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4" r:id="rId2"/>
    <p:sldId id="297" r:id="rId3"/>
    <p:sldId id="294" r:id="rId4"/>
    <p:sldId id="258" r:id="rId5"/>
    <p:sldId id="263" r:id="rId6"/>
    <p:sldId id="289" r:id="rId7"/>
    <p:sldId id="298" r:id="rId8"/>
    <p:sldId id="288" r:id="rId9"/>
    <p:sldId id="271" r:id="rId10"/>
    <p:sldId id="28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58" d="100"/>
          <a:sy n="58" d="100"/>
        </p:scale>
        <p:origin x="-156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8410E-3AA3-4D91-A54F-6CFCB2FD34D2}" type="datetimeFigureOut">
              <a:rPr lang="en-US" smtClean="0"/>
              <a:t>4/25/2016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B9EC1-C5FD-46D2-A2F3-4E1A83641EB1}" type="slidenum">
              <a:rPr lang="en-US" smtClean="0"/>
              <a:t>‹#›</a:t>
            </a:fld>
            <a:endParaRPr lang="en-US" dirty="0"/>
          </a:p>
        </p:txBody>
      </p:sp>
    </p:spTree>
    <p:extLst>
      <p:ext uri="{BB962C8B-B14F-4D97-AF65-F5344CB8AC3E}">
        <p14:creationId xmlns:p14="http://schemas.microsoft.com/office/powerpoint/2010/main" val="25763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pitchFamily="34" charset="-128"/>
              </a:rPr>
              <a:t>The Proof of Concept sciences – validated sciences in a combination that needs validation </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4176285-607C-45C9-8066-A00D60656620}" type="slidenum">
              <a:rPr lang="en-US" altLang="en-US" sz="1200"/>
              <a:pPr eaLnBrk="1" hangingPunct="1"/>
              <a:t>2</a:t>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pitchFamily="34" charset="-128"/>
              </a:rPr>
              <a:t>The Proof of Concept sciences – validated sciences in a combination that needs validation </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4176285-607C-45C9-8066-A00D60656620}" type="slidenum">
              <a:rPr lang="en-US" altLang="en-US" sz="1200"/>
              <a:pPr eaLnBrk="1" hangingPunct="1"/>
              <a:t>3</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pitchFamily="34" charset="-128"/>
              </a:rPr>
              <a:t>The Proof of Concept sciences – validated sciences in a combination that needs validation </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563D27D-7AAD-4E99-B64D-BAA5504C5F5F}" type="slidenum">
              <a:rPr lang="en-US" altLang="en-US" sz="1200"/>
              <a:pPr eaLnBrk="1" hangingPunct="1"/>
              <a:t>5</a:t>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3891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7E30092C-3817-445C-85A4-55468B7EF9FC}" type="slidenum">
              <a:rPr lang="en-US" altLang="en-US" sz="1200">
                <a:latin typeface="Calibri" pitchFamily="34" charset="0"/>
              </a:rPr>
              <a:pPr algn="r" eaLnBrk="1" hangingPunct="1"/>
              <a:t>6</a:t>
            </a:fld>
            <a:endParaRPr lang="en-US" altLang="en-US" sz="12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3891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7E30092C-3817-445C-85A4-55468B7EF9FC}" type="slidenum">
              <a:rPr lang="en-US" altLang="en-US" sz="1200">
                <a:latin typeface="Calibri" pitchFamily="34" charset="0"/>
              </a:rPr>
              <a:pPr algn="r" eaLnBrk="1" hangingPunct="1"/>
              <a:t>7</a:t>
            </a:fld>
            <a:endParaRPr lang="en-US" altLang="en-US" sz="120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3891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7E30092C-3817-445C-85A4-55468B7EF9FC}" type="slidenum">
              <a:rPr lang="en-US" altLang="en-US" sz="1200">
                <a:latin typeface="Calibri" pitchFamily="34" charset="0"/>
              </a:rPr>
              <a:pPr algn="r" eaLnBrk="1" hangingPunct="1"/>
              <a:t>8</a:t>
            </a:fld>
            <a:endParaRPr lang="en-US" altLang="en-US" sz="1200"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pitchFamily="34" charset="-128"/>
              </a:rPr>
              <a:t>The Proof of Concept sciences – validated sciences in a combination that needs validation </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6490115-A230-48F3-B081-B0D0F2A96800}" type="slidenum">
              <a:rPr lang="en-US" altLang="en-US" sz="1200"/>
              <a:pPr eaLnBrk="1" hangingPunct="1"/>
              <a:t>9</a:t>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CCEA31-90B7-40C8-B46A-B60B65A6250E}" type="datetime1">
              <a:rPr lang="en-US" smtClean="0"/>
              <a:t>4/25/2016</a:t>
            </a:fld>
            <a:endParaRPr lang="en-US" dirty="0"/>
          </a:p>
        </p:txBody>
      </p:sp>
      <p:sp>
        <p:nvSpPr>
          <p:cNvPr id="5" name="Footer Placeholder 4"/>
          <p:cNvSpPr>
            <a:spLocks noGrp="1"/>
          </p:cNvSpPr>
          <p:nvPr>
            <p:ph type="ftr" sz="quarter" idx="11"/>
          </p:nvPr>
        </p:nvSpPr>
        <p:spPr/>
        <p:txBody>
          <a:bodyPr/>
          <a:lstStyle/>
          <a:p>
            <a:r>
              <a:rPr lang="en-US" smtClean="0"/>
              <a:t>Inventergy Innovation, LLC - An Inventergy Global Inc. Company  Copyright 2016  all rights reserved</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354DE-E476-438D-93EF-0CBBAEDCE036}" type="datetime1">
              <a:rPr lang="en-US" smtClean="0"/>
              <a:t>4/25/2016</a:t>
            </a:fld>
            <a:endParaRPr lang="en-US" dirty="0"/>
          </a:p>
        </p:txBody>
      </p:sp>
      <p:sp>
        <p:nvSpPr>
          <p:cNvPr id="5" name="Footer Placeholder 4"/>
          <p:cNvSpPr>
            <a:spLocks noGrp="1"/>
          </p:cNvSpPr>
          <p:nvPr>
            <p:ph type="ftr" sz="quarter" idx="11"/>
          </p:nvPr>
        </p:nvSpPr>
        <p:spPr/>
        <p:txBody>
          <a:bodyPr/>
          <a:lstStyle/>
          <a:p>
            <a:r>
              <a:rPr lang="en-US" smtClean="0"/>
              <a:t>Inventergy Innovation, LLC - An Inventergy Global Inc. Company  Copyright 2016  all rights reserved</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4B8B42-FDAF-4470-8C31-3331ED3D1165}" type="datetime1">
              <a:rPr lang="en-US" smtClean="0"/>
              <a:t>4/25/2016</a:t>
            </a:fld>
            <a:endParaRPr lang="en-US" dirty="0"/>
          </a:p>
        </p:txBody>
      </p:sp>
      <p:sp>
        <p:nvSpPr>
          <p:cNvPr id="5" name="Footer Placeholder 4"/>
          <p:cNvSpPr>
            <a:spLocks noGrp="1"/>
          </p:cNvSpPr>
          <p:nvPr>
            <p:ph type="ftr" sz="quarter" idx="11"/>
          </p:nvPr>
        </p:nvSpPr>
        <p:spPr/>
        <p:txBody>
          <a:bodyPr/>
          <a:lstStyle/>
          <a:p>
            <a:r>
              <a:rPr lang="en-US" smtClean="0"/>
              <a:t>Inventergy Innovation, LLC - An Inventergy Global Inc. Company  Copyright 2016  all rights reserved</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703BE-11B8-4805-9A9C-9CFEC69CBEEB}" type="datetime1">
              <a:rPr lang="en-US" smtClean="0"/>
              <a:t>4/25/2016</a:t>
            </a:fld>
            <a:endParaRPr lang="en-US" dirty="0"/>
          </a:p>
        </p:txBody>
      </p:sp>
      <p:sp>
        <p:nvSpPr>
          <p:cNvPr id="5" name="Footer Placeholder 4"/>
          <p:cNvSpPr>
            <a:spLocks noGrp="1"/>
          </p:cNvSpPr>
          <p:nvPr>
            <p:ph type="ftr" sz="quarter" idx="11"/>
          </p:nvPr>
        </p:nvSpPr>
        <p:spPr/>
        <p:txBody>
          <a:bodyPr/>
          <a:lstStyle/>
          <a:p>
            <a:r>
              <a:rPr lang="en-US" smtClean="0"/>
              <a:t>Inventergy Innovation, LLC - An Inventergy Global Inc. Company  Copyright 2016  all rights reserved</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53BF7F-8195-46D6-AC28-69F9F8BCA676}" type="datetime1">
              <a:rPr lang="en-US" smtClean="0"/>
              <a:t>4/25/2016</a:t>
            </a:fld>
            <a:endParaRPr lang="en-US" dirty="0"/>
          </a:p>
        </p:txBody>
      </p:sp>
      <p:sp>
        <p:nvSpPr>
          <p:cNvPr id="5" name="Footer Placeholder 4"/>
          <p:cNvSpPr>
            <a:spLocks noGrp="1"/>
          </p:cNvSpPr>
          <p:nvPr>
            <p:ph type="ftr" sz="quarter" idx="11"/>
          </p:nvPr>
        </p:nvSpPr>
        <p:spPr/>
        <p:txBody>
          <a:bodyPr/>
          <a:lstStyle/>
          <a:p>
            <a:r>
              <a:rPr lang="en-US" smtClean="0"/>
              <a:t>Inventergy Innovation, LLC - An Inventergy Global Inc. Company  Copyright 2016  all rights reserved</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844710-6F41-4838-810E-40B683ACAAC3}" type="datetime1">
              <a:rPr lang="en-US" smtClean="0"/>
              <a:t>4/25/2016</a:t>
            </a:fld>
            <a:endParaRPr lang="en-US" dirty="0"/>
          </a:p>
        </p:txBody>
      </p:sp>
      <p:sp>
        <p:nvSpPr>
          <p:cNvPr id="6" name="Footer Placeholder 5"/>
          <p:cNvSpPr>
            <a:spLocks noGrp="1"/>
          </p:cNvSpPr>
          <p:nvPr>
            <p:ph type="ftr" sz="quarter" idx="11"/>
          </p:nvPr>
        </p:nvSpPr>
        <p:spPr/>
        <p:txBody>
          <a:bodyPr/>
          <a:lstStyle/>
          <a:p>
            <a:r>
              <a:rPr lang="en-US" smtClean="0"/>
              <a:t>Inventergy Innovation, LLC - An Inventergy Global Inc. Company  Copyright 2016  all rights reserved</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80CD3B-B684-4599-9227-A7397ACB7606}" type="datetime1">
              <a:rPr lang="en-US" smtClean="0"/>
              <a:t>4/25/2016</a:t>
            </a:fld>
            <a:endParaRPr lang="en-US" dirty="0"/>
          </a:p>
        </p:txBody>
      </p:sp>
      <p:sp>
        <p:nvSpPr>
          <p:cNvPr id="8" name="Footer Placeholder 7"/>
          <p:cNvSpPr>
            <a:spLocks noGrp="1"/>
          </p:cNvSpPr>
          <p:nvPr>
            <p:ph type="ftr" sz="quarter" idx="11"/>
          </p:nvPr>
        </p:nvSpPr>
        <p:spPr/>
        <p:txBody>
          <a:bodyPr/>
          <a:lstStyle/>
          <a:p>
            <a:r>
              <a:rPr lang="en-US" smtClean="0"/>
              <a:t>Inventergy Innovation, LLC - An Inventergy Global Inc. Company  Copyright 2016  all rights reserved</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1FE1E-7C0A-487E-803B-210464C21467}" type="datetime1">
              <a:rPr lang="en-US" smtClean="0"/>
              <a:t>4/25/2016</a:t>
            </a:fld>
            <a:endParaRPr lang="en-US" dirty="0"/>
          </a:p>
        </p:txBody>
      </p:sp>
      <p:sp>
        <p:nvSpPr>
          <p:cNvPr id="4" name="Footer Placeholder 3"/>
          <p:cNvSpPr>
            <a:spLocks noGrp="1"/>
          </p:cNvSpPr>
          <p:nvPr>
            <p:ph type="ftr" sz="quarter" idx="11"/>
          </p:nvPr>
        </p:nvSpPr>
        <p:spPr/>
        <p:txBody>
          <a:bodyPr/>
          <a:lstStyle/>
          <a:p>
            <a:r>
              <a:rPr lang="en-US" smtClean="0"/>
              <a:t>Inventergy Innovation, LLC - An Inventergy Global Inc. Company  Copyright 2016  all rights reserved</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A6C641-1613-49D3-81C2-A72A4B7C72EB}" type="datetime1">
              <a:rPr lang="en-US" smtClean="0"/>
              <a:t>4/25/2016</a:t>
            </a:fld>
            <a:endParaRPr lang="en-US" dirty="0"/>
          </a:p>
        </p:txBody>
      </p:sp>
      <p:sp>
        <p:nvSpPr>
          <p:cNvPr id="3" name="Footer Placeholder 2"/>
          <p:cNvSpPr>
            <a:spLocks noGrp="1"/>
          </p:cNvSpPr>
          <p:nvPr>
            <p:ph type="ftr" sz="quarter" idx="11"/>
          </p:nvPr>
        </p:nvSpPr>
        <p:spPr/>
        <p:txBody>
          <a:bodyPr/>
          <a:lstStyle/>
          <a:p>
            <a:r>
              <a:rPr lang="en-US" smtClean="0"/>
              <a:t>Inventergy Innovation, LLC - An Inventergy Global Inc. Company  Copyright 2016  all rights reserved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4770D-9E69-48BE-BBFA-80446A010F26}" type="datetime1">
              <a:rPr lang="en-US" smtClean="0"/>
              <a:t>4/25/2016</a:t>
            </a:fld>
            <a:endParaRPr lang="en-US" dirty="0"/>
          </a:p>
        </p:txBody>
      </p:sp>
      <p:sp>
        <p:nvSpPr>
          <p:cNvPr id="6" name="Footer Placeholder 5"/>
          <p:cNvSpPr>
            <a:spLocks noGrp="1"/>
          </p:cNvSpPr>
          <p:nvPr>
            <p:ph type="ftr" sz="quarter" idx="11"/>
          </p:nvPr>
        </p:nvSpPr>
        <p:spPr/>
        <p:txBody>
          <a:bodyPr/>
          <a:lstStyle/>
          <a:p>
            <a:r>
              <a:rPr lang="en-US" smtClean="0"/>
              <a:t>Inventergy Innovation, LLC - An Inventergy Global Inc. Company  Copyright 2016  all rights reserved</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4BA6A-07B4-4ACF-A800-AE6C9CFFEE3D}" type="datetime1">
              <a:rPr lang="en-US" smtClean="0"/>
              <a:t>4/25/2016</a:t>
            </a:fld>
            <a:endParaRPr lang="en-US" dirty="0"/>
          </a:p>
        </p:txBody>
      </p:sp>
      <p:sp>
        <p:nvSpPr>
          <p:cNvPr id="6" name="Footer Placeholder 5"/>
          <p:cNvSpPr>
            <a:spLocks noGrp="1"/>
          </p:cNvSpPr>
          <p:nvPr>
            <p:ph type="ftr" sz="quarter" idx="11"/>
          </p:nvPr>
        </p:nvSpPr>
        <p:spPr/>
        <p:txBody>
          <a:bodyPr/>
          <a:lstStyle/>
          <a:p>
            <a:r>
              <a:rPr lang="en-US" smtClean="0"/>
              <a:t>Inventergy Innovation, LLC - An Inventergy Global Inc. Company  Copyright 2016  all rights reserved</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84CC8-A9C5-4350-B092-A392240B0979}" type="datetime1">
              <a:rPr lang="en-US" smtClean="0"/>
              <a:t>4/25/2016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Inventergy Innovation, LLC - An Inventergy Global Inc. Company  Copyright 2016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e@inventerg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joe@inventerg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7772400" cy="1470025"/>
          </a:xfrm>
        </p:spPr>
        <p:txBody>
          <a:bodyPr>
            <a:normAutofit/>
          </a:bodyPr>
          <a:lstStyle/>
          <a:p>
            <a:r>
              <a:rPr lang="en-US" sz="4800" b="1" dirty="0" err="1">
                <a:solidFill>
                  <a:schemeClr val="tx2"/>
                </a:solidFill>
              </a:rPr>
              <a:t>Inventergy</a:t>
            </a:r>
            <a:r>
              <a:rPr lang="en-US" sz="4800" b="1" dirty="0">
                <a:solidFill>
                  <a:schemeClr val="tx2"/>
                </a:solidFill>
              </a:rPr>
              <a:t> </a:t>
            </a:r>
            <a:r>
              <a:rPr lang="en-US" sz="4800" b="1" dirty="0" smtClean="0">
                <a:solidFill>
                  <a:schemeClr val="tx2"/>
                </a:solidFill>
              </a:rPr>
              <a:t>Innovations, LLC</a:t>
            </a:r>
            <a:endParaRPr lang="en-US" sz="4800" b="1" dirty="0">
              <a:solidFill>
                <a:schemeClr val="tx2"/>
              </a:solidFill>
            </a:endParaRPr>
          </a:p>
        </p:txBody>
      </p:sp>
      <p:sp>
        <p:nvSpPr>
          <p:cNvPr id="3" name="Subtitle 2"/>
          <p:cNvSpPr>
            <a:spLocks noGrp="1"/>
          </p:cNvSpPr>
          <p:nvPr>
            <p:ph type="subTitle" idx="1"/>
          </p:nvPr>
        </p:nvSpPr>
        <p:spPr>
          <a:xfrm>
            <a:off x="838200" y="1905000"/>
            <a:ext cx="7086600" cy="1371600"/>
          </a:xfrm>
        </p:spPr>
        <p:txBody>
          <a:bodyPr>
            <a:normAutofit fontScale="92500"/>
          </a:bodyPr>
          <a:lstStyle/>
          <a:p>
            <a:r>
              <a:rPr lang="en-US" sz="2400" b="1" i="1" dirty="0" smtClean="0">
                <a:solidFill>
                  <a:schemeClr val="bg1">
                    <a:lumMod val="50000"/>
                  </a:schemeClr>
                </a:solidFill>
                <a:cs typeface="Arial" panose="020B0604020202020204" pitchFamily="34" charset="0"/>
              </a:rPr>
              <a:t>Innovation to transform emergent </a:t>
            </a:r>
            <a:r>
              <a:rPr lang="en-US" sz="2400" b="1" i="1" dirty="0">
                <a:solidFill>
                  <a:schemeClr val="bg1">
                    <a:lumMod val="50000"/>
                  </a:schemeClr>
                </a:solidFill>
                <a:cs typeface="Arial" panose="020B0604020202020204" pitchFamily="34" charset="0"/>
              </a:rPr>
              <a:t>technologies and companies by </a:t>
            </a:r>
            <a:r>
              <a:rPr lang="en-US" sz="2400" b="1" i="1" dirty="0" smtClean="0">
                <a:cs typeface="Arial" panose="020B0604020202020204" pitchFamily="34" charset="0"/>
              </a:rPr>
              <a:t>leveraging </a:t>
            </a:r>
            <a:r>
              <a:rPr lang="en-US" sz="2400" b="1" i="1" dirty="0">
                <a:cs typeface="Arial" panose="020B0604020202020204" pitchFamily="34" charset="0"/>
              </a:rPr>
              <a:t>the combination of technology and patent </a:t>
            </a:r>
            <a:r>
              <a:rPr lang="en-US" sz="2400" b="1" i="1" dirty="0" smtClean="0">
                <a:cs typeface="Arial" panose="020B0604020202020204" pitchFamily="34" charset="0"/>
              </a:rPr>
              <a:t>strategy to </a:t>
            </a:r>
            <a:r>
              <a:rPr lang="en-US" sz="2400" b="1" i="1" dirty="0" smtClean="0"/>
              <a:t>drive optimum value</a:t>
            </a:r>
            <a:endParaRPr lang="en-US" sz="2400" i="1" dirty="0"/>
          </a:p>
          <a:p>
            <a:endParaRPr lang="en-US" altLang="en-US" sz="2400" dirty="0" smtClean="0">
              <a:latin typeface="Calibri" pitchFamily="34" charset="0"/>
              <a:ea typeface="ＭＳ Ｐゴシック" pitchFamily="34" charset="-128"/>
            </a:endParaRPr>
          </a:p>
          <a:p>
            <a:endParaRPr lang="en-US" altLang="en-US" sz="2400" dirty="0" smtClean="0">
              <a:latin typeface="Calibri" pitchFamily="34" charset="0"/>
              <a:ea typeface="ＭＳ Ｐゴシック" pitchFamily="34" charset="-128"/>
            </a:endParaRPr>
          </a:p>
          <a:p>
            <a:pPr marL="538163" indent="-457200"/>
            <a:endParaRPr lang="en-US" altLang="en-US" sz="3600" dirty="0" smtClean="0">
              <a:latin typeface="Calibri" pitchFamily="34" charset="0"/>
              <a:ea typeface="ＭＳ Ｐゴシック" pitchFamily="34" charset="-128"/>
            </a:endParaRPr>
          </a:p>
          <a:p>
            <a:pPr marL="538163" indent="-457200"/>
            <a:endParaRPr lang="en-US" altLang="en-US" sz="3600" dirty="0" smtClean="0">
              <a:latin typeface="Calibri" pitchFamily="34" charset="0"/>
              <a:ea typeface="ＭＳ Ｐゴシック" pitchFamily="34" charset="-128"/>
            </a:endParaRPr>
          </a:p>
          <a:p>
            <a:pPr marL="538163" indent="-457200"/>
            <a:endParaRPr lang="en-US" altLang="en-US" sz="3600" dirty="0">
              <a:latin typeface="Calibri" pitchFamily="34" charset="0"/>
              <a:ea typeface="ＭＳ Ｐゴシック" pitchFamily="34" charset="-128"/>
            </a:endParaRPr>
          </a:p>
          <a:p>
            <a:pPr marL="538163" indent="-457200"/>
            <a:endParaRPr lang="en-US" altLang="en-US" sz="3600" dirty="0">
              <a:latin typeface="Calibri" pitchFamily="34" charset="0"/>
              <a:ea typeface="ＭＳ Ｐゴシック" pitchFamily="34" charset="-128"/>
            </a:endParaRPr>
          </a:p>
          <a:p>
            <a:pPr marL="538163" indent="-457200"/>
            <a:endParaRPr lang="en-US" altLang="en-US" sz="3600" dirty="0" smtClean="0">
              <a:latin typeface="Calibri" pitchFamily="34" charset="0"/>
              <a:ea typeface="ＭＳ Ｐゴシック" pitchFamily="34" charset="-128"/>
            </a:endParaRPr>
          </a:p>
          <a:p>
            <a:pPr marL="538163" indent="-457200"/>
            <a:endParaRPr lang="en-US" altLang="en-US" sz="8600" dirty="0">
              <a:latin typeface="Calibri" pitchFamily="34" charset="0"/>
              <a:ea typeface="ＭＳ Ｐゴシック" pitchFamily="34" charset="-128"/>
            </a:endParaRPr>
          </a:p>
          <a:p>
            <a:pPr algn="l"/>
            <a:endParaRPr lang="en-US" dirty="0"/>
          </a:p>
        </p:txBody>
      </p:sp>
      <p:sp>
        <p:nvSpPr>
          <p:cNvPr id="4" name="TextBox 3"/>
          <p:cNvSpPr txBox="1"/>
          <p:nvPr/>
        </p:nvSpPr>
        <p:spPr>
          <a:xfrm>
            <a:off x="1524000" y="4466272"/>
            <a:ext cx="5486400" cy="1477328"/>
          </a:xfrm>
          <a:prstGeom prst="rect">
            <a:avLst/>
          </a:prstGeom>
          <a:noFill/>
        </p:spPr>
        <p:txBody>
          <a:bodyPr wrap="square" rtlCol="0">
            <a:spAutoFit/>
          </a:bodyPr>
          <a:lstStyle/>
          <a:p>
            <a:pPr marL="538163" indent="-457200"/>
            <a:r>
              <a:rPr lang="en-US" altLang="en-US" sz="2400" i="1" dirty="0">
                <a:latin typeface="Calibri" pitchFamily="34" charset="0"/>
                <a:ea typeface="ＭＳ Ｐゴシック" pitchFamily="34" charset="-128"/>
              </a:rPr>
              <a:t>Joe Beyers</a:t>
            </a:r>
          </a:p>
          <a:p>
            <a:pPr marL="538163" indent="-457200"/>
            <a:r>
              <a:rPr lang="en-US" altLang="en-US" sz="2400" i="1" dirty="0">
                <a:latin typeface="Calibri" pitchFamily="34" charset="0"/>
                <a:ea typeface="ＭＳ Ｐゴシック" pitchFamily="34" charset="-128"/>
              </a:rPr>
              <a:t>Chairman </a:t>
            </a:r>
          </a:p>
          <a:p>
            <a:pPr marL="538163" indent="-457200"/>
            <a:r>
              <a:rPr lang="en-US" altLang="en-US" sz="2400" i="1" dirty="0">
                <a:latin typeface="Calibri" pitchFamily="34" charset="0"/>
                <a:ea typeface="ＭＳ Ｐゴシック" pitchFamily="34" charset="-128"/>
                <a:hlinkClick r:id="rId2"/>
              </a:rPr>
              <a:t>Joe@inventergy.com</a:t>
            </a:r>
            <a:endParaRPr lang="en-US" altLang="en-US" sz="2400" i="1" dirty="0">
              <a:latin typeface="Calibri" pitchFamily="34" charset="0"/>
              <a:ea typeface="ＭＳ Ｐゴシック" pitchFamily="34" charset="-128"/>
            </a:endParaRPr>
          </a:p>
          <a:p>
            <a:endParaRPr lang="en-US" dirty="0"/>
          </a:p>
        </p:txBody>
      </p:sp>
      <p:sp>
        <p:nvSpPr>
          <p:cNvPr id="5" name="TextBox 4"/>
          <p:cNvSpPr txBox="1"/>
          <p:nvPr/>
        </p:nvSpPr>
        <p:spPr>
          <a:xfrm>
            <a:off x="4876800" y="4466272"/>
            <a:ext cx="3048000" cy="1200329"/>
          </a:xfrm>
          <a:prstGeom prst="rect">
            <a:avLst/>
          </a:prstGeom>
          <a:noFill/>
        </p:spPr>
        <p:txBody>
          <a:bodyPr wrap="square" rtlCol="0">
            <a:spAutoFit/>
          </a:bodyPr>
          <a:lstStyle/>
          <a:p>
            <a:pPr marL="538163" indent="-457200"/>
            <a:r>
              <a:rPr lang="en-US" altLang="en-US" sz="2400" i="1" dirty="0">
                <a:latin typeface="Calibri" pitchFamily="34" charset="0"/>
                <a:ea typeface="ＭＳ Ｐゴシック" pitchFamily="34" charset="-128"/>
              </a:rPr>
              <a:t>Ken Cannizzaro</a:t>
            </a:r>
          </a:p>
          <a:p>
            <a:pPr marL="538163" indent="-457200"/>
            <a:r>
              <a:rPr lang="en-US" altLang="en-US" sz="2400" i="1" dirty="0">
                <a:latin typeface="Calibri" pitchFamily="34" charset="0"/>
                <a:ea typeface="ＭＳ Ｐゴシック" pitchFamily="34" charset="-128"/>
              </a:rPr>
              <a:t>CEO</a:t>
            </a:r>
          </a:p>
          <a:p>
            <a:pPr marL="538163" indent="-457200"/>
            <a:r>
              <a:rPr lang="en-US" altLang="en-US" sz="2400" i="1" dirty="0" smtClean="0">
                <a:latin typeface="Calibri" pitchFamily="34" charset="0"/>
                <a:ea typeface="ＭＳ Ｐゴシック" pitchFamily="34" charset="-128"/>
              </a:rPr>
              <a:t>Ken@inventergy.com</a:t>
            </a:r>
            <a:endParaRPr lang="en-US" altLang="en-US" sz="2400" i="1" dirty="0">
              <a:latin typeface="Calibri" pitchFamily="34" charset="0"/>
              <a:ea typeface="ＭＳ Ｐゴシック" pitchFamily="34" charset="-128"/>
            </a:endParaRPr>
          </a:p>
        </p:txBody>
      </p:sp>
      <p:sp>
        <p:nvSpPr>
          <p:cNvPr id="7" name="Footer Placeholder 6"/>
          <p:cNvSpPr>
            <a:spLocks noGrp="1"/>
          </p:cNvSpPr>
          <p:nvPr>
            <p:ph type="ftr" sz="quarter" idx="11"/>
          </p:nvPr>
        </p:nvSpPr>
        <p:spPr>
          <a:xfrm>
            <a:off x="1981200" y="6324600"/>
            <a:ext cx="5105400" cy="365125"/>
          </a:xfrm>
        </p:spPr>
        <p:txBody>
          <a:bodyPr/>
          <a:lstStyle/>
          <a:p>
            <a:r>
              <a:rPr lang="en-US" dirty="0" err="1" smtClean="0"/>
              <a:t>Inventergy</a:t>
            </a:r>
            <a:r>
              <a:rPr lang="en-US" dirty="0" smtClean="0"/>
              <a:t> </a:t>
            </a:r>
            <a:r>
              <a:rPr lang="en-US" dirty="0" err="1" smtClean="0"/>
              <a:t>Innovation,s</a:t>
            </a:r>
            <a:r>
              <a:rPr lang="en-US" dirty="0" smtClean="0"/>
              <a:t> LLC - An </a:t>
            </a:r>
            <a:r>
              <a:rPr lang="en-US" dirty="0" err="1" smtClean="0"/>
              <a:t>Inventergy</a:t>
            </a:r>
            <a:r>
              <a:rPr lang="en-US" dirty="0" smtClean="0"/>
              <a:t> Global Inc. Company  Copyright 2016  all rights reserved</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1780270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dirty="0" smtClean="0"/>
              <a:t>Contact Information</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pPr marL="0" indent="0" algn="ctr">
              <a:buNone/>
            </a:pPr>
            <a:endParaRPr lang="en-US" sz="1600" dirty="0" smtClean="0"/>
          </a:p>
          <a:p>
            <a:pPr marL="0" indent="0" algn="ctr">
              <a:buNone/>
            </a:pPr>
            <a:endParaRPr lang="en-US" sz="1600" dirty="0"/>
          </a:p>
          <a:p>
            <a:pPr marL="0" indent="0" algn="ctr">
              <a:buNone/>
            </a:pPr>
            <a:r>
              <a:rPr lang="en-US" sz="1600" dirty="0" smtClean="0"/>
              <a:t>Joe </a:t>
            </a:r>
            <a:r>
              <a:rPr lang="en-US" sz="1600" dirty="0"/>
              <a:t>Beyers</a:t>
            </a:r>
            <a:br>
              <a:rPr lang="en-US" sz="1600" dirty="0"/>
            </a:br>
            <a:r>
              <a:rPr lang="en-US" sz="1600" dirty="0" smtClean="0"/>
              <a:t>Chairman</a:t>
            </a:r>
            <a:endParaRPr lang="en-US" sz="1600" dirty="0"/>
          </a:p>
          <a:p>
            <a:pPr marL="0" lvl="1" indent="0" algn="ctr">
              <a:buNone/>
            </a:pPr>
            <a:r>
              <a:rPr lang="en-US" sz="1600" dirty="0">
                <a:solidFill>
                  <a:srgbClr val="000000"/>
                </a:solidFill>
              </a:rPr>
              <a:t>Office: 408.389.3547</a:t>
            </a:r>
          </a:p>
          <a:p>
            <a:pPr marL="0" lvl="1" indent="0" algn="ctr">
              <a:buNone/>
            </a:pPr>
            <a:r>
              <a:rPr lang="en-US" sz="1600" dirty="0">
                <a:hlinkClick r:id="rId2"/>
              </a:rPr>
              <a:t>joe@inventergy.com</a:t>
            </a:r>
            <a:endParaRPr lang="en-US" sz="1600" dirty="0"/>
          </a:p>
          <a:p>
            <a:pPr marL="0" indent="0" algn="ctr">
              <a:lnSpc>
                <a:spcPct val="100000"/>
              </a:lnSpc>
              <a:spcBef>
                <a:spcPts val="0"/>
              </a:spcBef>
              <a:buNone/>
            </a:pPr>
            <a:endParaRPr lang="en-US" sz="1600" dirty="0"/>
          </a:p>
          <a:p>
            <a:pPr marL="80963" indent="0" algn="ctr">
              <a:buNone/>
            </a:pPr>
            <a:r>
              <a:rPr lang="en-US" altLang="en-US" sz="1600" dirty="0">
                <a:latin typeface="Calibri" pitchFamily="34" charset="0"/>
                <a:ea typeface="ＭＳ Ｐゴシック" pitchFamily="34" charset="-128"/>
              </a:rPr>
              <a:t>Ken Cannizzaro</a:t>
            </a:r>
          </a:p>
          <a:p>
            <a:pPr marL="80963" indent="0" algn="ctr">
              <a:buNone/>
            </a:pPr>
            <a:r>
              <a:rPr lang="en-US" altLang="en-US" sz="1600" dirty="0" smtClean="0">
                <a:latin typeface="Calibri" pitchFamily="34" charset="0"/>
                <a:ea typeface="ＭＳ Ｐゴシック" pitchFamily="34" charset="-128"/>
              </a:rPr>
              <a:t>CEO</a:t>
            </a:r>
          </a:p>
          <a:p>
            <a:pPr marL="80963" indent="0" algn="ctr">
              <a:buNone/>
            </a:pPr>
            <a:r>
              <a:rPr lang="en-US" altLang="en-US" sz="1600" dirty="0" smtClean="0">
                <a:latin typeface="Calibri" pitchFamily="34" charset="0"/>
                <a:ea typeface="ＭＳ Ｐゴシック" pitchFamily="34" charset="-128"/>
              </a:rPr>
              <a:t>Office: 408 234 1225</a:t>
            </a:r>
            <a:endParaRPr lang="en-US" altLang="en-US" sz="1600" dirty="0">
              <a:latin typeface="Calibri" pitchFamily="34" charset="0"/>
              <a:ea typeface="ＭＳ Ｐゴシック" pitchFamily="34" charset="-128"/>
            </a:endParaRPr>
          </a:p>
          <a:p>
            <a:pPr marL="80963" indent="0" algn="ctr">
              <a:buNone/>
            </a:pPr>
            <a:r>
              <a:rPr lang="en-US" altLang="en-US" sz="1600" dirty="0">
                <a:latin typeface="Calibri" pitchFamily="34" charset="0"/>
                <a:ea typeface="ＭＳ Ｐゴシック" pitchFamily="34" charset="-128"/>
              </a:rPr>
              <a:t>Ken@Inventergy.com</a:t>
            </a:r>
          </a:p>
          <a:p>
            <a:pPr marL="0" lvl="1" indent="0" algn="ctr">
              <a:lnSpc>
                <a:spcPct val="100000"/>
              </a:lnSpc>
              <a:spcBef>
                <a:spcPts val="0"/>
              </a:spcBef>
              <a:buNone/>
            </a:pPr>
            <a:r>
              <a:rPr lang="en-US" sz="1600" dirty="0" smtClean="0">
                <a:solidFill>
                  <a:srgbClr val="808080"/>
                </a:solidFill>
              </a:rPr>
              <a:t>  </a:t>
            </a:r>
            <a:endParaRPr lang="en-US" sz="1600" dirty="0">
              <a:solidFill>
                <a:srgbClr val="808080"/>
              </a:solidFill>
            </a:endParaRPr>
          </a:p>
          <a:p>
            <a:pPr marL="457200" lvl="1" indent="0">
              <a:buNone/>
            </a:pPr>
            <a:endParaRPr lang="en-US" altLang="en-US" sz="2000" dirty="0">
              <a:solidFill>
                <a:schemeClr val="bg1">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12"/>
          </p:nvPr>
        </p:nvSpPr>
        <p:spPr/>
        <p:txBody>
          <a:bodyPr/>
          <a:lstStyle/>
          <a:p>
            <a:fld id="{DF34C5D7-BEA2-3841-ADCE-2A4351E8AE02}" type="slidenum">
              <a:rPr lang="en-US" smtClean="0"/>
              <a:pPr/>
              <a:t>10</a:t>
            </a:fld>
            <a:endParaRPr lang="en-US" dirty="0"/>
          </a:p>
        </p:txBody>
      </p:sp>
      <p:sp>
        <p:nvSpPr>
          <p:cNvPr id="5" name="Footer Placeholder 4"/>
          <p:cNvSpPr>
            <a:spLocks noGrp="1"/>
          </p:cNvSpPr>
          <p:nvPr>
            <p:ph type="ftr" sz="quarter" idx="11"/>
          </p:nvPr>
        </p:nvSpPr>
        <p:spPr>
          <a:xfrm>
            <a:off x="2209800" y="6356350"/>
            <a:ext cx="4343400" cy="365125"/>
          </a:xfrm>
        </p:spPr>
        <p:txBody>
          <a:bodyPr/>
          <a:lstStyle/>
          <a:p>
            <a:r>
              <a:rPr lang="en-US" dirty="0" err="1" smtClean="0"/>
              <a:t>Inventergy</a:t>
            </a:r>
            <a:r>
              <a:rPr lang="en-US" dirty="0" smtClean="0"/>
              <a:t> Innovations, LLC - An </a:t>
            </a:r>
            <a:r>
              <a:rPr lang="en-US" dirty="0" err="1" smtClean="0"/>
              <a:t>Inventergy</a:t>
            </a:r>
            <a:r>
              <a:rPr lang="en-US" dirty="0" smtClean="0"/>
              <a:t> Global Inc. Company  Copyright 2016  all rights reserved</a:t>
            </a:r>
            <a:endParaRPr lang="en-US" dirty="0"/>
          </a:p>
        </p:txBody>
      </p:sp>
    </p:spTree>
    <p:extLst>
      <p:ext uri="{BB962C8B-B14F-4D97-AF65-F5344CB8AC3E}">
        <p14:creationId xmlns:p14="http://schemas.microsoft.com/office/powerpoint/2010/main" val="3004956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800600" y="1600200"/>
            <a:ext cx="4267200" cy="411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81000"/>
            <a:ext cx="8991599" cy="1143000"/>
          </a:xfrm>
        </p:spPr>
        <p:txBody>
          <a:bodyPr>
            <a:noAutofit/>
          </a:bodyPr>
          <a:lstStyle/>
          <a:p>
            <a:r>
              <a:rPr lang="en-US" sz="3200" b="1" dirty="0">
                <a:solidFill>
                  <a:schemeClr val="tx2"/>
                </a:solidFill>
              </a:rPr>
              <a:t>Differentiated </a:t>
            </a:r>
            <a:r>
              <a:rPr lang="en-US" sz="3200" b="1" dirty="0" smtClean="0">
                <a:solidFill>
                  <a:schemeClr val="tx2"/>
                </a:solidFill>
              </a:rPr>
              <a:t>Value </a:t>
            </a:r>
            <a:r>
              <a:rPr lang="en-US" sz="3200" b="1" dirty="0">
                <a:solidFill>
                  <a:schemeClr val="tx2"/>
                </a:solidFill>
              </a:rPr>
              <a:t>Creation Execution </a:t>
            </a:r>
            <a:r>
              <a:rPr lang="en-US" sz="3200" b="1" dirty="0" smtClean="0">
                <a:solidFill>
                  <a:schemeClr val="tx2"/>
                </a:solidFill>
              </a:rPr>
              <a:t>Model</a:t>
            </a:r>
            <a:br>
              <a:rPr lang="en-US" sz="3200" b="1" dirty="0" smtClean="0">
                <a:solidFill>
                  <a:schemeClr val="tx2"/>
                </a:solidFill>
              </a:rPr>
            </a:br>
            <a:endParaRPr lang="en-US" sz="3200" b="1" dirty="0">
              <a:solidFill>
                <a:schemeClr val="tx2"/>
              </a:solidFill>
            </a:endParaRPr>
          </a:p>
        </p:txBody>
      </p:sp>
      <p:sp>
        <p:nvSpPr>
          <p:cNvPr id="2" name="Footer Placeholder 1"/>
          <p:cNvSpPr>
            <a:spLocks noGrp="1"/>
          </p:cNvSpPr>
          <p:nvPr>
            <p:ph type="ftr" sz="quarter" idx="11"/>
          </p:nvPr>
        </p:nvSpPr>
        <p:spPr>
          <a:xfrm>
            <a:off x="2133600" y="6324600"/>
            <a:ext cx="4364094" cy="365125"/>
          </a:xfrm>
        </p:spPr>
        <p:txBody>
          <a:bodyPr/>
          <a:lstStyle/>
          <a:p>
            <a:r>
              <a:rPr lang="en-US" dirty="0" smtClean="0"/>
              <a:t>Inventergy Innovation, LLC - An Inventergy Global Inc. Company  Copyright 2016  all rights reserved</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dirty="0"/>
          </a:p>
        </p:txBody>
      </p:sp>
      <p:grpSp>
        <p:nvGrpSpPr>
          <p:cNvPr id="7" name="Group 6"/>
          <p:cNvGrpSpPr/>
          <p:nvPr/>
        </p:nvGrpSpPr>
        <p:grpSpPr>
          <a:xfrm>
            <a:off x="5194308" y="2057400"/>
            <a:ext cx="3644891" cy="3352800"/>
            <a:chOff x="3054706" y="2180327"/>
            <a:chExt cx="3181383" cy="3183279"/>
          </a:xfrm>
        </p:grpSpPr>
        <p:grpSp>
          <p:nvGrpSpPr>
            <p:cNvPr id="8" name="Group 7"/>
            <p:cNvGrpSpPr/>
            <p:nvPr/>
          </p:nvGrpSpPr>
          <p:grpSpPr>
            <a:xfrm>
              <a:off x="3054706" y="2180327"/>
              <a:ext cx="3181383" cy="3183279"/>
              <a:chOff x="5058306" y="2777319"/>
              <a:chExt cx="3288946" cy="3290906"/>
            </a:xfrm>
          </p:grpSpPr>
          <p:sp>
            <p:nvSpPr>
              <p:cNvPr id="11" name="Oval 10"/>
              <p:cNvSpPr/>
              <p:nvPr/>
            </p:nvSpPr>
            <p:spPr>
              <a:xfrm>
                <a:off x="5058306" y="2777319"/>
                <a:ext cx="3125904" cy="3125904"/>
              </a:xfrm>
              <a:prstGeom prst="ellipse">
                <a:avLst/>
              </a:prstGeom>
              <a:solidFill>
                <a:schemeClr val="bg1"/>
              </a:solidFill>
              <a:ln w="254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ndara"/>
                  <a:ea typeface="+mn-ea"/>
                  <a:cs typeface="+mn-cs"/>
                </a:endParaRPr>
              </a:p>
            </p:txBody>
          </p:sp>
          <p:sp>
            <p:nvSpPr>
              <p:cNvPr id="12" name="Freeform 5"/>
              <p:cNvSpPr>
                <a:spLocks/>
              </p:cNvSpPr>
              <p:nvPr/>
            </p:nvSpPr>
            <p:spPr bwMode="auto">
              <a:xfrm rot="21587546">
                <a:off x="6625323" y="2837127"/>
                <a:ext cx="1721929" cy="2259717"/>
              </a:xfrm>
              <a:custGeom>
                <a:avLst/>
                <a:gdLst>
                  <a:gd name="T0" fmla="*/ 0 w 5673"/>
                  <a:gd name="T1" fmla="*/ 4967 h 7450"/>
                  <a:gd name="T2" fmla="*/ 4301 w 5673"/>
                  <a:gd name="T3" fmla="*/ 7450 h 7450"/>
                  <a:gd name="T4" fmla="*/ 2483 w 5673"/>
                  <a:gd name="T5" fmla="*/ 666 h 7450"/>
                  <a:gd name="T6" fmla="*/ 0 w 5673"/>
                  <a:gd name="T7" fmla="*/ 0 h 7450"/>
                  <a:gd name="T8" fmla="*/ 0 w 5673"/>
                  <a:gd name="T9" fmla="*/ 4967 h 7450"/>
                </a:gdLst>
                <a:ahLst/>
                <a:cxnLst>
                  <a:cxn ang="0">
                    <a:pos x="T0" y="T1"/>
                  </a:cxn>
                  <a:cxn ang="0">
                    <a:pos x="T2" y="T3"/>
                  </a:cxn>
                  <a:cxn ang="0">
                    <a:pos x="T4" y="T5"/>
                  </a:cxn>
                  <a:cxn ang="0">
                    <a:pos x="T6" y="T7"/>
                  </a:cxn>
                  <a:cxn ang="0">
                    <a:pos x="T8" y="T9"/>
                  </a:cxn>
                </a:cxnLst>
                <a:rect l="0" t="0" r="r" b="b"/>
                <a:pathLst>
                  <a:path w="5673" h="7450">
                    <a:moveTo>
                      <a:pt x="0" y="4967"/>
                    </a:moveTo>
                    <a:lnTo>
                      <a:pt x="4301" y="7450"/>
                    </a:lnTo>
                    <a:cubicBezTo>
                      <a:pt x="5673" y="5075"/>
                      <a:pt x="4859" y="2037"/>
                      <a:pt x="2483" y="666"/>
                    </a:cubicBezTo>
                    <a:cubicBezTo>
                      <a:pt x="1728" y="230"/>
                      <a:pt x="872" y="0"/>
                      <a:pt x="0" y="0"/>
                    </a:cubicBezTo>
                    <a:lnTo>
                      <a:pt x="0" y="4967"/>
                    </a:lnTo>
                    <a:close/>
                  </a:path>
                </a:pathLst>
              </a:custGeom>
              <a:solidFill>
                <a:schemeClr val="bg2">
                  <a:lumMod val="75000"/>
                </a:schemeClr>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ndara"/>
                </a:endParaRPr>
              </a:p>
            </p:txBody>
          </p:sp>
          <p:sp>
            <p:nvSpPr>
              <p:cNvPr id="13" name="Freeform 6"/>
              <p:cNvSpPr>
                <a:spLocks/>
              </p:cNvSpPr>
              <p:nvPr/>
            </p:nvSpPr>
            <p:spPr bwMode="auto">
              <a:xfrm rot="21587546">
                <a:off x="5324479" y="4347558"/>
                <a:ext cx="2610667" cy="1720667"/>
              </a:xfrm>
              <a:custGeom>
                <a:avLst/>
                <a:gdLst>
                  <a:gd name="T0" fmla="*/ 8602 w 17205"/>
                  <a:gd name="T1" fmla="*/ 0 h 11346"/>
                  <a:gd name="T2" fmla="*/ 0 w 17205"/>
                  <a:gd name="T3" fmla="*/ 4967 h 11346"/>
                  <a:gd name="T4" fmla="*/ 13569 w 17205"/>
                  <a:gd name="T5" fmla="*/ 8603 h 11346"/>
                  <a:gd name="T6" fmla="*/ 17205 w 17205"/>
                  <a:gd name="T7" fmla="*/ 4967 h 11346"/>
                  <a:gd name="T8" fmla="*/ 8602 w 17205"/>
                  <a:gd name="T9" fmla="*/ 0 h 11346"/>
                </a:gdLst>
                <a:ahLst/>
                <a:cxnLst>
                  <a:cxn ang="0">
                    <a:pos x="T0" y="T1"/>
                  </a:cxn>
                  <a:cxn ang="0">
                    <a:pos x="T2" y="T3"/>
                  </a:cxn>
                  <a:cxn ang="0">
                    <a:pos x="T4" y="T5"/>
                  </a:cxn>
                  <a:cxn ang="0">
                    <a:pos x="T6" y="T7"/>
                  </a:cxn>
                  <a:cxn ang="0">
                    <a:pos x="T8" y="T9"/>
                  </a:cxn>
                </a:cxnLst>
                <a:rect l="0" t="0" r="r" b="b"/>
                <a:pathLst>
                  <a:path w="17205" h="11346">
                    <a:moveTo>
                      <a:pt x="8602" y="0"/>
                    </a:moveTo>
                    <a:lnTo>
                      <a:pt x="0" y="4967"/>
                    </a:lnTo>
                    <a:cubicBezTo>
                      <a:pt x="2743" y="9718"/>
                      <a:pt x="8818" y="11346"/>
                      <a:pt x="13569" y="8603"/>
                    </a:cubicBezTo>
                    <a:cubicBezTo>
                      <a:pt x="15079" y="7731"/>
                      <a:pt x="16333" y="6477"/>
                      <a:pt x="17205" y="4967"/>
                    </a:cubicBezTo>
                    <a:lnTo>
                      <a:pt x="8602" y="0"/>
                    </a:lnTo>
                    <a:close/>
                  </a:path>
                </a:pathLst>
              </a:custGeom>
              <a:solidFill>
                <a:schemeClr val="accent1">
                  <a:lumMod val="75000"/>
                </a:schemeClr>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ndara"/>
                </a:endParaRPr>
              </a:p>
            </p:txBody>
          </p:sp>
          <p:sp>
            <p:nvSpPr>
              <p:cNvPr id="14" name="Freeform 7"/>
              <p:cNvSpPr>
                <a:spLocks/>
              </p:cNvSpPr>
              <p:nvPr/>
            </p:nvSpPr>
            <p:spPr bwMode="auto">
              <a:xfrm rot="21587546">
                <a:off x="5118013" y="2842976"/>
                <a:ext cx="1507320" cy="2259717"/>
              </a:xfrm>
              <a:custGeom>
                <a:avLst/>
                <a:gdLst>
                  <a:gd name="T0" fmla="*/ 9933 w 9933"/>
                  <a:gd name="T1" fmla="*/ 9933 h 14900"/>
                  <a:gd name="T2" fmla="*/ 9933 w 9933"/>
                  <a:gd name="T3" fmla="*/ 0 h 14900"/>
                  <a:gd name="T4" fmla="*/ 0 w 9933"/>
                  <a:gd name="T5" fmla="*/ 9933 h 14900"/>
                  <a:gd name="T6" fmla="*/ 1331 w 9933"/>
                  <a:gd name="T7" fmla="*/ 14900 h 14900"/>
                  <a:gd name="T8" fmla="*/ 9933 w 9933"/>
                  <a:gd name="T9" fmla="*/ 9933 h 14900"/>
                </a:gdLst>
                <a:ahLst/>
                <a:cxnLst>
                  <a:cxn ang="0">
                    <a:pos x="T0" y="T1"/>
                  </a:cxn>
                  <a:cxn ang="0">
                    <a:pos x="T2" y="T3"/>
                  </a:cxn>
                  <a:cxn ang="0">
                    <a:pos x="T4" y="T5"/>
                  </a:cxn>
                  <a:cxn ang="0">
                    <a:pos x="T6" y="T7"/>
                  </a:cxn>
                  <a:cxn ang="0">
                    <a:pos x="T8" y="T9"/>
                  </a:cxn>
                </a:cxnLst>
                <a:rect l="0" t="0" r="r" b="b"/>
                <a:pathLst>
                  <a:path w="9933" h="14900">
                    <a:moveTo>
                      <a:pt x="9933" y="9933"/>
                    </a:moveTo>
                    <a:lnTo>
                      <a:pt x="9933" y="0"/>
                    </a:lnTo>
                    <a:cubicBezTo>
                      <a:pt x="4447" y="0"/>
                      <a:pt x="0" y="4447"/>
                      <a:pt x="0" y="9933"/>
                    </a:cubicBezTo>
                    <a:cubicBezTo>
                      <a:pt x="0" y="11677"/>
                      <a:pt x="459" y="13390"/>
                      <a:pt x="1331" y="14900"/>
                    </a:cubicBezTo>
                    <a:lnTo>
                      <a:pt x="9933" y="9933"/>
                    </a:lnTo>
                    <a:close/>
                  </a:path>
                </a:pathLst>
              </a:custGeom>
              <a:solidFill>
                <a:schemeClr val="tx2">
                  <a:lumMod val="50000"/>
                </a:schemeClr>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ndara"/>
                </a:endParaRPr>
              </a:p>
            </p:txBody>
          </p:sp>
          <p:grpSp>
            <p:nvGrpSpPr>
              <p:cNvPr id="15" name="Group 14"/>
              <p:cNvGrpSpPr/>
              <p:nvPr/>
            </p:nvGrpSpPr>
            <p:grpSpPr>
              <a:xfrm>
                <a:off x="5208388" y="2923823"/>
                <a:ext cx="3027468" cy="3029211"/>
                <a:chOff x="4623566" y="2706498"/>
                <a:chExt cx="3229239" cy="3231098"/>
              </a:xfrm>
            </p:grpSpPr>
            <p:sp>
              <p:nvSpPr>
                <p:cNvPr id="20" name="Freeform 5"/>
                <p:cNvSpPr>
                  <a:spLocks/>
                </p:cNvSpPr>
                <p:nvPr/>
              </p:nvSpPr>
              <p:spPr bwMode="auto">
                <a:xfrm rot="21587546">
                  <a:off x="6130876" y="2706498"/>
                  <a:ext cx="1721929" cy="2259717"/>
                </a:xfrm>
                <a:custGeom>
                  <a:avLst/>
                  <a:gdLst>
                    <a:gd name="T0" fmla="*/ 0 w 5673"/>
                    <a:gd name="T1" fmla="*/ 4967 h 7450"/>
                    <a:gd name="T2" fmla="*/ 4301 w 5673"/>
                    <a:gd name="T3" fmla="*/ 7450 h 7450"/>
                    <a:gd name="T4" fmla="*/ 2483 w 5673"/>
                    <a:gd name="T5" fmla="*/ 666 h 7450"/>
                    <a:gd name="T6" fmla="*/ 0 w 5673"/>
                    <a:gd name="T7" fmla="*/ 0 h 7450"/>
                    <a:gd name="T8" fmla="*/ 0 w 5673"/>
                    <a:gd name="T9" fmla="*/ 4967 h 7450"/>
                  </a:gdLst>
                  <a:ahLst/>
                  <a:cxnLst>
                    <a:cxn ang="0">
                      <a:pos x="T0" y="T1"/>
                    </a:cxn>
                    <a:cxn ang="0">
                      <a:pos x="T2" y="T3"/>
                    </a:cxn>
                    <a:cxn ang="0">
                      <a:pos x="T4" y="T5"/>
                    </a:cxn>
                    <a:cxn ang="0">
                      <a:pos x="T6" y="T7"/>
                    </a:cxn>
                    <a:cxn ang="0">
                      <a:pos x="T8" y="T9"/>
                    </a:cxn>
                  </a:cxnLst>
                  <a:rect l="0" t="0" r="r" b="b"/>
                  <a:pathLst>
                    <a:path w="5673" h="7450">
                      <a:moveTo>
                        <a:pt x="0" y="4967"/>
                      </a:moveTo>
                      <a:lnTo>
                        <a:pt x="4301" y="7450"/>
                      </a:lnTo>
                      <a:cubicBezTo>
                        <a:pt x="5673" y="5075"/>
                        <a:pt x="4859" y="2037"/>
                        <a:pt x="2483" y="666"/>
                      </a:cubicBezTo>
                      <a:cubicBezTo>
                        <a:pt x="1728" y="230"/>
                        <a:pt x="872" y="0"/>
                        <a:pt x="0" y="0"/>
                      </a:cubicBezTo>
                      <a:lnTo>
                        <a:pt x="0" y="4967"/>
                      </a:lnTo>
                      <a:close/>
                    </a:path>
                  </a:pathLst>
                </a:custGeom>
                <a:solidFill>
                  <a:schemeClr val="tx2">
                    <a:lumMod val="40000"/>
                    <a:lumOff val="60000"/>
                  </a:schemeClr>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ndara"/>
                  </a:endParaRPr>
                </a:p>
              </p:txBody>
            </p:sp>
            <p:sp>
              <p:nvSpPr>
                <p:cNvPr id="21" name="Freeform 6"/>
                <p:cNvSpPr>
                  <a:spLocks/>
                </p:cNvSpPr>
                <p:nvPr/>
              </p:nvSpPr>
              <p:spPr bwMode="auto">
                <a:xfrm rot="21587546">
                  <a:off x="4830032" y="4216929"/>
                  <a:ext cx="2610667" cy="1720667"/>
                </a:xfrm>
                <a:custGeom>
                  <a:avLst/>
                  <a:gdLst>
                    <a:gd name="T0" fmla="*/ 8602 w 17205"/>
                    <a:gd name="T1" fmla="*/ 0 h 11346"/>
                    <a:gd name="T2" fmla="*/ 0 w 17205"/>
                    <a:gd name="T3" fmla="*/ 4967 h 11346"/>
                    <a:gd name="T4" fmla="*/ 13569 w 17205"/>
                    <a:gd name="T5" fmla="*/ 8603 h 11346"/>
                    <a:gd name="T6" fmla="*/ 17205 w 17205"/>
                    <a:gd name="T7" fmla="*/ 4967 h 11346"/>
                    <a:gd name="T8" fmla="*/ 8602 w 17205"/>
                    <a:gd name="T9" fmla="*/ 0 h 11346"/>
                  </a:gdLst>
                  <a:ahLst/>
                  <a:cxnLst>
                    <a:cxn ang="0">
                      <a:pos x="T0" y="T1"/>
                    </a:cxn>
                    <a:cxn ang="0">
                      <a:pos x="T2" y="T3"/>
                    </a:cxn>
                    <a:cxn ang="0">
                      <a:pos x="T4" y="T5"/>
                    </a:cxn>
                    <a:cxn ang="0">
                      <a:pos x="T6" y="T7"/>
                    </a:cxn>
                    <a:cxn ang="0">
                      <a:pos x="T8" y="T9"/>
                    </a:cxn>
                  </a:cxnLst>
                  <a:rect l="0" t="0" r="r" b="b"/>
                  <a:pathLst>
                    <a:path w="17205" h="11346">
                      <a:moveTo>
                        <a:pt x="8602" y="0"/>
                      </a:moveTo>
                      <a:lnTo>
                        <a:pt x="0" y="4967"/>
                      </a:lnTo>
                      <a:cubicBezTo>
                        <a:pt x="2743" y="9718"/>
                        <a:pt x="8818" y="11346"/>
                        <a:pt x="13569" y="8603"/>
                      </a:cubicBezTo>
                      <a:cubicBezTo>
                        <a:pt x="15079" y="7731"/>
                        <a:pt x="16333" y="6477"/>
                        <a:pt x="17205" y="4967"/>
                      </a:cubicBezTo>
                      <a:lnTo>
                        <a:pt x="8602" y="0"/>
                      </a:lnTo>
                      <a:close/>
                    </a:path>
                  </a:pathLst>
                </a:custGeom>
                <a:solidFill>
                  <a:schemeClr val="bg2">
                    <a:lumMod val="75000"/>
                  </a:schemeClr>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ndara"/>
                  </a:endParaRPr>
                </a:p>
              </p:txBody>
            </p:sp>
            <p:sp>
              <p:nvSpPr>
                <p:cNvPr id="22" name="Freeform 7"/>
                <p:cNvSpPr>
                  <a:spLocks/>
                </p:cNvSpPr>
                <p:nvPr/>
              </p:nvSpPr>
              <p:spPr bwMode="auto">
                <a:xfrm rot="21587546">
                  <a:off x="4623566" y="2712347"/>
                  <a:ext cx="1507319" cy="2259718"/>
                </a:xfrm>
                <a:custGeom>
                  <a:avLst/>
                  <a:gdLst>
                    <a:gd name="T0" fmla="*/ 9933 w 9933"/>
                    <a:gd name="T1" fmla="*/ 9933 h 14900"/>
                    <a:gd name="T2" fmla="*/ 9933 w 9933"/>
                    <a:gd name="T3" fmla="*/ 0 h 14900"/>
                    <a:gd name="T4" fmla="*/ 0 w 9933"/>
                    <a:gd name="T5" fmla="*/ 9933 h 14900"/>
                    <a:gd name="T6" fmla="*/ 1331 w 9933"/>
                    <a:gd name="T7" fmla="*/ 14900 h 14900"/>
                    <a:gd name="T8" fmla="*/ 9933 w 9933"/>
                    <a:gd name="T9" fmla="*/ 9933 h 14900"/>
                  </a:gdLst>
                  <a:ahLst/>
                  <a:cxnLst>
                    <a:cxn ang="0">
                      <a:pos x="T0" y="T1"/>
                    </a:cxn>
                    <a:cxn ang="0">
                      <a:pos x="T2" y="T3"/>
                    </a:cxn>
                    <a:cxn ang="0">
                      <a:pos x="T4" y="T5"/>
                    </a:cxn>
                    <a:cxn ang="0">
                      <a:pos x="T6" y="T7"/>
                    </a:cxn>
                    <a:cxn ang="0">
                      <a:pos x="T8" y="T9"/>
                    </a:cxn>
                  </a:cxnLst>
                  <a:rect l="0" t="0" r="r" b="b"/>
                  <a:pathLst>
                    <a:path w="9933" h="14900">
                      <a:moveTo>
                        <a:pt x="9933" y="9933"/>
                      </a:moveTo>
                      <a:lnTo>
                        <a:pt x="9933" y="0"/>
                      </a:lnTo>
                      <a:cubicBezTo>
                        <a:pt x="4447" y="0"/>
                        <a:pt x="0" y="4447"/>
                        <a:pt x="0" y="9933"/>
                      </a:cubicBezTo>
                      <a:cubicBezTo>
                        <a:pt x="0" y="11677"/>
                        <a:pt x="459" y="13390"/>
                        <a:pt x="1331" y="14900"/>
                      </a:cubicBezTo>
                      <a:lnTo>
                        <a:pt x="9933" y="9933"/>
                      </a:lnTo>
                      <a:close/>
                    </a:path>
                  </a:pathLst>
                </a:custGeom>
                <a:solidFill>
                  <a:schemeClr val="tx2"/>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ndara"/>
                  </a:endParaRPr>
                </a:p>
              </p:txBody>
            </p:sp>
          </p:grpSp>
          <p:grpSp>
            <p:nvGrpSpPr>
              <p:cNvPr id="16" name="Group 15"/>
              <p:cNvGrpSpPr/>
              <p:nvPr/>
            </p:nvGrpSpPr>
            <p:grpSpPr>
              <a:xfrm>
                <a:off x="5324479" y="2829743"/>
                <a:ext cx="3022773" cy="3231098"/>
                <a:chOff x="5324479" y="2829743"/>
                <a:chExt cx="3022773" cy="3231098"/>
              </a:xfrm>
            </p:grpSpPr>
            <p:sp>
              <p:nvSpPr>
                <p:cNvPr id="17" name="Freeform 5"/>
                <p:cNvSpPr>
                  <a:spLocks/>
                </p:cNvSpPr>
                <p:nvPr/>
              </p:nvSpPr>
              <p:spPr bwMode="auto">
                <a:xfrm rot="21587546">
                  <a:off x="6625323" y="2829743"/>
                  <a:ext cx="1721929" cy="2259717"/>
                </a:xfrm>
                <a:custGeom>
                  <a:avLst/>
                  <a:gdLst>
                    <a:gd name="T0" fmla="*/ 0 w 5673"/>
                    <a:gd name="T1" fmla="*/ 4967 h 7450"/>
                    <a:gd name="T2" fmla="*/ 4301 w 5673"/>
                    <a:gd name="T3" fmla="*/ 7450 h 7450"/>
                    <a:gd name="T4" fmla="*/ 2483 w 5673"/>
                    <a:gd name="T5" fmla="*/ 666 h 7450"/>
                    <a:gd name="T6" fmla="*/ 0 w 5673"/>
                    <a:gd name="T7" fmla="*/ 0 h 7450"/>
                    <a:gd name="T8" fmla="*/ 0 w 5673"/>
                    <a:gd name="T9" fmla="*/ 4967 h 7450"/>
                  </a:gdLst>
                  <a:ahLst/>
                  <a:cxnLst>
                    <a:cxn ang="0">
                      <a:pos x="T0" y="T1"/>
                    </a:cxn>
                    <a:cxn ang="0">
                      <a:pos x="T2" y="T3"/>
                    </a:cxn>
                    <a:cxn ang="0">
                      <a:pos x="T4" y="T5"/>
                    </a:cxn>
                    <a:cxn ang="0">
                      <a:pos x="T6" y="T7"/>
                    </a:cxn>
                    <a:cxn ang="0">
                      <a:pos x="T8" y="T9"/>
                    </a:cxn>
                  </a:cxnLst>
                  <a:rect l="0" t="0" r="r" b="b"/>
                  <a:pathLst>
                    <a:path w="5673" h="7450">
                      <a:moveTo>
                        <a:pt x="0" y="4967"/>
                      </a:moveTo>
                      <a:lnTo>
                        <a:pt x="4301" y="7450"/>
                      </a:lnTo>
                      <a:cubicBezTo>
                        <a:pt x="5673" y="5075"/>
                        <a:pt x="4859" y="2037"/>
                        <a:pt x="2483" y="666"/>
                      </a:cubicBezTo>
                      <a:cubicBezTo>
                        <a:pt x="1728" y="230"/>
                        <a:pt x="872" y="0"/>
                        <a:pt x="0" y="0"/>
                      </a:cubicBezTo>
                      <a:lnTo>
                        <a:pt x="0" y="4967"/>
                      </a:lnTo>
                      <a:close/>
                    </a:path>
                  </a:pathLst>
                </a:custGeom>
                <a:noFill/>
                <a:ln w="19050" cap="sq">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ndara"/>
                  </a:endParaRPr>
                </a:p>
              </p:txBody>
            </p:sp>
            <p:sp>
              <p:nvSpPr>
                <p:cNvPr id="18" name="Freeform 6"/>
                <p:cNvSpPr>
                  <a:spLocks/>
                </p:cNvSpPr>
                <p:nvPr/>
              </p:nvSpPr>
              <p:spPr bwMode="auto">
                <a:xfrm rot="21587546">
                  <a:off x="5324479" y="4340174"/>
                  <a:ext cx="2610667" cy="1720667"/>
                </a:xfrm>
                <a:custGeom>
                  <a:avLst/>
                  <a:gdLst>
                    <a:gd name="T0" fmla="*/ 8602 w 17205"/>
                    <a:gd name="T1" fmla="*/ 0 h 11346"/>
                    <a:gd name="T2" fmla="*/ 0 w 17205"/>
                    <a:gd name="T3" fmla="*/ 4967 h 11346"/>
                    <a:gd name="T4" fmla="*/ 13569 w 17205"/>
                    <a:gd name="T5" fmla="*/ 8603 h 11346"/>
                    <a:gd name="T6" fmla="*/ 17205 w 17205"/>
                    <a:gd name="T7" fmla="*/ 4967 h 11346"/>
                    <a:gd name="T8" fmla="*/ 8602 w 17205"/>
                    <a:gd name="T9" fmla="*/ 0 h 11346"/>
                  </a:gdLst>
                  <a:ahLst/>
                  <a:cxnLst>
                    <a:cxn ang="0">
                      <a:pos x="T0" y="T1"/>
                    </a:cxn>
                    <a:cxn ang="0">
                      <a:pos x="T2" y="T3"/>
                    </a:cxn>
                    <a:cxn ang="0">
                      <a:pos x="T4" y="T5"/>
                    </a:cxn>
                    <a:cxn ang="0">
                      <a:pos x="T6" y="T7"/>
                    </a:cxn>
                    <a:cxn ang="0">
                      <a:pos x="T8" y="T9"/>
                    </a:cxn>
                  </a:cxnLst>
                  <a:rect l="0" t="0" r="r" b="b"/>
                  <a:pathLst>
                    <a:path w="17205" h="11346">
                      <a:moveTo>
                        <a:pt x="8602" y="0"/>
                      </a:moveTo>
                      <a:lnTo>
                        <a:pt x="0" y="4967"/>
                      </a:lnTo>
                      <a:cubicBezTo>
                        <a:pt x="2743" y="9718"/>
                        <a:pt x="8818" y="11346"/>
                        <a:pt x="13569" y="8603"/>
                      </a:cubicBezTo>
                      <a:cubicBezTo>
                        <a:pt x="15079" y="7731"/>
                        <a:pt x="16333" y="6477"/>
                        <a:pt x="17205" y="4967"/>
                      </a:cubicBezTo>
                      <a:lnTo>
                        <a:pt x="8602" y="0"/>
                      </a:lnTo>
                      <a:close/>
                    </a:path>
                  </a:pathLst>
                </a:custGeom>
                <a:noFill/>
                <a:ln w="19050" cap="sq">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ndara"/>
                  </a:endParaRPr>
                </a:p>
              </p:txBody>
            </p:sp>
          </p:grpSp>
        </p:grpSp>
        <p:sp>
          <p:nvSpPr>
            <p:cNvPr id="9" name="Rectangle 8"/>
            <p:cNvSpPr/>
            <p:nvPr/>
          </p:nvSpPr>
          <p:spPr>
            <a:xfrm>
              <a:off x="3196172" y="2949507"/>
              <a:ext cx="1378646" cy="736303"/>
            </a:xfrm>
            <a:prstGeom prst="rect">
              <a:avLst/>
            </a:prstGeom>
          </p:spPr>
          <p:txBody>
            <a:bodyPr wrap="square" anchor="ctr" anchorCtr="0">
              <a:noAutofit/>
            </a:bodyPr>
            <a:lstStyle/>
            <a:p>
              <a:pPr algn="ctr"/>
              <a:r>
                <a:rPr lang="en-US" sz="1600" b="1" dirty="0" smtClean="0">
                  <a:solidFill>
                    <a:schemeClr val="bg1"/>
                  </a:solidFill>
                </a:rPr>
                <a:t>Technology</a:t>
              </a:r>
              <a:endParaRPr lang="en-US" sz="1600" b="1" dirty="0">
                <a:solidFill>
                  <a:schemeClr val="bg1"/>
                </a:solidFill>
              </a:endParaRPr>
            </a:p>
          </p:txBody>
        </p:sp>
        <p:sp>
          <p:nvSpPr>
            <p:cNvPr id="10" name="Rectangle 9"/>
            <p:cNvSpPr/>
            <p:nvPr/>
          </p:nvSpPr>
          <p:spPr>
            <a:xfrm>
              <a:off x="3876581" y="4121659"/>
              <a:ext cx="1378646" cy="736303"/>
            </a:xfrm>
            <a:prstGeom prst="rect">
              <a:avLst/>
            </a:prstGeom>
          </p:spPr>
          <p:txBody>
            <a:bodyPr wrap="square" anchor="ctr" anchorCtr="0">
              <a:noAutofit/>
            </a:bodyPr>
            <a:lstStyle/>
            <a:p>
              <a:pPr algn="ctr"/>
              <a:endParaRPr lang="en-US" sz="1600" b="1" dirty="0">
                <a:solidFill>
                  <a:schemeClr val="bg1"/>
                </a:solidFill>
              </a:endParaRPr>
            </a:p>
          </p:txBody>
        </p:sp>
      </p:grpSp>
      <p:sp>
        <p:nvSpPr>
          <p:cNvPr id="23" name="Rectangle 22"/>
          <p:cNvSpPr/>
          <p:nvPr/>
        </p:nvSpPr>
        <p:spPr>
          <a:xfrm>
            <a:off x="6802495" y="2882086"/>
            <a:ext cx="1579505" cy="775514"/>
          </a:xfrm>
          <a:prstGeom prst="rect">
            <a:avLst/>
          </a:prstGeom>
        </p:spPr>
        <p:txBody>
          <a:bodyPr wrap="square" anchor="ctr" anchorCtr="0">
            <a:noAutofit/>
          </a:bodyPr>
          <a:lstStyle/>
          <a:p>
            <a:pPr algn="ctr"/>
            <a:r>
              <a:rPr lang="en-US" sz="1600" b="1" dirty="0" smtClean="0">
                <a:solidFill>
                  <a:schemeClr val="bg1"/>
                </a:solidFill>
              </a:rPr>
              <a:t>Patents</a:t>
            </a:r>
            <a:endParaRPr lang="en-US" sz="1600" b="1" dirty="0">
              <a:solidFill>
                <a:schemeClr val="bg1"/>
              </a:solidFill>
            </a:endParaRPr>
          </a:p>
        </p:txBody>
      </p:sp>
      <p:sp>
        <p:nvSpPr>
          <p:cNvPr id="6" name="Rectangle 5"/>
          <p:cNvSpPr/>
          <p:nvPr/>
        </p:nvSpPr>
        <p:spPr>
          <a:xfrm>
            <a:off x="5943600" y="3977253"/>
            <a:ext cx="2134076" cy="1200329"/>
          </a:xfrm>
          <a:prstGeom prst="rect">
            <a:avLst/>
          </a:prstGeom>
        </p:spPr>
        <p:txBody>
          <a:bodyPr wrap="square">
            <a:spAutoFit/>
          </a:bodyPr>
          <a:lstStyle/>
          <a:p>
            <a:pPr algn="ctr"/>
            <a:r>
              <a:rPr lang="en-US" b="1" dirty="0" smtClean="0">
                <a:solidFill>
                  <a:schemeClr val="bg1"/>
                </a:solidFill>
                <a:cs typeface="Arial" panose="020B0604020202020204" pitchFamily="34" charset="0"/>
              </a:rPr>
              <a:t>Leveraging technology  and</a:t>
            </a:r>
          </a:p>
          <a:p>
            <a:pPr algn="ctr"/>
            <a:r>
              <a:rPr lang="en-US" b="1" dirty="0" smtClean="0">
                <a:solidFill>
                  <a:schemeClr val="bg1"/>
                </a:solidFill>
                <a:cs typeface="Arial" panose="020B0604020202020204" pitchFamily="34" charset="0"/>
              </a:rPr>
              <a:t>patent strategy</a:t>
            </a:r>
          </a:p>
          <a:p>
            <a:endParaRPr lang="en-US" dirty="0"/>
          </a:p>
        </p:txBody>
      </p:sp>
      <p:sp>
        <p:nvSpPr>
          <p:cNvPr id="25" name="Content Placeholder 2"/>
          <p:cNvSpPr>
            <a:spLocks noGrp="1"/>
          </p:cNvSpPr>
          <p:nvPr>
            <p:ph idx="1"/>
          </p:nvPr>
        </p:nvSpPr>
        <p:spPr>
          <a:xfrm>
            <a:off x="228600" y="1219200"/>
            <a:ext cx="4724400" cy="4698528"/>
          </a:xfrm>
        </p:spPr>
        <p:txBody>
          <a:bodyPr>
            <a:normAutofit fontScale="85000" lnSpcReduction="10000"/>
          </a:bodyPr>
          <a:lstStyle/>
          <a:p>
            <a:pPr marL="0" indent="0" eaLnBrk="1" hangingPunct="1">
              <a:lnSpc>
                <a:spcPct val="120000"/>
              </a:lnSpc>
              <a:spcBef>
                <a:spcPts val="600"/>
              </a:spcBef>
              <a:buNone/>
            </a:pPr>
            <a:r>
              <a:rPr lang="en-US" altLang="en-US" sz="2400" dirty="0" smtClean="0">
                <a:ea typeface="ＭＳ Ｐゴシック" pitchFamily="34" charset="-128"/>
              </a:rPr>
              <a:t>The companies that we create, acquire or enable have as their core objective to be successful long term operating companies.  However, their implementation models, with our guidance, are constructed to effectively enable alternative models in order to maximize a timely return on investment through:</a:t>
            </a:r>
          </a:p>
          <a:p>
            <a:pPr lvl="1" eaLnBrk="1" hangingPunct="1">
              <a:lnSpc>
                <a:spcPct val="90000"/>
              </a:lnSpc>
              <a:spcBef>
                <a:spcPts val="600"/>
              </a:spcBef>
              <a:buFont typeface="Arial" panose="020B0604020202020204" pitchFamily="34" charset="0"/>
              <a:buChar char="•"/>
            </a:pPr>
            <a:r>
              <a:rPr lang="en-US" altLang="en-US" sz="2000" dirty="0" smtClean="0">
                <a:ea typeface="ＭＳ Ｐゴシック" pitchFamily="34" charset="-128"/>
              </a:rPr>
              <a:t>	Joint ventures with operating companies</a:t>
            </a:r>
          </a:p>
          <a:p>
            <a:pPr lvl="1" eaLnBrk="1" hangingPunct="1">
              <a:lnSpc>
                <a:spcPct val="90000"/>
              </a:lnSpc>
              <a:spcBef>
                <a:spcPts val="600"/>
              </a:spcBef>
              <a:buFont typeface="Arial" panose="020B0604020202020204" pitchFamily="34" charset="0"/>
              <a:buChar char="•"/>
            </a:pPr>
            <a:r>
              <a:rPr lang="en-US" altLang="en-US" sz="2000" dirty="0" smtClean="0">
                <a:ea typeface="ＭＳ Ｐゴシック" pitchFamily="34" charset="-128"/>
              </a:rPr>
              <a:t>	Acquisitions: </a:t>
            </a:r>
          </a:p>
          <a:p>
            <a:pPr lvl="3">
              <a:lnSpc>
                <a:spcPct val="90000"/>
              </a:lnSpc>
              <a:spcBef>
                <a:spcPts val="600"/>
              </a:spcBef>
              <a:buFont typeface="Wingdings" panose="05000000000000000000" pitchFamily="2" charset="2"/>
              <a:buChar char="ü"/>
            </a:pPr>
            <a:r>
              <a:rPr lang="en-US" altLang="en-US" dirty="0">
                <a:ea typeface="ＭＳ Ｐゴシック" pitchFamily="34" charset="-128"/>
              </a:rPr>
              <a:t>B</a:t>
            </a:r>
            <a:r>
              <a:rPr lang="en-US" altLang="en-US" dirty="0" smtClean="0">
                <a:ea typeface="ＭＳ Ｐゴシック" pitchFamily="34" charset="-128"/>
              </a:rPr>
              <a:t>y operating companies</a:t>
            </a:r>
          </a:p>
          <a:p>
            <a:pPr lvl="3">
              <a:lnSpc>
                <a:spcPct val="90000"/>
              </a:lnSpc>
              <a:spcBef>
                <a:spcPts val="600"/>
              </a:spcBef>
              <a:buFont typeface="Wingdings" panose="05000000000000000000" pitchFamily="2" charset="2"/>
              <a:buChar char="ü"/>
            </a:pPr>
            <a:r>
              <a:rPr lang="en-US" altLang="en-US" dirty="0" smtClean="0">
                <a:ea typeface="ＭＳ Ｐゴシック" pitchFamily="34" charset="-128"/>
              </a:rPr>
              <a:t>By financial institutions</a:t>
            </a:r>
          </a:p>
          <a:p>
            <a:pPr lvl="1" eaLnBrk="1" hangingPunct="1">
              <a:lnSpc>
                <a:spcPct val="90000"/>
              </a:lnSpc>
              <a:spcBef>
                <a:spcPts val="600"/>
              </a:spcBef>
              <a:buFont typeface="Arial" panose="020B0604020202020204" pitchFamily="34" charset="0"/>
              <a:buChar char="•"/>
            </a:pPr>
            <a:r>
              <a:rPr lang="en-US" altLang="en-US" sz="2000" dirty="0" smtClean="0">
                <a:ea typeface="ＭＳ Ｐゴシック" pitchFamily="34" charset="-128"/>
              </a:rPr>
              <a:t>	Technology development and licensing</a:t>
            </a:r>
          </a:p>
          <a:p>
            <a:pPr lvl="1" eaLnBrk="1" hangingPunct="1">
              <a:lnSpc>
                <a:spcPct val="90000"/>
              </a:lnSpc>
              <a:spcBef>
                <a:spcPts val="600"/>
              </a:spcBef>
              <a:buFont typeface="Arial" panose="020B0604020202020204" pitchFamily="34" charset="0"/>
              <a:buChar char="•"/>
            </a:pPr>
            <a:r>
              <a:rPr lang="en-US" altLang="en-US" sz="2000" dirty="0" smtClean="0">
                <a:ea typeface="ＭＳ Ｐゴシック" pitchFamily="34" charset="-128"/>
              </a:rPr>
              <a:t>	Patent licensing </a:t>
            </a:r>
          </a:p>
          <a:p>
            <a:pPr lvl="1" eaLnBrk="1" hangingPunct="1">
              <a:lnSpc>
                <a:spcPct val="90000"/>
              </a:lnSpc>
              <a:spcBef>
                <a:spcPts val="600"/>
              </a:spcBef>
              <a:buFont typeface="Arial" panose="020B0604020202020204" pitchFamily="34" charset="0"/>
              <a:buChar char="•"/>
            </a:pPr>
            <a:endParaRPr lang="en-US" altLang="en-US" sz="2000" dirty="0" smtClean="0">
              <a:ea typeface="ＭＳ Ｐゴシック" pitchFamily="34" charset="-128"/>
            </a:endParaRPr>
          </a:p>
        </p:txBody>
      </p:sp>
      <p:sp>
        <p:nvSpPr>
          <p:cNvPr id="24" name="TextBox 23"/>
          <p:cNvSpPr txBox="1"/>
          <p:nvPr/>
        </p:nvSpPr>
        <p:spPr>
          <a:xfrm>
            <a:off x="5979088" y="1676400"/>
            <a:ext cx="1905969" cy="369332"/>
          </a:xfrm>
          <a:prstGeom prst="rect">
            <a:avLst/>
          </a:prstGeom>
          <a:noFill/>
        </p:spPr>
        <p:txBody>
          <a:bodyPr wrap="square" rtlCol="0">
            <a:spAutoFit/>
          </a:bodyPr>
          <a:lstStyle/>
          <a:p>
            <a:r>
              <a:rPr lang="en-US" dirty="0" smtClean="0">
                <a:solidFill>
                  <a:schemeClr val="bg1"/>
                </a:solidFill>
              </a:rPr>
              <a:t>Business Strategy</a:t>
            </a:r>
            <a:endParaRPr lang="en-US" dirty="0">
              <a:solidFill>
                <a:schemeClr val="bg1"/>
              </a:solidFill>
            </a:endParaRPr>
          </a:p>
        </p:txBody>
      </p:sp>
      <p:sp>
        <p:nvSpPr>
          <p:cNvPr id="29" name="TextBox 28"/>
          <p:cNvSpPr txBox="1"/>
          <p:nvPr/>
        </p:nvSpPr>
        <p:spPr>
          <a:xfrm>
            <a:off x="6141287" y="5193268"/>
            <a:ext cx="1554913" cy="369332"/>
          </a:xfrm>
          <a:prstGeom prst="rect">
            <a:avLst/>
          </a:prstGeom>
          <a:noFill/>
        </p:spPr>
        <p:txBody>
          <a:bodyPr wrap="none" rtlCol="0">
            <a:spAutoFit/>
          </a:bodyPr>
          <a:lstStyle/>
          <a:p>
            <a:r>
              <a:rPr lang="en-US" dirty="0" smtClean="0">
                <a:solidFill>
                  <a:schemeClr val="bg1"/>
                </a:solidFill>
              </a:rPr>
              <a:t>Value Creation</a:t>
            </a:r>
            <a:endParaRPr lang="en-US" dirty="0">
              <a:solidFill>
                <a:schemeClr val="bg1"/>
              </a:solidFill>
            </a:endParaRPr>
          </a:p>
        </p:txBody>
      </p:sp>
    </p:spTree>
    <p:extLst>
      <p:ext uri="{BB962C8B-B14F-4D97-AF65-F5344CB8AC3E}">
        <p14:creationId xmlns:p14="http://schemas.microsoft.com/office/powerpoint/2010/main" val="23965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81000"/>
            <a:ext cx="8991599" cy="1143000"/>
          </a:xfrm>
        </p:spPr>
        <p:txBody>
          <a:bodyPr>
            <a:noAutofit/>
          </a:bodyPr>
          <a:lstStyle/>
          <a:p>
            <a:r>
              <a:rPr lang="en-US" sz="3200" b="1" dirty="0">
                <a:solidFill>
                  <a:schemeClr val="tx2"/>
                </a:solidFill>
              </a:rPr>
              <a:t>Differentiated </a:t>
            </a:r>
            <a:r>
              <a:rPr lang="en-US" sz="3200" b="1" dirty="0" smtClean="0">
                <a:solidFill>
                  <a:schemeClr val="tx2"/>
                </a:solidFill>
              </a:rPr>
              <a:t>Value </a:t>
            </a:r>
            <a:r>
              <a:rPr lang="en-US" sz="3200" b="1" dirty="0">
                <a:solidFill>
                  <a:schemeClr val="tx2"/>
                </a:solidFill>
              </a:rPr>
              <a:t>Creation Execution </a:t>
            </a:r>
            <a:r>
              <a:rPr lang="en-US" sz="3200" b="1" dirty="0" smtClean="0">
                <a:solidFill>
                  <a:schemeClr val="tx2"/>
                </a:solidFill>
              </a:rPr>
              <a:t>Model</a:t>
            </a:r>
            <a:br>
              <a:rPr lang="en-US" sz="3200" b="1" dirty="0" smtClean="0">
                <a:solidFill>
                  <a:schemeClr val="tx2"/>
                </a:solidFill>
              </a:rPr>
            </a:br>
            <a:endParaRPr lang="en-US" sz="3200" b="1" dirty="0">
              <a:solidFill>
                <a:schemeClr val="tx2"/>
              </a:solidFill>
            </a:endParaRPr>
          </a:p>
        </p:txBody>
      </p:sp>
      <p:sp>
        <p:nvSpPr>
          <p:cNvPr id="2" name="Footer Placeholder 1"/>
          <p:cNvSpPr>
            <a:spLocks noGrp="1"/>
          </p:cNvSpPr>
          <p:nvPr>
            <p:ph type="ftr" sz="quarter" idx="11"/>
          </p:nvPr>
        </p:nvSpPr>
        <p:spPr>
          <a:xfrm>
            <a:off x="2209800" y="6356350"/>
            <a:ext cx="4572000" cy="365125"/>
          </a:xfrm>
        </p:spPr>
        <p:txBody>
          <a:bodyPr/>
          <a:lstStyle/>
          <a:p>
            <a:r>
              <a:rPr lang="en-US" dirty="0" err="1" smtClean="0"/>
              <a:t>Inventergy</a:t>
            </a:r>
            <a:r>
              <a:rPr lang="en-US" dirty="0" smtClean="0"/>
              <a:t> </a:t>
            </a:r>
            <a:r>
              <a:rPr lang="en-US" smtClean="0"/>
              <a:t>Innovationc, </a:t>
            </a:r>
            <a:r>
              <a:rPr lang="en-US" dirty="0" smtClean="0"/>
              <a:t>LLC - An </a:t>
            </a:r>
            <a:r>
              <a:rPr lang="en-US" dirty="0" err="1" smtClean="0"/>
              <a:t>Inventergy</a:t>
            </a:r>
            <a:r>
              <a:rPr lang="en-US" dirty="0" smtClean="0"/>
              <a:t> Global Inc. Company  Copyright 2016  all rights reserved</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dirty="0"/>
          </a:p>
        </p:txBody>
      </p:sp>
      <p:grpSp>
        <p:nvGrpSpPr>
          <p:cNvPr id="7" name="Group 6"/>
          <p:cNvGrpSpPr/>
          <p:nvPr/>
        </p:nvGrpSpPr>
        <p:grpSpPr>
          <a:xfrm>
            <a:off x="2908309" y="1371600"/>
            <a:ext cx="3644891" cy="3352800"/>
            <a:chOff x="3054706" y="2180327"/>
            <a:chExt cx="3181383" cy="3183279"/>
          </a:xfrm>
        </p:grpSpPr>
        <p:grpSp>
          <p:nvGrpSpPr>
            <p:cNvPr id="8" name="Group 7"/>
            <p:cNvGrpSpPr/>
            <p:nvPr/>
          </p:nvGrpSpPr>
          <p:grpSpPr>
            <a:xfrm>
              <a:off x="3054706" y="2180327"/>
              <a:ext cx="3181383" cy="3183279"/>
              <a:chOff x="5058306" y="2777319"/>
              <a:chExt cx="3288946" cy="3290906"/>
            </a:xfrm>
          </p:grpSpPr>
          <p:sp>
            <p:nvSpPr>
              <p:cNvPr id="11" name="Oval 10"/>
              <p:cNvSpPr/>
              <p:nvPr/>
            </p:nvSpPr>
            <p:spPr>
              <a:xfrm>
                <a:off x="5058306" y="2777319"/>
                <a:ext cx="3125904" cy="3125904"/>
              </a:xfrm>
              <a:prstGeom prst="ellipse">
                <a:avLst/>
              </a:prstGeom>
              <a:solidFill>
                <a:schemeClr val="bg1"/>
              </a:solidFill>
              <a:ln w="254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ndara"/>
                  <a:ea typeface="+mn-ea"/>
                  <a:cs typeface="+mn-cs"/>
                </a:endParaRPr>
              </a:p>
            </p:txBody>
          </p:sp>
          <p:sp>
            <p:nvSpPr>
              <p:cNvPr id="12" name="Freeform 5"/>
              <p:cNvSpPr>
                <a:spLocks/>
              </p:cNvSpPr>
              <p:nvPr/>
            </p:nvSpPr>
            <p:spPr bwMode="auto">
              <a:xfrm rot="21587546">
                <a:off x="6625323" y="2837127"/>
                <a:ext cx="1721929" cy="2259717"/>
              </a:xfrm>
              <a:custGeom>
                <a:avLst/>
                <a:gdLst>
                  <a:gd name="T0" fmla="*/ 0 w 5673"/>
                  <a:gd name="T1" fmla="*/ 4967 h 7450"/>
                  <a:gd name="T2" fmla="*/ 4301 w 5673"/>
                  <a:gd name="T3" fmla="*/ 7450 h 7450"/>
                  <a:gd name="T4" fmla="*/ 2483 w 5673"/>
                  <a:gd name="T5" fmla="*/ 666 h 7450"/>
                  <a:gd name="T6" fmla="*/ 0 w 5673"/>
                  <a:gd name="T7" fmla="*/ 0 h 7450"/>
                  <a:gd name="T8" fmla="*/ 0 w 5673"/>
                  <a:gd name="T9" fmla="*/ 4967 h 7450"/>
                </a:gdLst>
                <a:ahLst/>
                <a:cxnLst>
                  <a:cxn ang="0">
                    <a:pos x="T0" y="T1"/>
                  </a:cxn>
                  <a:cxn ang="0">
                    <a:pos x="T2" y="T3"/>
                  </a:cxn>
                  <a:cxn ang="0">
                    <a:pos x="T4" y="T5"/>
                  </a:cxn>
                  <a:cxn ang="0">
                    <a:pos x="T6" y="T7"/>
                  </a:cxn>
                  <a:cxn ang="0">
                    <a:pos x="T8" y="T9"/>
                  </a:cxn>
                </a:cxnLst>
                <a:rect l="0" t="0" r="r" b="b"/>
                <a:pathLst>
                  <a:path w="5673" h="7450">
                    <a:moveTo>
                      <a:pt x="0" y="4967"/>
                    </a:moveTo>
                    <a:lnTo>
                      <a:pt x="4301" y="7450"/>
                    </a:lnTo>
                    <a:cubicBezTo>
                      <a:pt x="5673" y="5075"/>
                      <a:pt x="4859" y="2037"/>
                      <a:pt x="2483" y="666"/>
                    </a:cubicBezTo>
                    <a:cubicBezTo>
                      <a:pt x="1728" y="230"/>
                      <a:pt x="872" y="0"/>
                      <a:pt x="0" y="0"/>
                    </a:cubicBezTo>
                    <a:lnTo>
                      <a:pt x="0" y="4967"/>
                    </a:lnTo>
                    <a:close/>
                  </a:path>
                </a:pathLst>
              </a:custGeom>
              <a:solidFill>
                <a:schemeClr val="bg2">
                  <a:lumMod val="75000"/>
                </a:schemeClr>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ndara"/>
                </a:endParaRPr>
              </a:p>
            </p:txBody>
          </p:sp>
          <p:sp>
            <p:nvSpPr>
              <p:cNvPr id="13" name="Freeform 6"/>
              <p:cNvSpPr>
                <a:spLocks/>
              </p:cNvSpPr>
              <p:nvPr/>
            </p:nvSpPr>
            <p:spPr bwMode="auto">
              <a:xfrm rot="21587546">
                <a:off x="5324479" y="4347558"/>
                <a:ext cx="2610667" cy="1720667"/>
              </a:xfrm>
              <a:custGeom>
                <a:avLst/>
                <a:gdLst>
                  <a:gd name="T0" fmla="*/ 8602 w 17205"/>
                  <a:gd name="T1" fmla="*/ 0 h 11346"/>
                  <a:gd name="T2" fmla="*/ 0 w 17205"/>
                  <a:gd name="T3" fmla="*/ 4967 h 11346"/>
                  <a:gd name="T4" fmla="*/ 13569 w 17205"/>
                  <a:gd name="T5" fmla="*/ 8603 h 11346"/>
                  <a:gd name="T6" fmla="*/ 17205 w 17205"/>
                  <a:gd name="T7" fmla="*/ 4967 h 11346"/>
                  <a:gd name="T8" fmla="*/ 8602 w 17205"/>
                  <a:gd name="T9" fmla="*/ 0 h 11346"/>
                </a:gdLst>
                <a:ahLst/>
                <a:cxnLst>
                  <a:cxn ang="0">
                    <a:pos x="T0" y="T1"/>
                  </a:cxn>
                  <a:cxn ang="0">
                    <a:pos x="T2" y="T3"/>
                  </a:cxn>
                  <a:cxn ang="0">
                    <a:pos x="T4" y="T5"/>
                  </a:cxn>
                  <a:cxn ang="0">
                    <a:pos x="T6" y="T7"/>
                  </a:cxn>
                  <a:cxn ang="0">
                    <a:pos x="T8" y="T9"/>
                  </a:cxn>
                </a:cxnLst>
                <a:rect l="0" t="0" r="r" b="b"/>
                <a:pathLst>
                  <a:path w="17205" h="11346">
                    <a:moveTo>
                      <a:pt x="8602" y="0"/>
                    </a:moveTo>
                    <a:lnTo>
                      <a:pt x="0" y="4967"/>
                    </a:lnTo>
                    <a:cubicBezTo>
                      <a:pt x="2743" y="9718"/>
                      <a:pt x="8818" y="11346"/>
                      <a:pt x="13569" y="8603"/>
                    </a:cubicBezTo>
                    <a:cubicBezTo>
                      <a:pt x="15079" y="7731"/>
                      <a:pt x="16333" y="6477"/>
                      <a:pt x="17205" y="4967"/>
                    </a:cubicBezTo>
                    <a:lnTo>
                      <a:pt x="8602" y="0"/>
                    </a:lnTo>
                    <a:close/>
                  </a:path>
                </a:pathLst>
              </a:custGeom>
              <a:solidFill>
                <a:schemeClr val="accent1">
                  <a:lumMod val="75000"/>
                </a:schemeClr>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ndara"/>
                </a:endParaRPr>
              </a:p>
            </p:txBody>
          </p:sp>
          <p:sp>
            <p:nvSpPr>
              <p:cNvPr id="14" name="Freeform 7"/>
              <p:cNvSpPr>
                <a:spLocks/>
              </p:cNvSpPr>
              <p:nvPr/>
            </p:nvSpPr>
            <p:spPr bwMode="auto">
              <a:xfrm rot="21587546">
                <a:off x="5118013" y="2842976"/>
                <a:ext cx="1507320" cy="2259717"/>
              </a:xfrm>
              <a:custGeom>
                <a:avLst/>
                <a:gdLst>
                  <a:gd name="T0" fmla="*/ 9933 w 9933"/>
                  <a:gd name="T1" fmla="*/ 9933 h 14900"/>
                  <a:gd name="T2" fmla="*/ 9933 w 9933"/>
                  <a:gd name="T3" fmla="*/ 0 h 14900"/>
                  <a:gd name="T4" fmla="*/ 0 w 9933"/>
                  <a:gd name="T5" fmla="*/ 9933 h 14900"/>
                  <a:gd name="T6" fmla="*/ 1331 w 9933"/>
                  <a:gd name="T7" fmla="*/ 14900 h 14900"/>
                  <a:gd name="T8" fmla="*/ 9933 w 9933"/>
                  <a:gd name="T9" fmla="*/ 9933 h 14900"/>
                </a:gdLst>
                <a:ahLst/>
                <a:cxnLst>
                  <a:cxn ang="0">
                    <a:pos x="T0" y="T1"/>
                  </a:cxn>
                  <a:cxn ang="0">
                    <a:pos x="T2" y="T3"/>
                  </a:cxn>
                  <a:cxn ang="0">
                    <a:pos x="T4" y="T5"/>
                  </a:cxn>
                  <a:cxn ang="0">
                    <a:pos x="T6" y="T7"/>
                  </a:cxn>
                  <a:cxn ang="0">
                    <a:pos x="T8" y="T9"/>
                  </a:cxn>
                </a:cxnLst>
                <a:rect l="0" t="0" r="r" b="b"/>
                <a:pathLst>
                  <a:path w="9933" h="14900">
                    <a:moveTo>
                      <a:pt x="9933" y="9933"/>
                    </a:moveTo>
                    <a:lnTo>
                      <a:pt x="9933" y="0"/>
                    </a:lnTo>
                    <a:cubicBezTo>
                      <a:pt x="4447" y="0"/>
                      <a:pt x="0" y="4447"/>
                      <a:pt x="0" y="9933"/>
                    </a:cubicBezTo>
                    <a:cubicBezTo>
                      <a:pt x="0" y="11677"/>
                      <a:pt x="459" y="13390"/>
                      <a:pt x="1331" y="14900"/>
                    </a:cubicBezTo>
                    <a:lnTo>
                      <a:pt x="9933" y="9933"/>
                    </a:lnTo>
                    <a:close/>
                  </a:path>
                </a:pathLst>
              </a:custGeom>
              <a:solidFill>
                <a:schemeClr val="tx2">
                  <a:lumMod val="50000"/>
                </a:schemeClr>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ndara"/>
                </a:endParaRPr>
              </a:p>
            </p:txBody>
          </p:sp>
          <p:grpSp>
            <p:nvGrpSpPr>
              <p:cNvPr id="15" name="Group 14"/>
              <p:cNvGrpSpPr/>
              <p:nvPr/>
            </p:nvGrpSpPr>
            <p:grpSpPr>
              <a:xfrm>
                <a:off x="5208388" y="2923823"/>
                <a:ext cx="3027468" cy="3029211"/>
                <a:chOff x="4623566" y="2706498"/>
                <a:chExt cx="3229239" cy="3231098"/>
              </a:xfrm>
            </p:grpSpPr>
            <p:sp>
              <p:nvSpPr>
                <p:cNvPr id="20" name="Freeform 5"/>
                <p:cNvSpPr>
                  <a:spLocks/>
                </p:cNvSpPr>
                <p:nvPr/>
              </p:nvSpPr>
              <p:spPr bwMode="auto">
                <a:xfrm rot="21587546">
                  <a:off x="6130876" y="2706498"/>
                  <a:ext cx="1721929" cy="2259717"/>
                </a:xfrm>
                <a:custGeom>
                  <a:avLst/>
                  <a:gdLst>
                    <a:gd name="T0" fmla="*/ 0 w 5673"/>
                    <a:gd name="T1" fmla="*/ 4967 h 7450"/>
                    <a:gd name="T2" fmla="*/ 4301 w 5673"/>
                    <a:gd name="T3" fmla="*/ 7450 h 7450"/>
                    <a:gd name="T4" fmla="*/ 2483 w 5673"/>
                    <a:gd name="T5" fmla="*/ 666 h 7450"/>
                    <a:gd name="T6" fmla="*/ 0 w 5673"/>
                    <a:gd name="T7" fmla="*/ 0 h 7450"/>
                    <a:gd name="T8" fmla="*/ 0 w 5673"/>
                    <a:gd name="T9" fmla="*/ 4967 h 7450"/>
                  </a:gdLst>
                  <a:ahLst/>
                  <a:cxnLst>
                    <a:cxn ang="0">
                      <a:pos x="T0" y="T1"/>
                    </a:cxn>
                    <a:cxn ang="0">
                      <a:pos x="T2" y="T3"/>
                    </a:cxn>
                    <a:cxn ang="0">
                      <a:pos x="T4" y="T5"/>
                    </a:cxn>
                    <a:cxn ang="0">
                      <a:pos x="T6" y="T7"/>
                    </a:cxn>
                    <a:cxn ang="0">
                      <a:pos x="T8" y="T9"/>
                    </a:cxn>
                  </a:cxnLst>
                  <a:rect l="0" t="0" r="r" b="b"/>
                  <a:pathLst>
                    <a:path w="5673" h="7450">
                      <a:moveTo>
                        <a:pt x="0" y="4967"/>
                      </a:moveTo>
                      <a:lnTo>
                        <a:pt x="4301" y="7450"/>
                      </a:lnTo>
                      <a:cubicBezTo>
                        <a:pt x="5673" y="5075"/>
                        <a:pt x="4859" y="2037"/>
                        <a:pt x="2483" y="666"/>
                      </a:cubicBezTo>
                      <a:cubicBezTo>
                        <a:pt x="1728" y="230"/>
                        <a:pt x="872" y="0"/>
                        <a:pt x="0" y="0"/>
                      </a:cubicBezTo>
                      <a:lnTo>
                        <a:pt x="0" y="4967"/>
                      </a:lnTo>
                      <a:close/>
                    </a:path>
                  </a:pathLst>
                </a:custGeom>
                <a:solidFill>
                  <a:schemeClr val="tx2">
                    <a:lumMod val="40000"/>
                    <a:lumOff val="60000"/>
                  </a:schemeClr>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ndara"/>
                  </a:endParaRPr>
                </a:p>
              </p:txBody>
            </p:sp>
            <p:sp>
              <p:nvSpPr>
                <p:cNvPr id="21" name="Freeform 6"/>
                <p:cNvSpPr>
                  <a:spLocks/>
                </p:cNvSpPr>
                <p:nvPr/>
              </p:nvSpPr>
              <p:spPr bwMode="auto">
                <a:xfrm rot="21587546">
                  <a:off x="4830032" y="4216929"/>
                  <a:ext cx="2610667" cy="1720667"/>
                </a:xfrm>
                <a:custGeom>
                  <a:avLst/>
                  <a:gdLst>
                    <a:gd name="T0" fmla="*/ 8602 w 17205"/>
                    <a:gd name="T1" fmla="*/ 0 h 11346"/>
                    <a:gd name="T2" fmla="*/ 0 w 17205"/>
                    <a:gd name="T3" fmla="*/ 4967 h 11346"/>
                    <a:gd name="T4" fmla="*/ 13569 w 17205"/>
                    <a:gd name="T5" fmla="*/ 8603 h 11346"/>
                    <a:gd name="T6" fmla="*/ 17205 w 17205"/>
                    <a:gd name="T7" fmla="*/ 4967 h 11346"/>
                    <a:gd name="T8" fmla="*/ 8602 w 17205"/>
                    <a:gd name="T9" fmla="*/ 0 h 11346"/>
                  </a:gdLst>
                  <a:ahLst/>
                  <a:cxnLst>
                    <a:cxn ang="0">
                      <a:pos x="T0" y="T1"/>
                    </a:cxn>
                    <a:cxn ang="0">
                      <a:pos x="T2" y="T3"/>
                    </a:cxn>
                    <a:cxn ang="0">
                      <a:pos x="T4" y="T5"/>
                    </a:cxn>
                    <a:cxn ang="0">
                      <a:pos x="T6" y="T7"/>
                    </a:cxn>
                    <a:cxn ang="0">
                      <a:pos x="T8" y="T9"/>
                    </a:cxn>
                  </a:cxnLst>
                  <a:rect l="0" t="0" r="r" b="b"/>
                  <a:pathLst>
                    <a:path w="17205" h="11346">
                      <a:moveTo>
                        <a:pt x="8602" y="0"/>
                      </a:moveTo>
                      <a:lnTo>
                        <a:pt x="0" y="4967"/>
                      </a:lnTo>
                      <a:cubicBezTo>
                        <a:pt x="2743" y="9718"/>
                        <a:pt x="8818" y="11346"/>
                        <a:pt x="13569" y="8603"/>
                      </a:cubicBezTo>
                      <a:cubicBezTo>
                        <a:pt x="15079" y="7731"/>
                        <a:pt x="16333" y="6477"/>
                        <a:pt x="17205" y="4967"/>
                      </a:cubicBezTo>
                      <a:lnTo>
                        <a:pt x="8602" y="0"/>
                      </a:lnTo>
                      <a:close/>
                    </a:path>
                  </a:pathLst>
                </a:custGeom>
                <a:solidFill>
                  <a:schemeClr val="bg2">
                    <a:lumMod val="75000"/>
                  </a:schemeClr>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ndara"/>
                  </a:endParaRPr>
                </a:p>
              </p:txBody>
            </p:sp>
            <p:sp>
              <p:nvSpPr>
                <p:cNvPr id="22" name="Freeform 7"/>
                <p:cNvSpPr>
                  <a:spLocks/>
                </p:cNvSpPr>
                <p:nvPr/>
              </p:nvSpPr>
              <p:spPr bwMode="auto">
                <a:xfrm rot="21587546">
                  <a:off x="4623566" y="2712347"/>
                  <a:ext cx="1507320" cy="2259717"/>
                </a:xfrm>
                <a:custGeom>
                  <a:avLst/>
                  <a:gdLst>
                    <a:gd name="T0" fmla="*/ 9933 w 9933"/>
                    <a:gd name="T1" fmla="*/ 9933 h 14900"/>
                    <a:gd name="T2" fmla="*/ 9933 w 9933"/>
                    <a:gd name="T3" fmla="*/ 0 h 14900"/>
                    <a:gd name="T4" fmla="*/ 0 w 9933"/>
                    <a:gd name="T5" fmla="*/ 9933 h 14900"/>
                    <a:gd name="T6" fmla="*/ 1331 w 9933"/>
                    <a:gd name="T7" fmla="*/ 14900 h 14900"/>
                    <a:gd name="T8" fmla="*/ 9933 w 9933"/>
                    <a:gd name="T9" fmla="*/ 9933 h 14900"/>
                  </a:gdLst>
                  <a:ahLst/>
                  <a:cxnLst>
                    <a:cxn ang="0">
                      <a:pos x="T0" y="T1"/>
                    </a:cxn>
                    <a:cxn ang="0">
                      <a:pos x="T2" y="T3"/>
                    </a:cxn>
                    <a:cxn ang="0">
                      <a:pos x="T4" y="T5"/>
                    </a:cxn>
                    <a:cxn ang="0">
                      <a:pos x="T6" y="T7"/>
                    </a:cxn>
                    <a:cxn ang="0">
                      <a:pos x="T8" y="T9"/>
                    </a:cxn>
                  </a:cxnLst>
                  <a:rect l="0" t="0" r="r" b="b"/>
                  <a:pathLst>
                    <a:path w="9933" h="14900">
                      <a:moveTo>
                        <a:pt x="9933" y="9933"/>
                      </a:moveTo>
                      <a:lnTo>
                        <a:pt x="9933" y="0"/>
                      </a:lnTo>
                      <a:cubicBezTo>
                        <a:pt x="4447" y="0"/>
                        <a:pt x="0" y="4447"/>
                        <a:pt x="0" y="9933"/>
                      </a:cubicBezTo>
                      <a:cubicBezTo>
                        <a:pt x="0" y="11677"/>
                        <a:pt x="459" y="13390"/>
                        <a:pt x="1331" y="14900"/>
                      </a:cubicBezTo>
                      <a:lnTo>
                        <a:pt x="9933" y="9933"/>
                      </a:lnTo>
                      <a:close/>
                    </a:path>
                  </a:pathLst>
                </a:custGeom>
                <a:solidFill>
                  <a:schemeClr val="tx2"/>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ndara"/>
                  </a:endParaRPr>
                </a:p>
              </p:txBody>
            </p:sp>
          </p:grpSp>
          <p:grpSp>
            <p:nvGrpSpPr>
              <p:cNvPr id="16" name="Group 15"/>
              <p:cNvGrpSpPr/>
              <p:nvPr/>
            </p:nvGrpSpPr>
            <p:grpSpPr>
              <a:xfrm>
                <a:off x="5118013" y="2829743"/>
                <a:ext cx="3229239" cy="3231098"/>
                <a:chOff x="5118013" y="2829743"/>
                <a:chExt cx="3229239" cy="3231098"/>
              </a:xfrm>
            </p:grpSpPr>
            <p:sp>
              <p:nvSpPr>
                <p:cNvPr id="17" name="Freeform 5"/>
                <p:cNvSpPr>
                  <a:spLocks/>
                </p:cNvSpPr>
                <p:nvPr/>
              </p:nvSpPr>
              <p:spPr bwMode="auto">
                <a:xfrm rot="21587546">
                  <a:off x="6625323" y="2829743"/>
                  <a:ext cx="1721929" cy="2259717"/>
                </a:xfrm>
                <a:custGeom>
                  <a:avLst/>
                  <a:gdLst>
                    <a:gd name="T0" fmla="*/ 0 w 5673"/>
                    <a:gd name="T1" fmla="*/ 4967 h 7450"/>
                    <a:gd name="T2" fmla="*/ 4301 w 5673"/>
                    <a:gd name="T3" fmla="*/ 7450 h 7450"/>
                    <a:gd name="T4" fmla="*/ 2483 w 5673"/>
                    <a:gd name="T5" fmla="*/ 666 h 7450"/>
                    <a:gd name="T6" fmla="*/ 0 w 5673"/>
                    <a:gd name="T7" fmla="*/ 0 h 7450"/>
                    <a:gd name="T8" fmla="*/ 0 w 5673"/>
                    <a:gd name="T9" fmla="*/ 4967 h 7450"/>
                  </a:gdLst>
                  <a:ahLst/>
                  <a:cxnLst>
                    <a:cxn ang="0">
                      <a:pos x="T0" y="T1"/>
                    </a:cxn>
                    <a:cxn ang="0">
                      <a:pos x="T2" y="T3"/>
                    </a:cxn>
                    <a:cxn ang="0">
                      <a:pos x="T4" y="T5"/>
                    </a:cxn>
                    <a:cxn ang="0">
                      <a:pos x="T6" y="T7"/>
                    </a:cxn>
                    <a:cxn ang="0">
                      <a:pos x="T8" y="T9"/>
                    </a:cxn>
                  </a:cxnLst>
                  <a:rect l="0" t="0" r="r" b="b"/>
                  <a:pathLst>
                    <a:path w="5673" h="7450">
                      <a:moveTo>
                        <a:pt x="0" y="4967"/>
                      </a:moveTo>
                      <a:lnTo>
                        <a:pt x="4301" y="7450"/>
                      </a:lnTo>
                      <a:cubicBezTo>
                        <a:pt x="5673" y="5075"/>
                        <a:pt x="4859" y="2037"/>
                        <a:pt x="2483" y="666"/>
                      </a:cubicBezTo>
                      <a:cubicBezTo>
                        <a:pt x="1728" y="230"/>
                        <a:pt x="872" y="0"/>
                        <a:pt x="0" y="0"/>
                      </a:cubicBezTo>
                      <a:lnTo>
                        <a:pt x="0" y="4967"/>
                      </a:lnTo>
                      <a:close/>
                    </a:path>
                  </a:pathLst>
                </a:custGeom>
                <a:noFill/>
                <a:ln w="19050" cap="sq">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ndara"/>
                  </a:endParaRPr>
                </a:p>
              </p:txBody>
            </p:sp>
            <p:sp>
              <p:nvSpPr>
                <p:cNvPr id="18" name="Freeform 6"/>
                <p:cNvSpPr>
                  <a:spLocks/>
                </p:cNvSpPr>
                <p:nvPr/>
              </p:nvSpPr>
              <p:spPr bwMode="auto">
                <a:xfrm rot="21587546">
                  <a:off x="5324479" y="4340174"/>
                  <a:ext cx="2610667" cy="1720667"/>
                </a:xfrm>
                <a:custGeom>
                  <a:avLst/>
                  <a:gdLst>
                    <a:gd name="T0" fmla="*/ 8602 w 17205"/>
                    <a:gd name="T1" fmla="*/ 0 h 11346"/>
                    <a:gd name="T2" fmla="*/ 0 w 17205"/>
                    <a:gd name="T3" fmla="*/ 4967 h 11346"/>
                    <a:gd name="T4" fmla="*/ 13569 w 17205"/>
                    <a:gd name="T5" fmla="*/ 8603 h 11346"/>
                    <a:gd name="T6" fmla="*/ 17205 w 17205"/>
                    <a:gd name="T7" fmla="*/ 4967 h 11346"/>
                    <a:gd name="T8" fmla="*/ 8602 w 17205"/>
                    <a:gd name="T9" fmla="*/ 0 h 11346"/>
                  </a:gdLst>
                  <a:ahLst/>
                  <a:cxnLst>
                    <a:cxn ang="0">
                      <a:pos x="T0" y="T1"/>
                    </a:cxn>
                    <a:cxn ang="0">
                      <a:pos x="T2" y="T3"/>
                    </a:cxn>
                    <a:cxn ang="0">
                      <a:pos x="T4" y="T5"/>
                    </a:cxn>
                    <a:cxn ang="0">
                      <a:pos x="T6" y="T7"/>
                    </a:cxn>
                    <a:cxn ang="0">
                      <a:pos x="T8" y="T9"/>
                    </a:cxn>
                  </a:cxnLst>
                  <a:rect l="0" t="0" r="r" b="b"/>
                  <a:pathLst>
                    <a:path w="17205" h="11346">
                      <a:moveTo>
                        <a:pt x="8602" y="0"/>
                      </a:moveTo>
                      <a:lnTo>
                        <a:pt x="0" y="4967"/>
                      </a:lnTo>
                      <a:cubicBezTo>
                        <a:pt x="2743" y="9718"/>
                        <a:pt x="8818" y="11346"/>
                        <a:pt x="13569" y="8603"/>
                      </a:cubicBezTo>
                      <a:cubicBezTo>
                        <a:pt x="15079" y="7731"/>
                        <a:pt x="16333" y="6477"/>
                        <a:pt x="17205" y="4967"/>
                      </a:cubicBezTo>
                      <a:lnTo>
                        <a:pt x="8602" y="0"/>
                      </a:lnTo>
                      <a:close/>
                    </a:path>
                  </a:pathLst>
                </a:custGeom>
                <a:noFill/>
                <a:ln w="19050" cap="sq">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ndara"/>
                  </a:endParaRPr>
                </a:p>
              </p:txBody>
            </p:sp>
            <p:sp>
              <p:nvSpPr>
                <p:cNvPr id="19" name="Freeform 7"/>
                <p:cNvSpPr>
                  <a:spLocks/>
                </p:cNvSpPr>
                <p:nvPr/>
              </p:nvSpPr>
              <p:spPr bwMode="auto">
                <a:xfrm rot="21587546">
                  <a:off x="5118013" y="2835592"/>
                  <a:ext cx="1507320" cy="2259717"/>
                </a:xfrm>
                <a:custGeom>
                  <a:avLst/>
                  <a:gdLst>
                    <a:gd name="T0" fmla="*/ 9933 w 9933"/>
                    <a:gd name="T1" fmla="*/ 9933 h 14900"/>
                    <a:gd name="T2" fmla="*/ 9933 w 9933"/>
                    <a:gd name="T3" fmla="*/ 0 h 14900"/>
                    <a:gd name="T4" fmla="*/ 0 w 9933"/>
                    <a:gd name="T5" fmla="*/ 9933 h 14900"/>
                    <a:gd name="T6" fmla="*/ 1331 w 9933"/>
                    <a:gd name="T7" fmla="*/ 14900 h 14900"/>
                    <a:gd name="T8" fmla="*/ 9933 w 9933"/>
                    <a:gd name="T9" fmla="*/ 9933 h 14900"/>
                  </a:gdLst>
                  <a:ahLst/>
                  <a:cxnLst>
                    <a:cxn ang="0">
                      <a:pos x="T0" y="T1"/>
                    </a:cxn>
                    <a:cxn ang="0">
                      <a:pos x="T2" y="T3"/>
                    </a:cxn>
                    <a:cxn ang="0">
                      <a:pos x="T4" y="T5"/>
                    </a:cxn>
                    <a:cxn ang="0">
                      <a:pos x="T6" y="T7"/>
                    </a:cxn>
                    <a:cxn ang="0">
                      <a:pos x="T8" y="T9"/>
                    </a:cxn>
                  </a:cxnLst>
                  <a:rect l="0" t="0" r="r" b="b"/>
                  <a:pathLst>
                    <a:path w="9933" h="14900">
                      <a:moveTo>
                        <a:pt x="9933" y="9933"/>
                      </a:moveTo>
                      <a:lnTo>
                        <a:pt x="9933" y="0"/>
                      </a:lnTo>
                      <a:cubicBezTo>
                        <a:pt x="4447" y="0"/>
                        <a:pt x="0" y="4447"/>
                        <a:pt x="0" y="9933"/>
                      </a:cubicBezTo>
                      <a:cubicBezTo>
                        <a:pt x="0" y="11677"/>
                        <a:pt x="459" y="13390"/>
                        <a:pt x="1331" y="14900"/>
                      </a:cubicBezTo>
                      <a:lnTo>
                        <a:pt x="9933" y="9933"/>
                      </a:lnTo>
                      <a:close/>
                    </a:path>
                  </a:pathLst>
                </a:custGeom>
                <a:noFill/>
                <a:ln w="19050" cap="sq">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ndara"/>
                  </a:endParaRPr>
                </a:p>
              </p:txBody>
            </p:sp>
          </p:grpSp>
        </p:grpSp>
        <p:sp>
          <p:nvSpPr>
            <p:cNvPr id="9" name="Rectangle 8"/>
            <p:cNvSpPr/>
            <p:nvPr/>
          </p:nvSpPr>
          <p:spPr>
            <a:xfrm>
              <a:off x="3196172" y="2949507"/>
              <a:ext cx="1378646" cy="736303"/>
            </a:xfrm>
            <a:prstGeom prst="rect">
              <a:avLst/>
            </a:prstGeom>
          </p:spPr>
          <p:txBody>
            <a:bodyPr wrap="square" anchor="ctr" anchorCtr="0">
              <a:noAutofit/>
            </a:bodyPr>
            <a:lstStyle/>
            <a:p>
              <a:pPr algn="ctr"/>
              <a:r>
                <a:rPr lang="en-US" sz="1600" b="1" dirty="0" smtClean="0">
                  <a:solidFill>
                    <a:schemeClr val="bg1"/>
                  </a:solidFill>
                </a:rPr>
                <a:t>Technology</a:t>
              </a:r>
              <a:endParaRPr lang="en-US" sz="1600" b="1" dirty="0">
                <a:solidFill>
                  <a:schemeClr val="bg1"/>
                </a:solidFill>
              </a:endParaRPr>
            </a:p>
          </p:txBody>
        </p:sp>
        <p:sp>
          <p:nvSpPr>
            <p:cNvPr id="10" name="Rectangle 9"/>
            <p:cNvSpPr/>
            <p:nvPr/>
          </p:nvSpPr>
          <p:spPr>
            <a:xfrm>
              <a:off x="3876581" y="4121659"/>
              <a:ext cx="1378646" cy="736303"/>
            </a:xfrm>
            <a:prstGeom prst="rect">
              <a:avLst/>
            </a:prstGeom>
          </p:spPr>
          <p:txBody>
            <a:bodyPr wrap="square" anchor="ctr" anchorCtr="0">
              <a:noAutofit/>
            </a:bodyPr>
            <a:lstStyle/>
            <a:p>
              <a:pPr algn="ctr"/>
              <a:endParaRPr lang="en-US" sz="1600" b="1" dirty="0">
                <a:solidFill>
                  <a:schemeClr val="bg1"/>
                </a:solidFill>
              </a:endParaRPr>
            </a:p>
          </p:txBody>
        </p:sp>
      </p:grpSp>
      <p:sp>
        <p:nvSpPr>
          <p:cNvPr id="23" name="Rectangle 22"/>
          <p:cNvSpPr/>
          <p:nvPr/>
        </p:nvSpPr>
        <p:spPr>
          <a:xfrm>
            <a:off x="4516496" y="2196286"/>
            <a:ext cx="1579505" cy="775514"/>
          </a:xfrm>
          <a:prstGeom prst="rect">
            <a:avLst/>
          </a:prstGeom>
        </p:spPr>
        <p:txBody>
          <a:bodyPr wrap="square" anchor="ctr" anchorCtr="0">
            <a:noAutofit/>
          </a:bodyPr>
          <a:lstStyle/>
          <a:p>
            <a:pPr algn="ctr"/>
            <a:r>
              <a:rPr lang="en-US" sz="1600" b="1" dirty="0" smtClean="0">
                <a:solidFill>
                  <a:schemeClr val="bg1"/>
                </a:solidFill>
              </a:rPr>
              <a:t>Patents</a:t>
            </a:r>
            <a:endParaRPr lang="en-US" sz="1600" b="1" dirty="0">
              <a:solidFill>
                <a:schemeClr val="bg1"/>
              </a:solidFill>
            </a:endParaRPr>
          </a:p>
        </p:txBody>
      </p:sp>
      <p:sp>
        <p:nvSpPr>
          <p:cNvPr id="6" name="Rectangle 5"/>
          <p:cNvSpPr/>
          <p:nvPr/>
        </p:nvSpPr>
        <p:spPr>
          <a:xfrm>
            <a:off x="3657601" y="3291453"/>
            <a:ext cx="2134076" cy="1200329"/>
          </a:xfrm>
          <a:prstGeom prst="rect">
            <a:avLst/>
          </a:prstGeom>
        </p:spPr>
        <p:txBody>
          <a:bodyPr wrap="square">
            <a:spAutoFit/>
          </a:bodyPr>
          <a:lstStyle/>
          <a:p>
            <a:pPr algn="ctr"/>
            <a:r>
              <a:rPr lang="en-US" b="1" dirty="0" smtClean="0">
                <a:solidFill>
                  <a:schemeClr val="bg1"/>
                </a:solidFill>
                <a:cs typeface="Arial" panose="020B0604020202020204" pitchFamily="34" charset="0"/>
              </a:rPr>
              <a:t>Leveraging technology  and</a:t>
            </a:r>
          </a:p>
          <a:p>
            <a:pPr algn="ctr"/>
            <a:r>
              <a:rPr lang="en-US" b="1" dirty="0" smtClean="0">
                <a:solidFill>
                  <a:schemeClr val="bg1"/>
                </a:solidFill>
                <a:cs typeface="Arial" panose="020B0604020202020204" pitchFamily="34" charset="0"/>
              </a:rPr>
              <a:t>patent strategy</a:t>
            </a:r>
          </a:p>
          <a:p>
            <a:endParaRPr lang="en-US" dirty="0"/>
          </a:p>
        </p:txBody>
      </p:sp>
      <p:sp>
        <p:nvSpPr>
          <p:cNvPr id="24" name="TextBox 23"/>
          <p:cNvSpPr txBox="1"/>
          <p:nvPr/>
        </p:nvSpPr>
        <p:spPr>
          <a:xfrm>
            <a:off x="152400" y="2196286"/>
            <a:ext cx="3034994" cy="1200329"/>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t>Technology licensing</a:t>
            </a:r>
          </a:p>
          <a:p>
            <a:pPr marL="285750" indent="-285750">
              <a:buFont typeface="Wingdings" panose="05000000000000000000" pitchFamily="2" charset="2"/>
              <a:buChar char="q"/>
            </a:pPr>
            <a:r>
              <a:rPr lang="en-US" dirty="0" smtClean="0"/>
              <a:t>Strategic partnering</a:t>
            </a:r>
          </a:p>
          <a:p>
            <a:pPr marL="285750" indent="-285750">
              <a:buFont typeface="Wingdings" panose="05000000000000000000" pitchFamily="2" charset="2"/>
              <a:buChar char="q"/>
            </a:pPr>
            <a:r>
              <a:rPr lang="en-US" dirty="0" smtClean="0"/>
              <a:t>Technology divestitures</a:t>
            </a:r>
          </a:p>
          <a:p>
            <a:pPr marL="285750" indent="-285750">
              <a:buFont typeface="Wingdings" panose="05000000000000000000" pitchFamily="2" charset="2"/>
              <a:buChar char="q"/>
            </a:pPr>
            <a:r>
              <a:rPr lang="en-US" dirty="0" smtClean="0"/>
              <a:t>Technology acquisitions</a:t>
            </a:r>
            <a:endParaRPr lang="en-US" dirty="0"/>
          </a:p>
        </p:txBody>
      </p:sp>
      <p:sp>
        <p:nvSpPr>
          <p:cNvPr id="26" name="TextBox 25"/>
          <p:cNvSpPr txBox="1"/>
          <p:nvPr/>
        </p:nvSpPr>
        <p:spPr>
          <a:xfrm>
            <a:off x="6781800" y="2196286"/>
            <a:ext cx="2438400" cy="1200329"/>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t>Patent licensing</a:t>
            </a:r>
          </a:p>
          <a:p>
            <a:pPr marL="285750" indent="-285750">
              <a:buFont typeface="Wingdings" panose="05000000000000000000" pitchFamily="2" charset="2"/>
              <a:buChar char="q"/>
            </a:pPr>
            <a:r>
              <a:rPr lang="en-US" dirty="0" smtClean="0"/>
              <a:t>Patent sales</a:t>
            </a:r>
          </a:p>
          <a:p>
            <a:pPr marL="285750" indent="-285750">
              <a:buFont typeface="Wingdings" panose="05000000000000000000" pitchFamily="2" charset="2"/>
              <a:buChar char="q"/>
            </a:pPr>
            <a:r>
              <a:rPr lang="en-US" dirty="0" smtClean="0"/>
              <a:t>Patent acquisitions</a:t>
            </a:r>
          </a:p>
          <a:p>
            <a:pPr marL="285750" indent="-285750">
              <a:buFont typeface="Wingdings" panose="05000000000000000000" pitchFamily="2" charset="2"/>
              <a:buChar char="q"/>
            </a:pPr>
            <a:r>
              <a:rPr lang="en-US" dirty="0" smtClean="0"/>
              <a:t>Patent enforcement</a:t>
            </a:r>
            <a:endParaRPr lang="en-US" dirty="0"/>
          </a:p>
        </p:txBody>
      </p:sp>
      <p:sp>
        <p:nvSpPr>
          <p:cNvPr id="27" name="TextBox 26"/>
          <p:cNvSpPr txBox="1"/>
          <p:nvPr/>
        </p:nvSpPr>
        <p:spPr>
          <a:xfrm>
            <a:off x="1752600" y="5029199"/>
            <a:ext cx="5791200" cy="646331"/>
          </a:xfrm>
          <a:prstGeom prst="rect">
            <a:avLst/>
          </a:prstGeom>
          <a:noFill/>
        </p:spPr>
        <p:txBody>
          <a:bodyPr wrap="square" rtlCol="0">
            <a:spAutoFit/>
          </a:bodyPr>
          <a:lstStyle/>
          <a:p>
            <a:pPr algn="ctr"/>
            <a:r>
              <a:rPr lang="en-US" b="1" i="1" dirty="0">
                <a:cs typeface="Arial" panose="020B0604020202020204" pitchFamily="34" charset="0"/>
              </a:rPr>
              <a:t>L</a:t>
            </a:r>
            <a:r>
              <a:rPr lang="en-US" b="1" i="1" dirty="0" smtClean="0">
                <a:cs typeface="Arial" panose="020B0604020202020204" pitchFamily="34" charset="0"/>
              </a:rPr>
              <a:t>everaging the combination of technology </a:t>
            </a:r>
            <a:r>
              <a:rPr lang="en-US" b="1" i="1" dirty="0">
                <a:cs typeface="Arial" panose="020B0604020202020204" pitchFamily="34" charset="0"/>
              </a:rPr>
              <a:t>and </a:t>
            </a:r>
            <a:r>
              <a:rPr lang="en-US" b="1" i="1" dirty="0" smtClean="0">
                <a:cs typeface="Arial" panose="020B0604020202020204" pitchFamily="34" charset="0"/>
              </a:rPr>
              <a:t>patent strategy </a:t>
            </a:r>
            <a:r>
              <a:rPr lang="en-US" b="1" i="1" dirty="0" smtClean="0"/>
              <a:t>drives optimum </a:t>
            </a:r>
            <a:r>
              <a:rPr lang="en-US" b="1" i="1" dirty="0"/>
              <a:t>enterprise value.</a:t>
            </a:r>
            <a:endParaRPr lang="en-US" i="1" dirty="0"/>
          </a:p>
        </p:txBody>
      </p:sp>
      <p:cxnSp>
        <p:nvCxnSpPr>
          <p:cNvPr id="29" name="Elbow Connector 28"/>
          <p:cNvCxnSpPr/>
          <p:nvPr/>
        </p:nvCxnSpPr>
        <p:spPr>
          <a:xfrm>
            <a:off x="10591800" y="1143000"/>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43" name="Curved Up Arrow 42"/>
          <p:cNvSpPr/>
          <p:nvPr/>
        </p:nvSpPr>
        <p:spPr>
          <a:xfrm rot="5400000">
            <a:off x="18952" y="3981353"/>
            <a:ext cx="2453028" cy="131906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urved Left Arrow 44"/>
          <p:cNvSpPr/>
          <p:nvPr/>
        </p:nvSpPr>
        <p:spPr>
          <a:xfrm>
            <a:off x="7162800" y="3459045"/>
            <a:ext cx="1295400" cy="233215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73585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sz="3200" b="1" dirty="0">
                <a:solidFill>
                  <a:schemeClr val="tx2"/>
                </a:solidFill>
              </a:rPr>
              <a:t>Wide Range of Approaches to </a:t>
            </a:r>
            <a:r>
              <a:rPr lang="en-US" sz="3200" b="1" dirty="0" smtClean="0">
                <a:solidFill>
                  <a:schemeClr val="tx2"/>
                </a:solidFill>
              </a:rPr>
              <a:t>Value </a:t>
            </a:r>
            <a:r>
              <a:rPr lang="en-US" sz="3200" b="1" dirty="0">
                <a:solidFill>
                  <a:schemeClr val="tx2"/>
                </a:solidFill>
              </a:rPr>
              <a:t>Creation</a:t>
            </a:r>
          </a:p>
        </p:txBody>
      </p:sp>
      <p:sp>
        <p:nvSpPr>
          <p:cNvPr id="3" name="Content Placeholder 2"/>
          <p:cNvSpPr>
            <a:spLocks noGrp="1"/>
          </p:cNvSpPr>
          <p:nvPr>
            <p:ph idx="1"/>
          </p:nvPr>
        </p:nvSpPr>
        <p:spPr>
          <a:xfrm>
            <a:off x="457200" y="1295400"/>
            <a:ext cx="8229600" cy="4525963"/>
          </a:xfrm>
        </p:spPr>
        <p:txBody>
          <a:bodyPr>
            <a:normAutofit lnSpcReduction="10000"/>
          </a:bodyPr>
          <a:lstStyle/>
          <a:p>
            <a:pPr marL="457200" lvl="1" indent="0">
              <a:buNone/>
            </a:pPr>
            <a:r>
              <a:rPr lang="en-US" dirty="0">
                <a:cs typeface="Arial" panose="020B0604020202020204" pitchFamily="34" charset="0"/>
              </a:rPr>
              <a:t>Inventergy </a:t>
            </a:r>
            <a:r>
              <a:rPr lang="en-US" dirty="0" smtClean="0">
                <a:cs typeface="Arial" panose="020B0604020202020204" pitchFamily="34" charset="0"/>
              </a:rPr>
              <a:t>Innovation creates </a:t>
            </a:r>
            <a:r>
              <a:rPr lang="en-US" dirty="0">
                <a:cs typeface="Arial" panose="020B0604020202020204" pitchFamily="34" charset="0"/>
              </a:rPr>
              <a:t>value </a:t>
            </a:r>
            <a:r>
              <a:rPr lang="en-US" dirty="0" smtClean="0">
                <a:cs typeface="Arial" panose="020B0604020202020204" pitchFamily="34" charset="0"/>
              </a:rPr>
              <a:t>through Innovation and Invention in number of dimensions</a:t>
            </a:r>
            <a:endParaRPr lang="en-US" dirty="0">
              <a:cs typeface="Arial" panose="020B0604020202020204" pitchFamily="34" charset="0"/>
            </a:endParaRPr>
          </a:p>
          <a:p>
            <a:pPr lvl="1">
              <a:buFont typeface="Wingdings" panose="05000000000000000000" pitchFamily="2" charset="2"/>
              <a:buChar char="Ø"/>
            </a:pPr>
            <a:r>
              <a:rPr lang="en-US" altLang="en-US" dirty="0" smtClean="0">
                <a:ea typeface="ＭＳ Ｐゴシック" pitchFamily="34" charset="-128"/>
                <a:cs typeface="Arial" panose="020B0604020202020204" pitchFamily="34" charset="0"/>
              </a:rPr>
              <a:t>Technology development strategy</a:t>
            </a:r>
          </a:p>
          <a:p>
            <a:pPr lvl="1">
              <a:buFont typeface="Wingdings" panose="05000000000000000000" pitchFamily="2" charset="2"/>
              <a:buChar char="Ø"/>
            </a:pPr>
            <a:r>
              <a:rPr lang="en-US" altLang="en-US" dirty="0" smtClean="0">
                <a:ea typeface="ＭＳ Ｐゴシック" pitchFamily="34" charset="-128"/>
                <a:cs typeface="Arial" panose="020B0604020202020204" pitchFamily="34" charset="0"/>
              </a:rPr>
              <a:t>Intellectual property strategy</a:t>
            </a:r>
            <a:endParaRPr lang="en-US" altLang="en-US" dirty="0">
              <a:ea typeface="ＭＳ Ｐゴシック" pitchFamily="34" charset="-128"/>
              <a:cs typeface="Arial" panose="020B0604020202020204" pitchFamily="34" charset="0"/>
            </a:endParaRPr>
          </a:p>
          <a:p>
            <a:pPr lvl="1">
              <a:buFont typeface="Wingdings" panose="05000000000000000000" pitchFamily="2" charset="2"/>
              <a:buChar char="Ø"/>
            </a:pPr>
            <a:r>
              <a:rPr lang="en-US" altLang="en-US" dirty="0" smtClean="0">
                <a:ea typeface="ＭＳ Ｐゴシック" pitchFamily="34" charset="-128"/>
                <a:cs typeface="Arial" panose="020B0604020202020204" pitchFamily="34" charset="0"/>
              </a:rPr>
              <a:t>Innovative business </a:t>
            </a:r>
            <a:r>
              <a:rPr lang="en-US" altLang="en-US" dirty="0">
                <a:ea typeface="ＭＳ Ｐゴシック" pitchFamily="34" charset="-128"/>
                <a:cs typeface="Arial" panose="020B0604020202020204" pitchFamily="34" charset="0"/>
              </a:rPr>
              <a:t>models</a:t>
            </a:r>
          </a:p>
          <a:p>
            <a:pPr lvl="1">
              <a:buFont typeface="Wingdings" panose="05000000000000000000" pitchFamily="2" charset="2"/>
              <a:buChar char="Ø"/>
            </a:pPr>
            <a:r>
              <a:rPr lang="en-US" altLang="en-US" dirty="0" smtClean="0">
                <a:ea typeface="ＭＳ Ｐゴシック" pitchFamily="34" charset="-128"/>
                <a:cs typeface="Arial" panose="020B0604020202020204" pitchFamily="34" charset="0"/>
              </a:rPr>
              <a:t>Execution/exit </a:t>
            </a:r>
            <a:r>
              <a:rPr lang="en-US" altLang="en-US" dirty="0">
                <a:ea typeface="ＭＳ Ｐゴシック" pitchFamily="34" charset="-128"/>
                <a:cs typeface="Arial" panose="020B0604020202020204" pitchFamily="34" charset="0"/>
              </a:rPr>
              <a:t>strategies</a:t>
            </a:r>
          </a:p>
          <a:p>
            <a:pPr lvl="1">
              <a:buFont typeface="Wingdings" panose="05000000000000000000" pitchFamily="2" charset="2"/>
              <a:buChar char="Ø"/>
            </a:pPr>
            <a:r>
              <a:rPr lang="en-US" altLang="en-US" dirty="0" smtClean="0">
                <a:ea typeface="ＭＳ Ｐゴシック" pitchFamily="34" charset="-128"/>
                <a:cs typeface="Arial" panose="020B0604020202020204" pitchFamily="34" charset="0"/>
              </a:rPr>
              <a:t>Investment </a:t>
            </a:r>
            <a:r>
              <a:rPr lang="en-US" altLang="en-US" dirty="0">
                <a:ea typeface="ＭＳ Ｐゴシック" pitchFamily="34" charset="-128"/>
                <a:cs typeface="Arial" panose="020B0604020202020204" pitchFamily="34" charset="0"/>
              </a:rPr>
              <a:t>structures</a:t>
            </a:r>
          </a:p>
          <a:p>
            <a:pPr lvl="1">
              <a:buFont typeface="Wingdings" panose="05000000000000000000" pitchFamily="2" charset="2"/>
              <a:buChar char="Ø"/>
            </a:pPr>
            <a:r>
              <a:rPr lang="en-US" altLang="en-US" dirty="0" smtClean="0">
                <a:ea typeface="ＭＳ Ｐゴシック" pitchFamily="34" charset="-128"/>
                <a:cs typeface="Arial" panose="020B0604020202020204" pitchFamily="34" charset="0"/>
              </a:rPr>
              <a:t>Management </a:t>
            </a:r>
            <a:r>
              <a:rPr lang="en-US" altLang="en-US" dirty="0">
                <a:ea typeface="ＭＳ Ｐゴシック" pitchFamily="34" charset="-128"/>
                <a:cs typeface="Arial" panose="020B0604020202020204" pitchFamily="34" charset="0"/>
              </a:rPr>
              <a:t>processes</a:t>
            </a:r>
          </a:p>
          <a:p>
            <a:pPr lvl="1">
              <a:buFont typeface="Wingdings" panose="05000000000000000000" pitchFamily="2" charset="2"/>
              <a:buChar char="Ø"/>
            </a:pPr>
            <a:r>
              <a:rPr lang="en-US" altLang="en-US" dirty="0" smtClean="0">
                <a:ea typeface="ＭＳ Ｐゴシック" pitchFamily="34" charset="-128"/>
                <a:cs typeface="Arial" panose="020B0604020202020204" pitchFamily="34" charset="0"/>
              </a:rPr>
              <a:t>Partnership </a:t>
            </a:r>
            <a:r>
              <a:rPr lang="en-US" altLang="en-US" dirty="0">
                <a:ea typeface="ＭＳ Ｐゴシック" pitchFamily="34" charset="-128"/>
                <a:cs typeface="Arial" panose="020B0604020202020204" pitchFamily="34" charset="0"/>
              </a:rPr>
              <a:t>strategies</a:t>
            </a:r>
          </a:p>
        </p:txBody>
      </p:sp>
      <p:sp>
        <p:nvSpPr>
          <p:cNvPr id="4" name="Slide Number Placeholder 3"/>
          <p:cNvSpPr>
            <a:spLocks noGrp="1"/>
          </p:cNvSpPr>
          <p:nvPr>
            <p:ph type="sldNum" sz="quarter" idx="12"/>
          </p:nvPr>
        </p:nvSpPr>
        <p:spPr/>
        <p:txBody>
          <a:bodyPr/>
          <a:lstStyle/>
          <a:p>
            <a:fld id="{DF34C5D7-BEA2-3841-ADCE-2A4351E8AE02}" type="slidenum">
              <a:rPr lang="en-US" smtClean="0"/>
              <a:pPr/>
              <a:t>4</a:t>
            </a:fld>
            <a:endParaRPr lang="en-US" dirty="0"/>
          </a:p>
        </p:txBody>
      </p:sp>
      <p:sp>
        <p:nvSpPr>
          <p:cNvPr id="5" name="Footer Placeholder 4"/>
          <p:cNvSpPr>
            <a:spLocks noGrp="1"/>
          </p:cNvSpPr>
          <p:nvPr>
            <p:ph type="ftr" sz="quarter" idx="11"/>
          </p:nvPr>
        </p:nvSpPr>
        <p:spPr>
          <a:xfrm>
            <a:off x="2438400" y="6356350"/>
            <a:ext cx="4038600" cy="365125"/>
          </a:xfrm>
        </p:spPr>
        <p:txBody>
          <a:bodyPr/>
          <a:lstStyle/>
          <a:p>
            <a:r>
              <a:rPr lang="en-US" dirty="0" err="1" smtClean="0"/>
              <a:t>Inventergy</a:t>
            </a:r>
            <a:r>
              <a:rPr lang="en-US" dirty="0" smtClean="0"/>
              <a:t> Innovation, LLC - An </a:t>
            </a:r>
            <a:r>
              <a:rPr lang="en-US" dirty="0" err="1" smtClean="0"/>
              <a:t>Inventergy</a:t>
            </a:r>
            <a:r>
              <a:rPr lang="en-US" dirty="0" smtClean="0"/>
              <a:t> Global Inc. Company  Copyright 2016  all rights reserved</a:t>
            </a:r>
            <a:endParaRPr lang="en-US" dirty="0"/>
          </a:p>
        </p:txBody>
      </p:sp>
    </p:spTree>
    <p:extLst>
      <p:ext uri="{BB962C8B-B14F-4D97-AF65-F5344CB8AC3E}">
        <p14:creationId xmlns:p14="http://schemas.microsoft.com/office/powerpoint/2010/main" val="3098946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a:xfrm>
            <a:off x="685800" y="517525"/>
            <a:ext cx="8048625" cy="5632450"/>
          </a:xfrm>
        </p:spPr>
        <p:txBody>
          <a:bodyPr>
            <a:normAutofit lnSpcReduction="10000"/>
          </a:bodyPr>
          <a:lstStyle/>
          <a:p>
            <a:pPr eaLnBrk="1" hangingPunct="1">
              <a:buFont typeface="Wingdings 2" pitchFamily="18" charset="2"/>
              <a:buNone/>
            </a:pPr>
            <a:endParaRPr lang="en-US" altLang="en-US" dirty="0" smtClean="0">
              <a:latin typeface="Calibri" pitchFamily="34" charset="0"/>
              <a:ea typeface="ＭＳ Ｐゴシック" pitchFamily="34" charset="-128"/>
            </a:endParaRPr>
          </a:p>
          <a:p>
            <a:pPr eaLnBrk="1" hangingPunct="1">
              <a:buFont typeface="Wingdings" panose="05000000000000000000" pitchFamily="2" charset="2"/>
              <a:buChar char="ü"/>
            </a:pPr>
            <a:r>
              <a:rPr lang="en-US" altLang="en-US" dirty="0" smtClean="0">
                <a:latin typeface="Calibri" pitchFamily="34" charset="0"/>
                <a:ea typeface="ＭＳ Ｐゴシック" pitchFamily="34" charset="-128"/>
              </a:rPr>
              <a:t>An incubation center</a:t>
            </a:r>
          </a:p>
          <a:p>
            <a:pPr eaLnBrk="1" hangingPunct="1">
              <a:buFont typeface="Wingdings" panose="05000000000000000000" pitchFamily="2" charset="2"/>
              <a:buChar char="ü"/>
            </a:pPr>
            <a:r>
              <a:rPr lang="en-US" altLang="en-US" dirty="0" smtClean="0">
                <a:latin typeface="Calibri" pitchFamily="34" charset="0"/>
                <a:ea typeface="ＭＳ Ｐゴシック" pitchFamily="34" charset="-128"/>
              </a:rPr>
              <a:t>A law firm</a:t>
            </a:r>
          </a:p>
          <a:p>
            <a:pPr eaLnBrk="1" hangingPunct="1">
              <a:buFont typeface="Wingdings" panose="05000000000000000000" pitchFamily="2" charset="2"/>
              <a:buChar char="ü"/>
            </a:pPr>
            <a:r>
              <a:rPr lang="en-US" altLang="en-US" dirty="0" smtClean="0">
                <a:latin typeface="Calibri" pitchFamily="34" charset="0"/>
                <a:ea typeface="ＭＳ Ｐゴシック" pitchFamily="34" charset="-128"/>
              </a:rPr>
              <a:t>A venture capital firm</a:t>
            </a:r>
          </a:p>
          <a:p>
            <a:pPr eaLnBrk="1" hangingPunct="1">
              <a:buFont typeface="Wingdings" panose="05000000000000000000" pitchFamily="2" charset="2"/>
              <a:buChar char="ü"/>
            </a:pPr>
            <a:r>
              <a:rPr lang="en-US" altLang="en-US" dirty="0" smtClean="0">
                <a:latin typeface="Calibri" pitchFamily="34" charset="0"/>
                <a:ea typeface="ＭＳ Ｐゴシック" pitchFamily="34" charset="-128"/>
              </a:rPr>
              <a:t>An IP company</a:t>
            </a:r>
          </a:p>
          <a:p>
            <a:pPr eaLnBrk="1" hangingPunct="1">
              <a:buFont typeface="Wingdings" panose="05000000000000000000" pitchFamily="2" charset="2"/>
              <a:buChar char="ü"/>
            </a:pPr>
            <a:r>
              <a:rPr lang="en-US" altLang="en-US" dirty="0" smtClean="0">
                <a:latin typeface="Calibri" pitchFamily="34" charset="0"/>
                <a:ea typeface="ＭＳ Ｐゴシック" pitchFamily="34" charset="-128"/>
              </a:rPr>
              <a:t>A management/business consulting company</a:t>
            </a:r>
          </a:p>
          <a:p>
            <a:pPr eaLnBrk="1" hangingPunct="1">
              <a:buFont typeface="Wingdings" panose="05000000000000000000" pitchFamily="2" charset="2"/>
              <a:buChar char="ü"/>
            </a:pPr>
            <a:r>
              <a:rPr lang="en-US" altLang="en-US" dirty="0" smtClean="0">
                <a:latin typeface="Calibri" pitchFamily="34" charset="0"/>
                <a:ea typeface="ＭＳ Ｐゴシック" pitchFamily="34" charset="-128"/>
              </a:rPr>
              <a:t>An innovation think tank</a:t>
            </a:r>
          </a:p>
          <a:p>
            <a:pPr>
              <a:buNone/>
            </a:pPr>
            <a:r>
              <a:rPr lang="en-US" altLang="en-US" b="1" i="1" u="sng" dirty="0" smtClean="0">
                <a:latin typeface="Calibri" pitchFamily="34" charset="0"/>
                <a:ea typeface="ＭＳ Ｐゴシック" pitchFamily="34" charset="-128"/>
              </a:rPr>
              <a:t>It is ALL of the above to provide cohesive forward looking strategies that connect to market opportunities.</a:t>
            </a:r>
          </a:p>
          <a:p>
            <a:pPr lvl="1" eaLnBrk="1" hangingPunct="1">
              <a:buFont typeface="Verdana" pitchFamily="34" charset="0"/>
              <a:buNone/>
            </a:pPr>
            <a:endParaRPr lang="en-US" altLang="en-US" dirty="0" smtClean="0">
              <a:ea typeface="ＭＳ Ｐゴシック" pitchFamily="34" charset="-128"/>
            </a:endParaRPr>
          </a:p>
        </p:txBody>
      </p:sp>
      <p:sp>
        <p:nvSpPr>
          <p:cNvPr id="5" name="Title 1"/>
          <p:cNvSpPr>
            <a:spLocks noGrp="1"/>
          </p:cNvSpPr>
          <p:nvPr>
            <p:ph type="title"/>
          </p:nvPr>
        </p:nvSpPr>
        <p:spPr>
          <a:xfrm>
            <a:off x="142875" y="84138"/>
            <a:ext cx="8229600" cy="925512"/>
          </a:xfrm>
        </p:spPr>
        <p:txBody>
          <a:bodyPr>
            <a:normAutofit/>
          </a:bodyPr>
          <a:lstStyle/>
          <a:p>
            <a:r>
              <a:rPr lang="en-US" sz="4000" b="1" dirty="0" smtClean="0">
                <a:solidFill>
                  <a:schemeClr val="tx2"/>
                </a:solidFill>
              </a:rPr>
              <a:t>Inventergy Innovation, LLC is NOT:</a:t>
            </a:r>
            <a:endParaRPr lang="en-US" sz="4000" b="1" dirty="0">
              <a:solidFill>
                <a:schemeClr val="tx2"/>
              </a:solidFill>
            </a:endParaRPr>
          </a:p>
        </p:txBody>
      </p:sp>
      <p:sp>
        <p:nvSpPr>
          <p:cNvPr id="2" name="Footer Placeholder 1"/>
          <p:cNvSpPr>
            <a:spLocks noGrp="1"/>
          </p:cNvSpPr>
          <p:nvPr>
            <p:ph type="ftr" sz="quarter" idx="11"/>
          </p:nvPr>
        </p:nvSpPr>
        <p:spPr>
          <a:xfrm>
            <a:off x="2590800" y="6356350"/>
            <a:ext cx="3962400" cy="365125"/>
          </a:xfrm>
        </p:spPr>
        <p:txBody>
          <a:bodyPr/>
          <a:lstStyle/>
          <a:p>
            <a:r>
              <a:rPr lang="en-US" dirty="0" err="1" smtClean="0"/>
              <a:t>Inventergy</a:t>
            </a:r>
            <a:r>
              <a:rPr lang="en-US" dirty="0" smtClean="0"/>
              <a:t> Innovation, LLC - An </a:t>
            </a:r>
            <a:r>
              <a:rPr lang="en-US" dirty="0" err="1" smtClean="0"/>
              <a:t>Inventergy</a:t>
            </a:r>
            <a:r>
              <a:rPr lang="en-US" dirty="0" smtClean="0"/>
              <a:t> Global Inc. Company  Copyright 2016  all rights reserved</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3202623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 16"/>
          <p:cNvGrpSpPr>
            <a:grpSpLocks/>
          </p:cNvGrpSpPr>
          <p:nvPr/>
        </p:nvGrpSpPr>
        <p:grpSpPr bwMode="auto">
          <a:xfrm>
            <a:off x="6019800" y="1800224"/>
            <a:ext cx="2822575" cy="3838576"/>
            <a:chOff x="6533498" y="1219200"/>
            <a:chExt cx="2274035" cy="3164841"/>
          </a:xfrm>
        </p:grpSpPr>
        <p:pic>
          <p:nvPicPr>
            <p:cNvPr id="19" name="Picture 2"/>
            <p:cNvPicPr>
              <a:picLocks noChangeAspect="1" noChangeArrowheads="1"/>
            </p:cNvPicPr>
            <p:nvPr/>
          </p:nvPicPr>
          <p:blipFill>
            <a:blip r:embed="rId3"/>
            <a:srcRect/>
            <a:stretch>
              <a:fillRect/>
            </a:stretch>
          </p:blipFill>
          <p:spPr bwMode="auto">
            <a:xfrm>
              <a:off x="6561595" y="1465263"/>
              <a:ext cx="2245938" cy="2918778"/>
            </a:xfrm>
            <a:prstGeom prst="rect">
              <a:avLst/>
            </a:prstGeom>
            <a:noFill/>
            <a:ln w="12700" cap="sq">
              <a:solidFill>
                <a:srgbClr val="000000"/>
              </a:solidFill>
              <a:miter lim="800000"/>
              <a:headEnd/>
              <a:tailEnd/>
            </a:ln>
            <a:effectLst>
              <a:outerShdw blurRad="63500" dist="38100" dir="2700000" algn="tl" rotWithShape="0">
                <a:srgbClr val="000000">
                  <a:alpha val="39998"/>
                </a:srgbClr>
              </a:outerShdw>
            </a:effectLst>
            <a:extLst/>
          </p:spPr>
        </p:pic>
        <p:sp>
          <p:nvSpPr>
            <p:cNvPr id="37895" name="TextBox 6"/>
            <p:cNvSpPr txBox="1">
              <a:spLocks noChangeArrowheads="1"/>
            </p:cNvSpPr>
            <p:nvPr/>
          </p:nvSpPr>
          <p:spPr bwMode="auto">
            <a:xfrm>
              <a:off x="6533498" y="1219200"/>
              <a:ext cx="2209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b="1" dirty="0">
                  <a:solidFill>
                    <a:srgbClr val="404040"/>
                  </a:solidFill>
                  <a:latin typeface="Gill Sans MT" pitchFamily="34" charset="0"/>
                </a:rPr>
                <a:t>Intellectual Asset Magazine</a:t>
              </a:r>
            </a:p>
          </p:txBody>
        </p:sp>
      </p:grpSp>
      <p:sp>
        <p:nvSpPr>
          <p:cNvPr id="378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E2944E3-5604-404C-A933-C1525261FBC8}" type="slidenum">
              <a:rPr lang="en-US" altLang="en-US" sz="1200">
                <a:solidFill>
                  <a:srgbClr val="B5A788"/>
                </a:solidFill>
              </a:rPr>
              <a:pPr eaLnBrk="1" hangingPunct="1"/>
              <a:t>6</a:t>
            </a:fld>
            <a:endParaRPr lang="en-US" altLang="en-US" sz="1200" dirty="0">
              <a:solidFill>
                <a:srgbClr val="B5A788"/>
              </a:solidFill>
            </a:endParaRPr>
          </a:p>
        </p:txBody>
      </p:sp>
      <p:sp>
        <p:nvSpPr>
          <p:cNvPr id="37892" name="Slide Number Placeholder 19"/>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EC998C4E-E0D4-411E-89EC-9A472084BF8C}" type="slidenum">
              <a:rPr lang="en-US" altLang="en-US" sz="1200">
                <a:solidFill>
                  <a:srgbClr val="B4B1A0"/>
                </a:solidFill>
                <a:latin typeface="Gill Sans MT" pitchFamily="34" charset="0"/>
              </a:rPr>
              <a:pPr algn="ctr" eaLnBrk="1" hangingPunct="1"/>
              <a:t>6</a:t>
            </a:fld>
            <a:endParaRPr lang="en-US" altLang="en-US" sz="1200" dirty="0">
              <a:solidFill>
                <a:srgbClr val="B4B1A0"/>
              </a:solidFill>
              <a:latin typeface="Gill Sans MT" pitchFamily="34" charset="0"/>
            </a:endParaRPr>
          </a:p>
        </p:txBody>
      </p:sp>
      <p:sp>
        <p:nvSpPr>
          <p:cNvPr id="9" name="Title 1"/>
          <p:cNvSpPr txBox="1">
            <a:spLocks/>
          </p:cNvSpPr>
          <p:nvPr/>
        </p:nvSpPr>
        <p:spPr>
          <a:xfrm>
            <a:off x="200024" y="228600"/>
            <a:ext cx="8642351" cy="742950"/>
          </a:xfrm>
          <a:prstGeom prst="rect">
            <a:avLst/>
          </a:prstGeom>
        </p:spPr>
        <p:txBody>
          <a:bodyPr/>
          <a:lstStyle>
            <a:lvl1pPr algn="l" defTabSz="457200" rtl="0" eaLnBrk="1" latinLnBrk="0" hangingPunct="1">
              <a:spcBef>
                <a:spcPct val="0"/>
              </a:spcBef>
              <a:buNone/>
              <a:defRPr sz="3200" b="1" i="0" kern="1200">
                <a:solidFill>
                  <a:schemeClr val="tx2"/>
                </a:solidFill>
                <a:latin typeface="Arial"/>
                <a:ea typeface="+mj-ea"/>
                <a:cs typeface="Arial"/>
              </a:defRPr>
            </a:lvl1pPr>
          </a:lstStyle>
          <a:p>
            <a:r>
              <a:rPr lang="en-US" sz="2000" dirty="0"/>
              <a:t>Joe Beyers - IAM Magazine covers - one of the premier IP magazines</a:t>
            </a:r>
          </a:p>
        </p:txBody>
      </p:sp>
      <p:sp>
        <p:nvSpPr>
          <p:cNvPr id="2" name="Footer Placeholder 1"/>
          <p:cNvSpPr>
            <a:spLocks noGrp="1"/>
          </p:cNvSpPr>
          <p:nvPr>
            <p:ph type="ftr" sz="quarter" idx="11"/>
          </p:nvPr>
        </p:nvSpPr>
        <p:spPr/>
        <p:txBody>
          <a:bodyPr/>
          <a:lstStyle/>
          <a:p>
            <a:r>
              <a:rPr lang="en-US" smtClean="0"/>
              <a:t>Inventergy Innovation, LLC - An Inventergy Global Inc. Company  Copyright 2016  all rights reserved</a:t>
            </a:r>
            <a:endParaRPr lang="en-US" dirty="0"/>
          </a:p>
        </p:txBody>
      </p:sp>
      <p:pic>
        <p:nvPicPr>
          <p:cNvPr id="11" name="Picture 10" descr="Iam Cov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120547"/>
            <a:ext cx="5562600" cy="5686653"/>
          </a:xfrm>
          <a:prstGeom prst="rect">
            <a:avLst/>
          </a:prstGeom>
        </p:spPr>
      </p:pic>
    </p:spTree>
    <p:extLst>
      <p:ext uri="{BB962C8B-B14F-4D97-AF65-F5344CB8AC3E}">
        <p14:creationId xmlns:p14="http://schemas.microsoft.com/office/powerpoint/2010/main" val="262951217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 16"/>
          <p:cNvGrpSpPr>
            <a:grpSpLocks/>
          </p:cNvGrpSpPr>
          <p:nvPr/>
        </p:nvGrpSpPr>
        <p:grpSpPr bwMode="auto">
          <a:xfrm>
            <a:off x="6824545" y="1190625"/>
            <a:ext cx="2017830" cy="2806558"/>
            <a:chOff x="6533498" y="1219200"/>
            <a:chExt cx="2274035" cy="3164841"/>
          </a:xfrm>
        </p:grpSpPr>
        <p:pic>
          <p:nvPicPr>
            <p:cNvPr id="19" name="Picture 2"/>
            <p:cNvPicPr>
              <a:picLocks noChangeAspect="1" noChangeArrowheads="1"/>
            </p:cNvPicPr>
            <p:nvPr/>
          </p:nvPicPr>
          <p:blipFill>
            <a:blip r:embed="rId3"/>
            <a:srcRect/>
            <a:stretch>
              <a:fillRect/>
            </a:stretch>
          </p:blipFill>
          <p:spPr bwMode="auto">
            <a:xfrm>
              <a:off x="6561595" y="1465263"/>
              <a:ext cx="2245938" cy="2918778"/>
            </a:xfrm>
            <a:prstGeom prst="rect">
              <a:avLst/>
            </a:prstGeom>
            <a:noFill/>
            <a:ln w="12700" cap="sq">
              <a:solidFill>
                <a:srgbClr val="000000"/>
              </a:solidFill>
              <a:miter lim="800000"/>
              <a:headEnd/>
              <a:tailEnd/>
            </a:ln>
            <a:effectLst>
              <a:outerShdw blurRad="63500" dist="38100" dir="2700000" algn="tl" rotWithShape="0">
                <a:srgbClr val="000000">
                  <a:alpha val="39998"/>
                </a:srgbClr>
              </a:outerShdw>
            </a:effectLst>
            <a:extLst/>
          </p:spPr>
        </p:pic>
        <p:sp>
          <p:nvSpPr>
            <p:cNvPr id="37895" name="TextBox 6"/>
            <p:cNvSpPr txBox="1">
              <a:spLocks noChangeArrowheads="1"/>
            </p:cNvSpPr>
            <p:nvPr/>
          </p:nvSpPr>
          <p:spPr bwMode="auto">
            <a:xfrm>
              <a:off x="6533498" y="1219200"/>
              <a:ext cx="2209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b="1" dirty="0">
                  <a:solidFill>
                    <a:srgbClr val="404040"/>
                  </a:solidFill>
                  <a:latin typeface="Gill Sans MT" pitchFamily="34" charset="0"/>
                </a:rPr>
                <a:t>Intellectual Asset Magazine</a:t>
              </a:r>
            </a:p>
          </p:txBody>
        </p:sp>
      </p:grpSp>
      <p:sp>
        <p:nvSpPr>
          <p:cNvPr id="37891" name="Content Placeholder 3"/>
          <p:cNvSpPr>
            <a:spLocks noGrp="1"/>
          </p:cNvSpPr>
          <p:nvPr>
            <p:ph idx="1"/>
          </p:nvPr>
        </p:nvSpPr>
        <p:spPr>
          <a:xfrm>
            <a:off x="324228" y="638175"/>
            <a:ext cx="6619497" cy="5667375"/>
          </a:xfrm>
        </p:spPr>
        <p:txBody>
          <a:bodyPr>
            <a:normAutofit/>
          </a:bodyPr>
          <a:lstStyle/>
          <a:p>
            <a:pPr marL="80963" indent="0" eaLnBrk="1" hangingPunct="1">
              <a:lnSpc>
                <a:spcPct val="80000"/>
              </a:lnSpc>
              <a:buFont typeface="Wingdings 2" pitchFamily="18" charset="2"/>
              <a:buNone/>
            </a:pPr>
            <a:r>
              <a:rPr lang="en-US" altLang="en-US" sz="2000" b="1" dirty="0" smtClean="0">
                <a:ea typeface="ＭＳ Ｐゴシック" pitchFamily="34" charset="-128"/>
              </a:rPr>
              <a:t>Joe Beyers – Chairman </a:t>
            </a:r>
          </a:p>
          <a:p>
            <a:pPr marL="80963" indent="0" eaLnBrk="1" hangingPunct="1">
              <a:lnSpc>
                <a:spcPct val="80000"/>
              </a:lnSpc>
              <a:buFont typeface="Wingdings 2" pitchFamily="18" charset="2"/>
              <a:buNone/>
            </a:pPr>
            <a:endParaRPr lang="en-US" altLang="en-US" sz="2000" b="1" dirty="0" smtClean="0">
              <a:ea typeface="ＭＳ Ｐゴシック" pitchFamily="34" charset="-128"/>
            </a:endParaRPr>
          </a:p>
          <a:p>
            <a:pPr lvl="1" eaLnBrk="1" hangingPunct="1">
              <a:lnSpc>
                <a:spcPct val="80000"/>
              </a:lnSpc>
            </a:pPr>
            <a:r>
              <a:rPr lang="en-US" altLang="en-US" sz="1600" b="1" dirty="0" smtClean="0">
                <a:ea typeface="ＭＳ Ｐゴシック" pitchFamily="34" charset="-128"/>
              </a:rPr>
              <a:t>Technologist</a:t>
            </a:r>
          </a:p>
          <a:p>
            <a:pPr marL="1143000" lvl="2" eaLnBrk="1" hangingPunct="1">
              <a:lnSpc>
                <a:spcPct val="80000"/>
              </a:lnSpc>
            </a:pPr>
            <a:r>
              <a:rPr lang="en-US" altLang="en-US" sz="1400" dirty="0" smtClean="0">
                <a:ea typeface="ＭＳ Ｐゴシック" pitchFamily="34" charset="-128"/>
              </a:rPr>
              <a:t>Patents on desktop computing</a:t>
            </a:r>
          </a:p>
          <a:p>
            <a:pPr marL="1143000" lvl="2" eaLnBrk="1" hangingPunct="1">
              <a:lnSpc>
                <a:spcPct val="80000"/>
              </a:lnSpc>
            </a:pPr>
            <a:r>
              <a:rPr lang="en-US" altLang="en-US" sz="1400" dirty="0" smtClean="0">
                <a:ea typeface="ＭＳ Ｐゴシック" pitchFamily="34" charset="-128"/>
              </a:rPr>
              <a:t>Inventor of the world's 1</a:t>
            </a:r>
            <a:r>
              <a:rPr lang="en-US" altLang="en-US" sz="1400" baseline="30000" dirty="0" smtClean="0">
                <a:ea typeface="ＭＳ Ｐゴシック" pitchFamily="34" charset="-128"/>
              </a:rPr>
              <a:t>st</a:t>
            </a:r>
            <a:r>
              <a:rPr lang="en-US" altLang="en-US" sz="1400" dirty="0" smtClean="0">
                <a:ea typeface="ＭＳ Ｐゴシック" pitchFamily="34" charset="-128"/>
              </a:rPr>
              <a:t> 32-bit computer chip</a:t>
            </a:r>
          </a:p>
          <a:p>
            <a:pPr lvl="1" eaLnBrk="1" hangingPunct="1">
              <a:lnSpc>
                <a:spcPct val="80000"/>
              </a:lnSpc>
            </a:pPr>
            <a:r>
              <a:rPr lang="en-US" altLang="en-US" sz="1600" b="1" dirty="0" smtClean="0">
                <a:ea typeface="ＭＳ Ｐゴシック" pitchFamily="34" charset="-128"/>
              </a:rPr>
              <a:t>Business Manager &amp; Entrepreneur</a:t>
            </a:r>
          </a:p>
          <a:p>
            <a:pPr marL="1143000" lvl="2" eaLnBrk="1" hangingPunct="1">
              <a:lnSpc>
                <a:spcPct val="80000"/>
              </a:lnSpc>
            </a:pPr>
            <a:r>
              <a:rPr lang="en-US" altLang="en-US" sz="1400" dirty="0" smtClean="0">
                <a:ea typeface="ＭＳ Ｐゴシック" pitchFamily="34" charset="-128"/>
              </a:rPr>
              <a:t>Started 7 Software businesses in HP</a:t>
            </a:r>
          </a:p>
          <a:p>
            <a:pPr marL="1143000" lvl="2" eaLnBrk="1" hangingPunct="1">
              <a:lnSpc>
                <a:spcPct val="80000"/>
              </a:lnSpc>
            </a:pPr>
            <a:r>
              <a:rPr lang="en-US" altLang="en-US" sz="1400" dirty="0" smtClean="0">
                <a:ea typeface="ＭＳ Ｐゴシック" pitchFamily="34" charset="-128"/>
              </a:rPr>
              <a:t>Former head of HP</a:t>
            </a:r>
            <a:r>
              <a:rPr lang="ja-JP" altLang="en-US" sz="1400" dirty="0" smtClean="0">
                <a:ea typeface="ＭＳ Ｐゴシック" pitchFamily="34" charset="-128"/>
              </a:rPr>
              <a:t>’</a:t>
            </a:r>
            <a:r>
              <a:rPr lang="en-US" altLang="ja-JP" sz="1400" dirty="0" smtClean="0">
                <a:ea typeface="ＭＳ Ｐゴシック" pitchFamily="34" charset="-128"/>
              </a:rPr>
              <a:t>s Internet business unit – </a:t>
            </a:r>
            <a:br>
              <a:rPr lang="en-US" altLang="ja-JP" sz="1400" dirty="0" smtClean="0">
                <a:ea typeface="ＭＳ Ｐゴシック" pitchFamily="34" charset="-128"/>
              </a:rPr>
            </a:br>
            <a:r>
              <a:rPr lang="en-US" altLang="ja-JP" sz="1400" dirty="0" smtClean="0">
                <a:ea typeface="ＭＳ Ｐゴシック" pitchFamily="34" charset="-128"/>
              </a:rPr>
              <a:t>$600M/yr. revenue</a:t>
            </a:r>
          </a:p>
          <a:p>
            <a:pPr lvl="1" eaLnBrk="1" hangingPunct="1">
              <a:lnSpc>
                <a:spcPct val="80000"/>
              </a:lnSpc>
            </a:pPr>
            <a:r>
              <a:rPr lang="en-US" altLang="en-US" sz="1600" b="1" dirty="0" smtClean="0">
                <a:ea typeface="ＭＳ Ｐゴシック" pitchFamily="34" charset="-128"/>
              </a:rPr>
              <a:t>M&amp;A and business planning – 7 years</a:t>
            </a:r>
          </a:p>
          <a:p>
            <a:pPr marL="1143000" lvl="2" eaLnBrk="1" hangingPunct="1">
              <a:lnSpc>
                <a:spcPct val="80000"/>
              </a:lnSpc>
            </a:pPr>
            <a:r>
              <a:rPr lang="en-US" altLang="en-US" sz="1400" dirty="0" smtClean="0">
                <a:ea typeface="ＭＳ Ｐゴシック" pitchFamily="34" charset="-128"/>
              </a:rPr>
              <a:t>Led equity investments, acquisitions and divestitures</a:t>
            </a:r>
          </a:p>
          <a:p>
            <a:pPr lvl="1" eaLnBrk="1" hangingPunct="1">
              <a:lnSpc>
                <a:spcPct val="80000"/>
              </a:lnSpc>
            </a:pPr>
            <a:r>
              <a:rPr lang="en-US" altLang="en-US" sz="1600" b="1" dirty="0" smtClean="0">
                <a:ea typeface="ＭＳ Ｐゴシック" pitchFamily="34" charset="-128"/>
              </a:rPr>
              <a:t>Intellectual Property – 6 years</a:t>
            </a:r>
          </a:p>
          <a:p>
            <a:pPr marL="1143000" lvl="2" eaLnBrk="1" hangingPunct="1">
              <a:lnSpc>
                <a:spcPct val="80000"/>
              </a:lnSpc>
            </a:pPr>
            <a:r>
              <a:rPr lang="en-US" altLang="en-US" sz="1400" dirty="0" smtClean="0">
                <a:ea typeface="ＭＳ Ｐゴシック" pitchFamily="34" charset="-128"/>
              </a:rPr>
              <a:t>Patent, standards, technology &amp; brand licensing for all of HP</a:t>
            </a:r>
          </a:p>
          <a:p>
            <a:pPr marL="1143000" lvl="2" eaLnBrk="1" hangingPunct="1">
              <a:lnSpc>
                <a:spcPct val="80000"/>
              </a:lnSpc>
            </a:pPr>
            <a:r>
              <a:rPr lang="en-US" altLang="en-US" sz="1400" dirty="0" smtClean="0">
                <a:ea typeface="ＭＳ Ｐゴシック" pitchFamily="34" charset="-128"/>
              </a:rPr>
              <a:t>Grew IP income 10X</a:t>
            </a:r>
          </a:p>
          <a:p>
            <a:pPr lvl="1" eaLnBrk="1" hangingPunct="1">
              <a:lnSpc>
                <a:spcPct val="80000"/>
              </a:lnSpc>
            </a:pPr>
            <a:r>
              <a:rPr lang="en-US" altLang="en-US" sz="1600" b="1" dirty="0" smtClean="0">
                <a:ea typeface="ＭＳ Ｐゴシック" pitchFamily="34" charset="-128"/>
              </a:rPr>
              <a:t>Company creation/start-up experience</a:t>
            </a:r>
          </a:p>
          <a:p>
            <a:pPr marL="1143000" lvl="2" eaLnBrk="1" hangingPunct="1">
              <a:lnSpc>
                <a:spcPct val="80000"/>
              </a:lnSpc>
            </a:pPr>
            <a:r>
              <a:rPr lang="en-US" altLang="en-US" sz="1400" dirty="0" smtClean="0">
                <a:ea typeface="ＭＳ Ｐゴシック" pitchFamily="34" charset="-128"/>
              </a:rPr>
              <a:t>Founder &amp; board member of Allied Security Trust (AST) – 14 member companies</a:t>
            </a:r>
          </a:p>
          <a:p>
            <a:pPr marL="1143000" lvl="2" eaLnBrk="1" hangingPunct="1">
              <a:lnSpc>
                <a:spcPct val="80000"/>
              </a:lnSpc>
            </a:pPr>
            <a:r>
              <a:rPr lang="en-US" altLang="en-US" sz="1400" dirty="0" smtClean="0">
                <a:ea typeface="ＭＳ Ｐゴシック" pitchFamily="34" charset="-128"/>
              </a:rPr>
              <a:t>VP at Taligent – Joint Venture of Apple, HP &amp; IBM</a:t>
            </a:r>
          </a:p>
          <a:p>
            <a:pPr marL="1143000" lvl="2" eaLnBrk="1" hangingPunct="1">
              <a:lnSpc>
                <a:spcPct val="80000"/>
              </a:lnSpc>
            </a:pPr>
            <a:r>
              <a:rPr lang="en-US" altLang="en-US" sz="1400" dirty="0" smtClean="0">
                <a:ea typeface="ＭＳ Ｐゴシック" pitchFamily="34" charset="-128"/>
              </a:rPr>
              <a:t>Spun out technology from HP and started 8 companies in his last 4 years Medical Devices, IC Technology and Solar Technology</a:t>
            </a:r>
          </a:p>
          <a:p>
            <a:pPr marL="1143000" lvl="2" eaLnBrk="1" hangingPunct="1">
              <a:lnSpc>
                <a:spcPct val="80000"/>
              </a:lnSpc>
            </a:pPr>
            <a:r>
              <a:rPr lang="en-US" altLang="en-US" sz="1400" dirty="0" smtClean="0">
                <a:ea typeface="ＭＳ Ｐゴシック" pitchFamily="34" charset="-128"/>
              </a:rPr>
              <a:t>Founding Chairman and former CEO of Ambature, LLC</a:t>
            </a:r>
          </a:p>
          <a:p>
            <a:pPr marL="1143000" lvl="2" eaLnBrk="1" hangingPunct="1">
              <a:lnSpc>
                <a:spcPct val="80000"/>
              </a:lnSpc>
            </a:pPr>
            <a:r>
              <a:rPr lang="en-US" altLang="en-US" sz="1400" dirty="0" smtClean="0">
                <a:ea typeface="ＭＳ Ｐゴシック" pitchFamily="34" charset="-128"/>
              </a:rPr>
              <a:t>Co-Founder and Chairman of Silicon Turbine Systems, Inc.</a:t>
            </a:r>
          </a:p>
          <a:p>
            <a:pPr marL="1143000" lvl="2" eaLnBrk="1" hangingPunct="1">
              <a:lnSpc>
                <a:spcPct val="80000"/>
              </a:lnSpc>
            </a:pPr>
            <a:r>
              <a:rPr lang="en-US" altLang="en-US" sz="1400" dirty="0" smtClean="0">
                <a:ea typeface="ＭＳ Ｐゴシック" pitchFamily="34" charset="-128"/>
              </a:rPr>
              <a:t>Founder, Chairman and CEO of </a:t>
            </a:r>
            <a:r>
              <a:rPr lang="en-US" altLang="en-US" sz="1400" dirty="0" err="1" smtClean="0">
                <a:ea typeface="ＭＳ Ｐゴシック" pitchFamily="34" charset="-128"/>
              </a:rPr>
              <a:t>Inventergy</a:t>
            </a:r>
            <a:r>
              <a:rPr lang="en-US" altLang="en-US" sz="1400" dirty="0" smtClean="0">
                <a:ea typeface="ＭＳ Ｐゴシック" pitchFamily="34" charset="-128"/>
              </a:rPr>
              <a:t> Global, </a:t>
            </a:r>
            <a:r>
              <a:rPr lang="en-US" altLang="en-US" sz="1400" dirty="0" err="1" smtClean="0">
                <a:ea typeface="ＭＳ Ｐゴシック" pitchFamily="34" charset="-128"/>
              </a:rPr>
              <a:t>Inc</a:t>
            </a:r>
            <a:r>
              <a:rPr lang="en-US" altLang="en-US" sz="1400" dirty="0" smtClean="0">
                <a:ea typeface="ＭＳ Ｐゴシック" pitchFamily="34" charset="-128"/>
              </a:rPr>
              <a:t> </a:t>
            </a:r>
          </a:p>
        </p:txBody>
      </p:sp>
      <p:sp>
        <p:nvSpPr>
          <p:cNvPr id="378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E2944E3-5604-404C-A933-C1525261FBC8}" type="slidenum">
              <a:rPr lang="en-US" altLang="en-US" sz="1200">
                <a:solidFill>
                  <a:srgbClr val="B5A788"/>
                </a:solidFill>
              </a:rPr>
              <a:pPr eaLnBrk="1" hangingPunct="1"/>
              <a:t>7</a:t>
            </a:fld>
            <a:endParaRPr lang="en-US" altLang="en-US" sz="1200" dirty="0">
              <a:solidFill>
                <a:srgbClr val="B5A788"/>
              </a:solidFill>
            </a:endParaRPr>
          </a:p>
        </p:txBody>
      </p:sp>
      <p:sp>
        <p:nvSpPr>
          <p:cNvPr id="9" name="Title 1"/>
          <p:cNvSpPr txBox="1">
            <a:spLocks/>
          </p:cNvSpPr>
          <p:nvPr/>
        </p:nvSpPr>
        <p:spPr>
          <a:xfrm>
            <a:off x="200024" y="0"/>
            <a:ext cx="8124825" cy="742950"/>
          </a:xfrm>
          <a:prstGeom prst="rect">
            <a:avLst/>
          </a:prstGeom>
        </p:spPr>
        <p:txBody>
          <a:bodyPr/>
          <a:lstStyle>
            <a:lvl1pPr algn="l" defTabSz="457200" rtl="0" eaLnBrk="1" latinLnBrk="0" hangingPunct="1">
              <a:spcBef>
                <a:spcPct val="0"/>
              </a:spcBef>
              <a:buNone/>
              <a:defRPr sz="3200" b="1" i="0" kern="1200">
                <a:solidFill>
                  <a:schemeClr val="tx2"/>
                </a:solidFill>
                <a:latin typeface="Arial"/>
                <a:ea typeface="+mj-ea"/>
                <a:cs typeface="Arial"/>
              </a:defRPr>
            </a:lvl1pPr>
          </a:lstStyle>
          <a:p>
            <a:r>
              <a:rPr lang="en-US" dirty="0" smtClean="0"/>
              <a:t>Inventergy Innovations, LLC</a:t>
            </a:r>
            <a:endParaRPr lang="en-US" dirty="0"/>
          </a:p>
        </p:txBody>
      </p:sp>
      <p:sp>
        <p:nvSpPr>
          <p:cNvPr id="2" name="Footer Placeholder 1"/>
          <p:cNvSpPr>
            <a:spLocks noGrp="1"/>
          </p:cNvSpPr>
          <p:nvPr>
            <p:ph type="ftr" sz="quarter" idx="11"/>
          </p:nvPr>
        </p:nvSpPr>
        <p:spPr/>
        <p:txBody>
          <a:bodyPr/>
          <a:lstStyle/>
          <a:p>
            <a:r>
              <a:rPr lang="en-US" dirty="0" smtClean="0"/>
              <a:t>Inventergy Innovation, LLC - An Inventergy Global Inc. Company</a:t>
            </a:r>
            <a:endParaRPr lang="en-US" dirty="0"/>
          </a:p>
        </p:txBody>
      </p:sp>
    </p:spTree>
    <p:extLst>
      <p:ext uri="{BB962C8B-B14F-4D97-AF65-F5344CB8AC3E}">
        <p14:creationId xmlns:p14="http://schemas.microsoft.com/office/powerpoint/2010/main" val="125434878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3"/>
          <p:cNvSpPr>
            <a:spLocks noGrp="1"/>
          </p:cNvSpPr>
          <p:nvPr>
            <p:ph idx="1"/>
          </p:nvPr>
        </p:nvSpPr>
        <p:spPr>
          <a:xfrm>
            <a:off x="324228" y="638175"/>
            <a:ext cx="7143372" cy="5667375"/>
          </a:xfrm>
        </p:spPr>
        <p:txBody>
          <a:bodyPr>
            <a:normAutofit/>
          </a:bodyPr>
          <a:lstStyle/>
          <a:p>
            <a:pPr marL="80963" indent="0">
              <a:lnSpc>
                <a:spcPct val="80000"/>
              </a:lnSpc>
              <a:buNone/>
            </a:pPr>
            <a:r>
              <a:rPr lang="en-US" altLang="en-US" sz="2000" b="1" dirty="0">
                <a:ea typeface="ＭＳ Ｐゴシック" pitchFamily="34" charset="-128"/>
              </a:rPr>
              <a:t>Ken Cannizzaro – </a:t>
            </a:r>
            <a:r>
              <a:rPr lang="en-US" altLang="en-US" sz="2000" b="1" dirty="0" smtClean="0">
                <a:ea typeface="ＭＳ Ｐゴシック" pitchFamily="34" charset="-128"/>
              </a:rPr>
              <a:t>CEO</a:t>
            </a:r>
            <a:endParaRPr lang="en-US" altLang="en-US" sz="2000" b="1" dirty="0">
              <a:ea typeface="ＭＳ Ｐゴシック" pitchFamily="34" charset="-128"/>
            </a:endParaRPr>
          </a:p>
          <a:p>
            <a:pPr marL="80963" indent="0" eaLnBrk="1" hangingPunct="1">
              <a:lnSpc>
                <a:spcPct val="80000"/>
              </a:lnSpc>
              <a:buFont typeface="Wingdings 2" pitchFamily="18" charset="2"/>
              <a:buNone/>
            </a:pPr>
            <a:endParaRPr lang="en-US" altLang="en-US" sz="2000" b="1" dirty="0" smtClean="0">
              <a:ea typeface="ＭＳ Ｐゴシック" pitchFamily="34" charset="-128"/>
            </a:endParaRPr>
          </a:p>
          <a:p>
            <a:pPr lvl="1" eaLnBrk="1" hangingPunct="1">
              <a:lnSpc>
                <a:spcPct val="80000"/>
              </a:lnSpc>
            </a:pPr>
            <a:r>
              <a:rPr lang="en-US" altLang="en-US" sz="1600" b="1" dirty="0" smtClean="0">
                <a:ea typeface="ＭＳ Ｐゴシック" pitchFamily="34" charset="-128"/>
              </a:rPr>
              <a:t>Technologist</a:t>
            </a:r>
          </a:p>
          <a:p>
            <a:pPr marL="1143000" lvl="2" eaLnBrk="1" hangingPunct="1">
              <a:lnSpc>
                <a:spcPct val="80000"/>
              </a:lnSpc>
            </a:pPr>
            <a:r>
              <a:rPr lang="en-US" altLang="en-US" sz="1400" dirty="0" smtClean="0">
                <a:ea typeface="ＭＳ Ｐゴシック" pitchFamily="34" charset="-128"/>
              </a:rPr>
              <a:t>Industry’s first real time Unix operating system</a:t>
            </a:r>
          </a:p>
          <a:p>
            <a:pPr lvl="2">
              <a:lnSpc>
                <a:spcPct val="80000"/>
              </a:lnSpc>
            </a:pPr>
            <a:r>
              <a:rPr lang="en-US" altLang="en-US" sz="1400" dirty="0" smtClean="0">
                <a:ea typeface="ＭＳ Ｐゴシック" pitchFamily="34" charset="-128"/>
              </a:rPr>
              <a:t>Industry’s </a:t>
            </a:r>
            <a:r>
              <a:rPr lang="en-US" altLang="en-US" sz="1400" dirty="0">
                <a:ea typeface="ＭＳ Ｐゴシック" pitchFamily="34" charset="-128"/>
              </a:rPr>
              <a:t>first Unix  Notebook computer </a:t>
            </a:r>
            <a:endParaRPr lang="en-US" altLang="en-US" sz="1400" dirty="0" smtClean="0">
              <a:ea typeface="ＭＳ Ｐゴシック" pitchFamily="34" charset="-128"/>
            </a:endParaRPr>
          </a:p>
          <a:p>
            <a:pPr lvl="1" eaLnBrk="1" hangingPunct="1">
              <a:lnSpc>
                <a:spcPct val="80000"/>
              </a:lnSpc>
            </a:pPr>
            <a:r>
              <a:rPr lang="en-US" altLang="en-US" sz="1600" b="1" dirty="0" smtClean="0">
                <a:ea typeface="ＭＳ Ｐゴシック" pitchFamily="34" charset="-128"/>
              </a:rPr>
              <a:t>Business Manager &amp; Entrepreneur</a:t>
            </a:r>
          </a:p>
          <a:p>
            <a:pPr lvl="2">
              <a:lnSpc>
                <a:spcPct val="80000"/>
              </a:lnSpc>
            </a:pPr>
            <a:r>
              <a:rPr lang="en-US" sz="1400" dirty="0"/>
              <a:t>Business executive and intellectual property professional </a:t>
            </a:r>
            <a:endParaRPr lang="en-US" altLang="en-US" sz="1400" dirty="0" smtClean="0">
              <a:ea typeface="ＭＳ Ｐゴシック" pitchFamily="34" charset="-128"/>
            </a:endParaRPr>
          </a:p>
          <a:p>
            <a:pPr lvl="2">
              <a:lnSpc>
                <a:spcPct val="80000"/>
              </a:lnSpc>
            </a:pPr>
            <a:r>
              <a:rPr lang="en-US" altLang="en-US" sz="1400" dirty="0" smtClean="0">
                <a:ea typeface="ＭＳ Ｐゴシック" pitchFamily="34" charset="-128"/>
              </a:rPr>
              <a:t>Founding member  multiple  - software /hardware /service  companies</a:t>
            </a:r>
            <a:endParaRPr lang="en-US" altLang="en-US" sz="1400" dirty="0">
              <a:ea typeface="ＭＳ Ｐゴシック" pitchFamily="34" charset="-128"/>
            </a:endParaRPr>
          </a:p>
          <a:p>
            <a:pPr lvl="2">
              <a:lnSpc>
                <a:spcPct val="80000"/>
              </a:lnSpc>
            </a:pPr>
            <a:r>
              <a:rPr lang="en-US" altLang="en-US" sz="1400" dirty="0">
                <a:ea typeface="ＭＳ Ｐゴシック" pitchFamily="34" charset="-128"/>
              </a:rPr>
              <a:t>Former </a:t>
            </a:r>
            <a:r>
              <a:rPr lang="en-US" altLang="en-US" sz="1400" dirty="0" smtClean="0">
                <a:ea typeface="ＭＳ Ｐゴシック" pitchFamily="34" charset="-128"/>
              </a:rPr>
              <a:t>Managing Director of HP</a:t>
            </a:r>
            <a:r>
              <a:rPr lang="ja-JP" altLang="en-US" sz="1400" dirty="0">
                <a:ea typeface="ＭＳ Ｐゴシック" pitchFamily="34" charset="-128"/>
              </a:rPr>
              <a:t>’</a:t>
            </a:r>
            <a:r>
              <a:rPr lang="en-US" altLang="ja-JP" sz="1400" dirty="0">
                <a:ea typeface="ＭＳ Ｐゴシック" pitchFamily="34" charset="-128"/>
              </a:rPr>
              <a:t>s </a:t>
            </a:r>
            <a:r>
              <a:rPr lang="en-US" altLang="ja-JP" sz="1400" dirty="0" smtClean="0">
                <a:ea typeface="ＭＳ Ｐゴシック" pitchFamily="34" charset="-128"/>
              </a:rPr>
              <a:t>Intellectual Property </a:t>
            </a:r>
            <a:endParaRPr lang="en-US" altLang="ja-JP" sz="1400" dirty="0">
              <a:ea typeface="ＭＳ Ｐゴシック" pitchFamily="34" charset="-128"/>
            </a:endParaRPr>
          </a:p>
          <a:p>
            <a:pPr lvl="1" eaLnBrk="1" hangingPunct="1">
              <a:lnSpc>
                <a:spcPct val="80000"/>
              </a:lnSpc>
            </a:pPr>
            <a:r>
              <a:rPr lang="en-US" altLang="en-US" sz="1600" b="1" dirty="0" smtClean="0">
                <a:ea typeface="ＭＳ Ｐゴシック" pitchFamily="34" charset="-128"/>
              </a:rPr>
              <a:t>M&amp;A and business planning – 10  years</a:t>
            </a:r>
          </a:p>
          <a:p>
            <a:pPr marL="1143000" lvl="2" eaLnBrk="1" hangingPunct="1">
              <a:lnSpc>
                <a:spcPct val="80000"/>
              </a:lnSpc>
            </a:pPr>
            <a:r>
              <a:rPr lang="en-US" altLang="en-US" sz="1400" dirty="0" smtClean="0">
                <a:ea typeface="ＭＳ Ｐゴシック" pitchFamily="34" charset="-128"/>
              </a:rPr>
              <a:t>Led equity investments</a:t>
            </a:r>
          </a:p>
          <a:p>
            <a:pPr marL="1143000" lvl="2" eaLnBrk="1" hangingPunct="1">
              <a:lnSpc>
                <a:spcPct val="80000"/>
              </a:lnSpc>
            </a:pPr>
            <a:r>
              <a:rPr lang="en-US" altLang="en-US" sz="1400" dirty="0" smtClean="0">
                <a:ea typeface="ＭＳ Ｐゴシック" pitchFamily="34" charset="-128"/>
              </a:rPr>
              <a:t>Technology &amp; IP transfers, acquisitions and divestitures</a:t>
            </a:r>
          </a:p>
          <a:p>
            <a:pPr lvl="1" eaLnBrk="1" hangingPunct="1">
              <a:lnSpc>
                <a:spcPct val="80000"/>
              </a:lnSpc>
            </a:pPr>
            <a:r>
              <a:rPr lang="en-US" altLang="en-US" sz="1600" b="1" dirty="0" smtClean="0">
                <a:ea typeface="ＭＳ Ｐゴシック" pitchFamily="34" charset="-128"/>
              </a:rPr>
              <a:t>Intellectual Property – 15 years</a:t>
            </a:r>
          </a:p>
          <a:p>
            <a:pPr lvl="2">
              <a:lnSpc>
                <a:spcPct val="80000"/>
              </a:lnSpc>
            </a:pPr>
            <a:r>
              <a:rPr lang="en-US" altLang="en-US" sz="1400" dirty="0">
                <a:ea typeface="ＭＳ Ｐゴシック" pitchFamily="34" charset="-128"/>
              </a:rPr>
              <a:t>Intellectual property strategies, patent, standards, technology &amp; brand licensing for</a:t>
            </a:r>
            <a:r>
              <a:rPr lang="en-US" sz="1400" dirty="0"/>
              <a:t> industry leading multinational firms to venture-financed startups</a:t>
            </a:r>
            <a:endParaRPr lang="en-US" altLang="en-US" sz="1400" dirty="0">
              <a:ea typeface="ＭＳ Ｐゴシック" pitchFamily="34" charset="-128"/>
            </a:endParaRPr>
          </a:p>
          <a:p>
            <a:pPr lvl="2">
              <a:lnSpc>
                <a:spcPct val="80000"/>
              </a:lnSpc>
            </a:pPr>
            <a:r>
              <a:rPr lang="en-US" sz="1400" dirty="0"/>
              <a:t>Intellectual property experience  in creation of hundreds of millions of dollars in transactional experience.</a:t>
            </a:r>
            <a:endParaRPr lang="en-US" altLang="en-US" sz="1400" dirty="0">
              <a:ea typeface="ＭＳ Ｐゴシック" pitchFamily="34" charset="-128"/>
            </a:endParaRPr>
          </a:p>
          <a:p>
            <a:pPr lvl="1" eaLnBrk="1" hangingPunct="1">
              <a:lnSpc>
                <a:spcPct val="80000"/>
              </a:lnSpc>
            </a:pPr>
            <a:r>
              <a:rPr lang="en-US" altLang="en-US" sz="1600" b="1" dirty="0" smtClean="0">
                <a:ea typeface="ＭＳ Ｐゴシック" pitchFamily="34" charset="-128"/>
              </a:rPr>
              <a:t>Company creation/start-up experience</a:t>
            </a:r>
          </a:p>
          <a:p>
            <a:pPr lvl="2">
              <a:lnSpc>
                <a:spcPct val="80000"/>
              </a:lnSpc>
            </a:pPr>
            <a:r>
              <a:rPr lang="en-US" altLang="en-US" sz="1400" dirty="0">
                <a:ea typeface="ＭＳ Ｐゴシック" pitchFamily="34" charset="-128"/>
              </a:rPr>
              <a:t>Founding member of  Massachusetts Computer Inc</a:t>
            </a:r>
            <a:r>
              <a:rPr lang="en-US" altLang="en-US" sz="1400" dirty="0" smtClean="0">
                <a:ea typeface="ＭＳ Ｐゴシック" pitchFamily="34" charset="-128"/>
              </a:rPr>
              <a:t>.</a:t>
            </a:r>
          </a:p>
          <a:p>
            <a:pPr lvl="2">
              <a:lnSpc>
                <a:spcPct val="80000"/>
              </a:lnSpc>
            </a:pPr>
            <a:r>
              <a:rPr lang="en-US" altLang="en-US" sz="1400" dirty="0" smtClean="0">
                <a:ea typeface="ＭＳ Ｐゴシック" pitchFamily="34" charset="-128"/>
              </a:rPr>
              <a:t>Founding member of Tadpole Technology  </a:t>
            </a:r>
            <a:endParaRPr lang="en-US" altLang="en-US" sz="1400" dirty="0">
              <a:ea typeface="ＭＳ Ｐゴシック" pitchFamily="34" charset="-128"/>
            </a:endParaRPr>
          </a:p>
          <a:p>
            <a:pPr lvl="2">
              <a:lnSpc>
                <a:spcPct val="80000"/>
              </a:lnSpc>
            </a:pPr>
            <a:r>
              <a:rPr lang="en-US" altLang="en-US" sz="1400" dirty="0">
                <a:ea typeface="ＭＳ Ｐゴシック" pitchFamily="34" charset="-128"/>
              </a:rPr>
              <a:t>Founded </a:t>
            </a:r>
            <a:r>
              <a:rPr lang="en-US" altLang="en-US" sz="1400" dirty="0" smtClean="0">
                <a:ea typeface="ＭＳ Ｐゴシック" pitchFamily="34" charset="-128"/>
              </a:rPr>
              <a:t>Technology Services </a:t>
            </a:r>
          </a:p>
          <a:p>
            <a:pPr lvl="2">
              <a:lnSpc>
                <a:spcPct val="80000"/>
              </a:lnSpc>
            </a:pPr>
            <a:r>
              <a:rPr lang="en-US" sz="1400" dirty="0" smtClean="0"/>
              <a:t>CEO </a:t>
            </a:r>
            <a:r>
              <a:rPr lang="en-US" sz="1400" dirty="0"/>
              <a:t>of e*star </a:t>
            </a:r>
            <a:r>
              <a:rPr lang="en-US" sz="1400" dirty="0" smtClean="0"/>
              <a:t> </a:t>
            </a:r>
            <a:endParaRPr lang="en-US" altLang="en-US" sz="1400" dirty="0" smtClean="0">
              <a:ea typeface="ＭＳ Ｐゴシック" pitchFamily="34" charset="-128"/>
            </a:endParaRPr>
          </a:p>
          <a:p>
            <a:pPr lvl="2">
              <a:lnSpc>
                <a:spcPct val="80000"/>
              </a:lnSpc>
            </a:pPr>
            <a:r>
              <a:rPr lang="en-US" sz="1400" dirty="0"/>
              <a:t>Co-founded Danzante Destination Eco-Resort (Baja Mexico)</a:t>
            </a:r>
            <a:endParaRPr lang="en-US" altLang="en-US" sz="1400" dirty="0">
              <a:ea typeface="ＭＳ Ｐゴシック" pitchFamily="34" charset="-128"/>
            </a:endParaRPr>
          </a:p>
          <a:p>
            <a:pPr lvl="2">
              <a:lnSpc>
                <a:spcPct val="80000"/>
              </a:lnSpc>
            </a:pPr>
            <a:r>
              <a:rPr lang="en-US" altLang="en-US" sz="1400" dirty="0">
                <a:ea typeface="ＭＳ Ｐゴシック" pitchFamily="34" charset="-128"/>
              </a:rPr>
              <a:t>Founding member of IPVALUE  </a:t>
            </a:r>
            <a:r>
              <a:rPr lang="en-US" altLang="en-US" sz="1400" dirty="0" smtClean="0">
                <a:ea typeface="ＭＳ Ｐゴシック" pitchFamily="34" charset="-128"/>
              </a:rPr>
              <a:t>Management </a:t>
            </a:r>
            <a:endParaRPr lang="en-US" altLang="en-US" sz="1400" dirty="0">
              <a:ea typeface="ＭＳ Ｐゴシック" pitchFamily="34" charset="-128"/>
            </a:endParaRPr>
          </a:p>
        </p:txBody>
      </p:sp>
      <p:sp>
        <p:nvSpPr>
          <p:cNvPr id="378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E2944E3-5604-404C-A933-C1525261FBC8}" type="slidenum">
              <a:rPr lang="en-US" altLang="en-US" sz="1200">
                <a:solidFill>
                  <a:srgbClr val="B5A788"/>
                </a:solidFill>
              </a:rPr>
              <a:pPr eaLnBrk="1" hangingPunct="1"/>
              <a:t>8</a:t>
            </a:fld>
            <a:endParaRPr lang="en-US" altLang="en-US" sz="1200" dirty="0">
              <a:solidFill>
                <a:srgbClr val="B5A788"/>
              </a:solidFill>
            </a:endParaRPr>
          </a:p>
        </p:txBody>
      </p:sp>
      <p:sp>
        <p:nvSpPr>
          <p:cNvPr id="37892" name="Slide Number Placeholder 19"/>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fld id="{EC998C4E-E0D4-411E-89EC-9A472084BF8C}" type="slidenum">
              <a:rPr lang="en-US" altLang="en-US" sz="1200">
                <a:solidFill>
                  <a:srgbClr val="B4B1A0"/>
                </a:solidFill>
                <a:latin typeface="Gill Sans MT" pitchFamily="34" charset="0"/>
              </a:rPr>
              <a:pPr algn="ctr" eaLnBrk="1" hangingPunct="1"/>
              <a:t>8</a:t>
            </a:fld>
            <a:endParaRPr lang="en-US" altLang="en-US" sz="1200" dirty="0">
              <a:solidFill>
                <a:srgbClr val="B4B1A0"/>
              </a:solidFill>
              <a:latin typeface="Gill Sans MT" pitchFamily="34" charset="0"/>
            </a:endParaRPr>
          </a:p>
        </p:txBody>
      </p:sp>
      <p:sp>
        <p:nvSpPr>
          <p:cNvPr id="9" name="Title 1"/>
          <p:cNvSpPr txBox="1">
            <a:spLocks/>
          </p:cNvSpPr>
          <p:nvPr/>
        </p:nvSpPr>
        <p:spPr>
          <a:xfrm>
            <a:off x="200024" y="0"/>
            <a:ext cx="8124825" cy="742950"/>
          </a:xfrm>
          <a:prstGeom prst="rect">
            <a:avLst/>
          </a:prstGeom>
        </p:spPr>
        <p:txBody>
          <a:bodyPr/>
          <a:lstStyle>
            <a:lvl1pPr algn="l" defTabSz="457200" rtl="0" eaLnBrk="1" latinLnBrk="0" hangingPunct="1">
              <a:spcBef>
                <a:spcPct val="0"/>
              </a:spcBef>
              <a:buNone/>
              <a:defRPr sz="3200" b="1" i="0" kern="1200">
                <a:solidFill>
                  <a:schemeClr val="tx2"/>
                </a:solidFill>
                <a:latin typeface="Arial"/>
                <a:ea typeface="+mj-ea"/>
                <a:cs typeface="Arial"/>
              </a:defRPr>
            </a:lvl1pPr>
          </a:lstStyle>
          <a:p>
            <a:r>
              <a:rPr lang="en-US" dirty="0" smtClean="0"/>
              <a:t>Inventergy Innovations, LLC</a:t>
            </a:r>
            <a:endParaRPr lang="en-US" dirty="0"/>
          </a:p>
        </p:txBody>
      </p:sp>
      <p:sp>
        <p:nvSpPr>
          <p:cNvPr id="2" name="Footer Placeholder 1"/>
          <p:cNvSpPr>
            <a:spLocks noGrp="1"/>
          </p:cNvSpPr>
          <p:nvPr>
            <p:ph type="ftr" sz="quarter" idx="11"/>
          </p:nvPr>
        </p:nvSpPr>
        <p:spPr/>
        <p:txBody>
          <a:bodyPr/>
          <a:lstStyle/>
          <a:p>
            <a:r>
              <a:rPr lang="en-US" smtClean="0"/>
              <a:t>Inventergy Innovation, LLC - An Inventergy Global Inc. Company  Copyright 2016  all rights reserved</a:t>
            </a:r>
            <a:endParaRPr lang="en-US" dirty="0"/>
          </a:p>
        </p:txBody>
      </p:sp>
      <p:pic>
        <p:nvPicPr>
          <p:cNvPr id="10" name="Picture 2" descr="https://lh3.googleusercontent.com/-lmYDG-sol2c/AAAAAAAAAAI/AAAAAAAAAKw/CTZhQGcMSWU/s120-c/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450" y="1155554"/>
            <a:ext cx="1304925" cy="130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30273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323850" y="1130300"/>
            <a:ext cx="8048625" cy="4965700"/>
          </a:xfrm>
        </p:spPr>
        <p:txBody>
          <a:bodyPr>
            <a:normAutofit fontScale="85000" lnSpcReduction="20000"/>
          </a:bodyPr>
          <a:lstStyle/>
          <a:p>
            <a:pPr lvl="1" eaLnBrk="1" hangingPunct="1">
              <a:buFont typeface="Wingdings" panose="05000000000000000000" pitchFamily="2" charset="2"/>
              <a:buChar char="q"/>
            </a:pPr>
            <a:r>
              <a:rPr lang="en-US" altLang="en-US" dirty="0" smtClean="0">
                <a:latin typeface="Calibri" pitchFamily="34" charset="0"/>
                <a:ea typeface="ＭＳ Ｐゴシック" pitchFamily="34" charset="-128"/>
              </a:rPr>
              <a:t>Business Strategy</a:t>
            </a:r>
          </a:p>
          <a:p>
            <a:pPr lvl="1" eaLnBrk="1" hangingPunct="1">
              <a:buFont typeface="Wingdings" panose="05000000000000000000" pitchFamily="2" charset="2"/>
              <a:buChar char="q"/>
            </a:pPr>
            <a:r>
              <a:rPr lang="en-US" altLang="en-US" dirty="0" smtClean="0">
                <a:latin typeface="Calibri" pitchFamily="34" charset="0"/>
                <a:ea typeface="ＭＳ Ｐゴシック" pitchFamily="34" charset="-128"/>
              </a:rPr>
              <a:t>Intellectual Property Strategy</a:t>
            </a:r>
          </a:p>
          <a:p>
            <a:pPr lvl="1" eaLnBrk="1" hangingPunct="1">
              <a:buFont typeface="Wingdings" panose="05000000000000000000" pitchFamily="2" charset="2"/>
              <a:buChar char="q"/>
            </a:pPr>
            <a:r>
              <a:rPr lang="en-US" altLang="en-US" dirty="0" smtClean="0">
                <a:latin typeface="Calibri" pitchFamily="34" charset="0"/>
                <a:ea typeface="ＭＳ Ｐゴシック" pitchFamily="34" charset="-128"/>
              </a:rPr>
              <a:t>Law Firm</a:t>
            </a:r>
          </a:p>
          <a:p>
            <a:pPr lvl="1" eaLnBrk="1" hangingPunct="1">
              <a:buFont typeface="Wingdings" panose="05000000000000000000" pitchFamily="2" charset="2"/>
              <a:buChar char="q"/>
            </a:pPr>
            <a:r>
              <a:rPr lang="en-US" altLang="ja-JP" dirty="0" smtClean="0">
                <a:latin typeface="Calibri" pitchFamily="34" charset="0"/>
                <a:ea typeface="ＭＳ Ｐゴシック" pitchFamily="34" charset="-128"/>
              </a:rPr>
              <a:t>Mentorship</a:t>
            </a:r>
          </a:p>
          <a:p>
            <a:pPr lvl="1" eaLnBrk="1" hangingPunct="1">
              <a:buFont typeface="Wingdings" panose="05000000000000000000" pitchFamily="2" charset="2"/>
              <a:buChar char="q"/>
            </a:pPr>
            <a:r>
              <a:rPr lang="en-US" altLang="ja-JP" dirty="0" smtClean="0">
                <a:latin typeface="Calibri" pitchFamily="34" charset="0"/>
                <a:ea typeface="ＭＳ Ｐゴシック" pitchFamily="34" charset="-128"/>
              </a:rPr>
              <a:t>Strategic partnerships</a:t>
            </a:r>
          </a:p>
          <a:p>
            <a:pPr lvl="1" eaLnBrk="1" hangingPunct="1">
              <a:buFont typeface="Wingdings" panose="05000000000000000000" pitchFamily="2" charset="2"/>
              <a:buChar char="q"/>
            </a:pPr>
            <a:r>
              <a:rPr lang="en-US" altLang="ja-JP" dirty="0" smtClean="0">
                <a:latin typeface="Calibri" pitchFamily="34" charset="0"/>
                <a:ea typeface="ＭＳ Ｐゴシック" pitchFamily="34" charset="-128"/>
              </a:rPr>
              <a:t>Access to </a:t>
            </a:r>
            <a:r>
              <a:rPr lang="en-US" altLang="ja-JP" dirty="0">
                <a:latin typeface="Calibri" pitchFamily="34" charset="0"/>
                <a:ea typeface="ＭＳ Ｐゴシック" pitchFamily="34" charset="-128"/>
              </a:rPr>
              <a:t>G</a:t>
            </a:r>
            <a:r>
              <a:rPr lang="en-US" altLang="ja-JP" dirty="0" smtClean="0">
                <a:latin typeface="Calibri" pitchFamily="34" charset="0"/>
                <a:ea typeface="ＭＳ Ｐゴシック" pitchFamily="34" charset="-128"/>
              </a:rPr>
              <a:t>rowth Capital</a:t>
            </a:r>
          </a:p>
          <a:p>
            <a:pPr lvl="1" eaLnBrk="1" hangingPunct="1"/>
            <a:endParaRPr lang="en-US" altLang="ja-JP" dirty="0">
              <a:latin typeface="Calibri" pitchFamily="34" charset="0"/>
              <a:ea typeface="ＭＳ Ｐゴシック" pitchFamily="34" charset="-128"/>
            </a:endParaRPr>
          </a:p>
          <a:p>
            <a:pPr marL="457200" lvl="1" indent="0">
              <a:buNone/>
            </a:pPr>
            <a:r>
              <a:rPr lang="en-US" altLang="en-US" i="1" u="sng" dirty="0">
                <a:latin typeface="Calibri" pitchFamily="34" charset="0"/>
                <a:ea typeface="ＭＳ Ｐゴシック" pitchFamily="34" charset="-128"/>
              </a:rPr>
              <a:t>If you checked </a:t>
            </a:r>
            <a:r>
              <a:rPr lang="en-US" altLang="en-US" i="1" u="sng" dirty="0" smtClean="0">
                <a:latin typeface="Calibri" pitchFamily="34" charset="0"/>
                <a:ea typeface="ＭＳ Ｐゴシック" pitchFamily="34" charset="-128"/>
              </a:rPr>
              <a:t>one or more boxes– </a:t>
            </a:r>
            <a:r>
              <a:rPr lang="en-US" altLang="en-US" i="1" u="sng" dirty="0">
                <a:latin typeface="Calibri" pitchFamily="34" charset="0"/>
                <a:ea typeface="ＭＳ Ｐゴシック" pitchFamily="34" charset="-128"/>
              </a:rPr>
              <a:t>we can </a:t>
            </a:r>
            <a:r>
              <a:rPr lang="en-US" altLang="en-US" i="1" u="sng" dirty="0" smtClean="0">
                <a:latin typeface="Calibri" pitchFamily="34" charset="0"/>
                <a:ea typeface="ＭＳ Ｐゴシック" pitchFamily="34" charset="-128"/>
              </a:rPr>
              <a:t>help</a:t>
            </a:r>
          </a:p>
          <a:p>
            <a:pPr marL="457200" lvl="1" indent="0">
              <a:buNone/>
            </a:pPr>
            <a:r>
              <a:rPr lang="en-US" i="1" dirty="0"/>
              <a:t>Led by IP industry veterans Joe Beyers and Ken Cannizzaro, the Company utilizes decades of corporate, market, technology and Intellectual Property expertise, as well as industry connections to assist </a:t>
            </a:r>
            <a:r>
              <a:rPr lang="en-US" i="1" dirty="0" smtClean="0"/>
              <a:t>innovators and emergent </a:t>
            </a:r>
            <a:r>
              <a:rPr lang="en-US" i="1" dirty="0"/>
              <a:t>technology companies in leveraging the value of their </a:t>
            </a:r>
            <a:r>
              <a:rPr lang="en-US" i="1" dirty="0" smtClean="0"/>
              <a:t>innovations </a:t>
            </a:r>
            <a:r>
              <a:rPr lang="en-US" i="1" dirty="0"/>
              <a:t>to achieve maximum </a:t>
            </a:r>
            <a:r>
              <a:rPr lang="en-US" i="1" dirty="0" smtClean="0"/>
              <a:t>returns.</a:t>
            </a:r>
            <a:endParaRPr lang="en-US" altLang="en-US" i="1" u="sng" dirty="0">
              <a:ea typeface="ＭＳ Ｐゴシック" pitchFamily="34" charset="-128"/>
            </a:endParaRPr>
          </a:p>
          <a:p>
            <a:pPr marL="457200" lvl="1" indent="0" eaLnBrk="1" hangingPunct="1">
              <a:buNone/>
            </a:pPr>
            <a:endParaRPr lang="en-US" altLang="ja-JP" dirty="0" smtClean="0">
              <a:latin typeface="Calibri" pitchFamily="34" charset="0"/>
              <a:ea typeface="ＭＳ Ｐゴシック" pitchFamily="34" charset="-128"/>
            </a:endParaRPr>
          </a:p>
          <a:p>
            <a:pPr lvl="1" eaLnBrk="1" hangingPunct="1"/>
            <a:endParaRPr lang="en-US" altLang="en-US" sz="2000" dirty="0" smtClean="0">
              <a:ea typeface="ＭＳ Ｐゴシック" pitchFamily="34" charset="-128"/>
            </a:endParaRPr>
          </a:p>
        </p:txBody>
      </p:sp>
      <p:sp>
        <p:nvSpPr>
          <p:cNvPr id="4" name="Title 1"/>
          <p:cNvSpPr>
            <a:spLocks noGrp="1"/>
          </p:cNvSpPr>
          <p:nvPr>
            <p:ph type="title"/>
          </p:nvPr>
        </p:nvSpPr>
        <p:spPr>
          <a:xfrm>
            <a:off x="142875" y="84138"/>
            <a:ext cx="8229600" cy="925512"/>
          </a:xfrm>
        </p:spPr>
        <p:txBody>
          <a:bodyPr>
            <a:normAutofit fontScale="90000"/>
          </a:bodyPr>
          <a:lstStyle/>
          <a:p>
            <a:r>
              <a:rPr lang="en-US" b="1" dirty="0" smtClean="0">
                <a:solidFill>
                  <a:schemeClr val="tx2"/>
                </a:solidFill>
              </a:rPr>
              <a:t>Do You Have Need For The Following</a:t>
            </a:r>
            <a:endParaRPr lang="en-US" b="1" dirty="0">
              <a:solidFill>
                <a:schemeClr val="tx2"/>
              </a:solidFill>
            </a:endParaRPr>
          </a:p>
        </p:txBody>
      </p:sp>
      <p:sp>
        <p:nvSpPr>
          <p:cNvPr id="2" name="Footer Placeholder 1"/>
          <p:cNvSpPr>
            <a:spLocks noGrp="1"/>
          </p:cNvSpPr>
          <p:nvPr>
            <p:ph type="ftr" sz="quarter" idx="11"/>
          </p:nvPr>
        </p:nvSpPr>
        <p:spPr>
          <a:xfrm>
            <a:off x="2514600" y="6356350"/>
            <a:ext cx="4191000" cy="365125"/>
          </a:xfrm>
        </p:spPr>
        <p:txBody>
          <a:bodyPr/>
          <a:lstStyle/>
          <a:p>
            <a:r>
              <a:rPr lang="en-US" dirty="0" err="1" smtClean="0"/>
              <a:t>Inventergy</a:t>
            </a:r>
            <a:r>
              <a:rPr lang="en-US" dirty="0" smtClean="0"/>
              <a:t> Innovation, LLC - An </a:t>
            </a:r>
            <a:r>
              <a:rPr lang="en-US" dirty="0" err="1" smtClean="0"/>
              <a:t>Inventergy</a:t>
            </a:r>
            <a:r>
              <a:rPr lang="en-US" dirty="0" smtClean="0"/>
              <a:t> Global Inc. Company  Copyright 2016  all rights reserved</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3897969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TotalTime>
  <Words>734</Words>
  <Application>Microsoft Office PowerPoint</Application>
  <PresentationFormat>On-screen Show (4:3)</PresentationFormat>
  <Paragraphs>163</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Inventergy Innovations, LLC</vt:lpstr>
      <vt:lpstr>Differentiated Value Creation Execution Model </vt:lpstr>
      <vt:lpstr>Differentiated Value Creation Execution Model </vt:lpstr>
      <vt:lpstr>Wide Range of Approaches to Value Creation</vt:lpstr>
      <vt:lpstr>Inventergy Innovation, LLC is NOT:</vt:lpstr>
      <vt:lpstr>PowerPoint Presentation</vt:lpstr>
      <vt:lpstr>PowerPoint Presentation</vt:lpstr>
      <vt:lpstr>PowerPoint Presentation</vt:lpstr>
      <vt:lpstr>Do You Have Need For The Following</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Inventergy Innovation, LLC</dc:title>
  <dc:creator>Ken Cannizzaro</dc:creator>
  <cp:lastModifiedBy>Ken Cannizzaro</cp:lastModifiedBy>
  <cp:revision>103</cp:revision>
  <dcterms:created xsi:type="dcterms:W3CDTF">2006-08-16T00:00:00Z</dcterms:created>
  <dcterms:modified xsi:type="dcterms:W3CDTF">2016-04-25T15:31:25Z</dcterms:modified>
</cp:coreProperties>
</file>