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46"/>
  </p:notesMasterIdLst>
  <p:sldIdLst>
    <p:sldId id="763" r:id="rId2"/>
    <p:sldId id="975" r:id="rId3"/>
    <p:sldId id="978" r:id="rId4"/>
    <p:sldId id="977" r:id="rId5"/>
    <p:sldId id="934" r:id="rId6"/>
    <p:sldId id="997" r:id="rId7"/>
    <p:sldId id="998" r:id="rId8"/>
    <p:sldId id="999" r:id="rId9"/>
    <p:sldId id="1000" r:id="rId10"/>
    <p:sldId id="1001" r:id="rId11"/>
    <p:sldId id="1002" r:id="rId12"/>
    <p:sldId id="985" r:id="rId13"/>
    <p:sldId id="986" r:id="rId14"/>
    <p:sldId id="981" r:id="rId15"/>
    <p:sldId id="989" r:id="rId16"/>
    <p:sldId id="988" r:id="rId17"/>
    <p:sldId id="972" r:id="rId18"/>
    <p:sldId id="990" r:id="rId19"/>
    <p:sldId id="947" r:id="rId20"/>
    <p:sldId id="948" r:id="rId21"/>
    <p:sldId id="942" r:id="rId22"/>
    <p:sldId id="944" r:id="rId23"/>
    <p:sldId id="971" r:id="rId24"/>
    <p:sldId id="991" r:id="rId25"/>
    <p:sldId id="954" r:id="rId26"/>
    <p:sldId id="955" r:id="rId27"/>
    <p:sldId id="956" r:id="rId28"/>
    <p:sldId id="957" r:id="rId29"/>
    <p:sldId id="958" r:id="rId30"/>
    <p:sldId id="966" r:id="rId31"/>
    <p:sldId id="992" r:id="rId32"/>
    <p:sldId id="968" r:id="rId33"/>
    <p:sldId id="969" r:id="rId34"/>
    <p:sldId id="970" r:id="rId35"/>
    <p:sldId id="993" r:id="rId36"/>
    <p:sldId id="950" r:id="rId37"/>
    <p:sldId id="951" r:id="rId38"/>
    <p:sldId id="952" r:id="rId39"/>
    <p:sldId id="987" r:id="rId40"/>
    <p:sldId id="973" r:id="rId41"/>
    <p:sldId id="994" r:id="rId42"/>
    <p:sldId id="995" r:id="rId43"/>
    <p:sldId id="936" r:id="rId44"/>
    <p:sldId id="996" r:id="rId4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8000"/>
    <a:srgbClr val="404040"/>
    <a:srgbClr val="3A3836"/>
    <a:srgbClr val="484542"/>
    <a:srgbClr val="FF9933"/>
    <a:srgbClr val="CC00CC"/>
    <a:srgbClr val="FFCC66"/>
    <a:srgbClr val="9966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3" autoAdjust="0"/>
    <p:restoredTop sz="73523" autoAdjust="0"/>
  </p:normalViewPr>
  <p:slideViewPr>
    <p:cSldViewPr>
      <p:cViewPr>
        <p:scale>
          <a:sx n="80" d="100"/>
          <a:sy n="80" d="100"/>
        </p:scale>
        <p:origin x="-2574"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nil\My%20Documents\SeaMicro\Marketing\Performance%20Results\hadoop_test_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anil\My%20Documents\SeaMicro\Marketing\Performance%20Results\hadoop_test_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anil\My%20Documents\SeaMicro\Marketing\Performance%20Results\hadoop_test_4.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title>
      <c:tx>
        <c:rich>
          <a:bodyPr/>
          <a:lstStyle/>
          <a:p>
            <a:pPr>
              <a:defRPr/>
            </a:pPr>
            <a:r>
              <a:rPr lang="en-US" sz="1600" dirty="0" err="1"/>
              <a:t>SeaMicro</a:t>
            </a:r>
            <a:r>
              <a:rPr lang="en-US" sz="1600" dirty="0"/>
              <a:t> </a:t>
            </a:r>
            <a:r>
              <a:rPr lang="en-US" sz="1600" dirty="0" smtClean="0"/>
              <a:t>Performance </a:t>
            </a:r>
            <a:r>
              <a:rPr lang="en-US" sz="1600" dirty="0"/>
              <a:t>vs. Power</a:t>
            </a:r>
          </a:p>
        </c:rich>
      </c:tx>
    </c:title>
    <c:plotArea>
      <c:layout/>
      <c:lineChart>
        <c:grouping val="standard"/>
        <c:ser>
          <c:idx val="0"/>
          <c:order val="0"/>
          <c:tx>
            <c:strRef>
              <c:f>'Comparison #2'!$E$3</c:f>
              <c:strCache>
                <c:ptCount val="1"/>
                <c:pt idx="0">
                  <c:v>SeaMicro MR Time</c:v>
                </c:pt>
              </c:strCache>
            </c:strRef>
          </c:tx>
          <c:cat>
            <c:numRef>
              <c:f>'Comparison #2'!$D$4:$D$7</c:f>
              <c:numCache>
                <c:formatCode>General</c:formatCode>
                <c:ptCount val="4"/>
                <c:pt idx="0">
                  <c:v>0.5</c:v>
                </c:pt>
                <c:pt idx="1">
                  <c:v>1</c:v>
                </c:pt>
                <c:pt idx="2">
                  <c:v>2</c:v>
                </c:pt>
                <c:pt idx="3">
                  <c:v>4</c:v>
                </c:pt>
              </c:numCache>
            </c:numRef>
          </c:cat>
          <c:val>
            <c:numRef>
              <c:f>'Comparison #2'!$E$4:$E$7</c:f>
              <c:numCache>
                <c:formatCode>General</c:formatCode>
                <c:ptCount val="4"/>
                <c:pt idx="0">
                  <c:v>25.5</c:v>
                </c:pt>
                <c:pt idx="1">
                  <c:v>17.3</c:v>
                </c:pt>
                <c:pt idx="2">
                  <c:v>10.4</c:v>
                </c:pt>
                <c:pt idx="3">
                  <c:v>6.2</c:v>
                </c:pt>
              </c:numCache>
            </c:numRef>
          </c:val>
        </c:ser>
        <c:ser>
          <c:idx val="1"/>
          <c:order val="1"/>
          <c:tx>
            <c:strRef>
              <c:f>'Comparison #2'!$F$3</c:f>
              <c:strCache>
                <c:ptCount val="1"/>
                <c:pt idx="0">
                  <c:v>SeaMicro Power (KW)</c:v>
                </c:pt>
              </c:strCache>
            </c:strRef>
          </c:tx>
          <c:cat>
            <c:numRef>
              <c:f>'Comparison #2'!$D$4:$D$7</c:f>
              <c:numCache>
                <c:formatCode>General</c:formatCode>
                <c:ptCount val="4"/>
                <c:pt idx="0">
                  <c:v>0.5</c:v>
                </c:pt>
                <c:pt idx="1">
                  <c:v>1</c:v>
                </c:pt>
                <c:pt idx="2">
                  <c:v>2</c:v>
                </c:pt>
                <c:pt idx="3">
                  <c:v>4</c:v>
                </c:pt>
              </c:numCache>
            </c:numRef>
          </c:cat>
          <c:val>
            <c:numRef>
              <c:f>'Comparison #2'!$F$4:$F$7</c:f>
              <c:numCache>
                <c:formatCode>_(* #,##0.00_);_(* \(#,##0.00\);_(* "-"??_);_(@_)</c:formatCode>
                <c:ptCount val="4"/>
                <c:pt idx="0">
                  <c:v>1.25</c:v>
                </c:pt>
                <c:pt idx="1">
                  <c:v>2.5</c:v>
                </c:pt>
                <c:pt idx="2">
                  <c:v>5</c:v>
                </c:pt>
                <c:pt idx="3">
                  <c:v>10</c:v>
                </c:pt>
              </c:numCache>
            </c:numRef>
          </c:val>
        </c:ser>
        <c:marker val="1"/>
        <c:axId val="43424384"/>
        <c:axId val="43438464"/>
      </c:lineChart>
      <c:catAx>
        <c:axId val="43424384"/>
        <c:scaling>
          <c:orientation val="minMax"/>
        </c:scaling>
        <c:axPos val="b"/>
        <c:numFmt formatCode="General" sourceLinked="1"/>
        <c:majorTickMark val="none"/>
        <c:tickLblPos val="nextTo"/>
        <c:crossAx val="43438464"/>
        <c:crosses val="autoZero"/>
        <c:auto val="1"/>
        <c:lblAlgn val="ctr"/>
        <c:lblOffset val="100"/>
      </c:catAx>
      <c:valAx>
        <c:axId val="43438464"/>
        <c:scaling>
          <c:orientation val="minMax"/>
        </c:scaling>
        <c:axPos val="l"/>
        <c:majorGridlines/>
        <c:title>
          <c:tx>
            <c:rich>
              <a:bodyPr/>
              <a:lstStyle/>
              <a:p>
                <a:pPr>
                  <a:defRPr/>
                </a:pPr>
                <a:r>
                  <a:rPr lang="en-US"/>
                  <a:t>Power Consumed (KW)</a:t>
                </a:r>
              </a:p>
            </c:rich>
          </c:tx>
        </c:title>
        <c:numFmt formatCode="General" sourceLinked="1"/>
        <c:majorTickMark val="none"/>
        <c:tickLblPos val="nextTo"/>
        <c:crossAx val="43424384"/>
        <c:crosses val="autoZero"/>
        <c:crossBetween val="between"/>
      </c:valAx>
    </c:plotArea>
    <c:legend>
      <c:legendPos val="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title>
      <c:tx>
        <c:rich>
          <a:bodyPr/>
          <a:lstStyle/>
          <a:p>
            <a:pPr>
              <a:defRPr/>
            </a:pPr>
            <a:r>
              <a:rPr lang="en-US" sz="1600" dirty="0"/>
              <a:t>Dell Performance</a:t>
            </a:r>
            <a:r>
              <a:rPr lang="en-US" sz="1600" baseline="0" dirty="0"/>
              <a:t> vs. Power</a:t>
            </a:r>
            <a:endParaRPr lang="en-US" sz="1600" dirty="0"/>
          </a:p>
        </c:rich>
      </c:tx>
    </c:title>
    <c:plotArea>
      <c:layout/>
      <c:lineChart>
        <c:grouping val="standard"/>
        <c:ser>
          <c:idx val="0"/>
          <c:order val="0"/>
          <c:tx>
            <c:strRef>
              <c:f>'Comparison #2'!$I$3</c:f>
              <c:strCache>
                <c:ptCount val="1"/>
                <c:pt idx="0">
                  <c:v>Dell MR Time (mins)</c:v>
                </c:pt>
              </c:strCache>
            </c:strRef>
          </c:tx>
          <c:cat>
            <c:numRef>
              <c:f>'Comparison #2'!$G$4:$G$7</c:f>
              <c:numCache>
                <c:formatCode>General</c:formatCode>
                <c:ptCount val="4"/>
                <c:pt idx="0">
                  <c:v>16</c:v>
                </c:pt>
                <c:pt idx="1">
                  <c:v>32</c:v>
                </c:pt>
                <c:pt idx="2">
                  <c:v>64</c:v>
                </c:pt>
                <c:pt idx="3">
                  <c:v>128</c:v>
                </c:pt>
              </c:numCache>
            </c:numRef>
          </c:cat>
          <c:val>
            <c:numRef>
              <c:f>'Comparison #2'!$I$4:$I$7</c:f>
              <c:numCache>
                <c:formatCode>0.00</c:formatCode>
                <c:ptCount val="4"/>
                <c:pt idx="0" formatCode="General">
                  <c:v>29.5</c:v>
                </c:pt>
                <c:pt idx="1">
                  <c:v>20.2</c:v>
                </c:pt>
                <c:pt idx="2">
                  <c:v>12.2</c:v>
                </c:pt>
                <c:pt idx="3" formatCode="General">
                  <c:v>7.1</c:v>
                </c:pt>
              </c:numCache>
            </c:numRef>
          </c:val>
        </c:ser>
        <c:ser>
          <c:idx val="1"/>
          <c:order val="1"/>
          <c:tx>
            <c:strRef>
              <c:f>'Comparison #2'!$J$3</c:f>
              <c:strCache>
                <c:ptCount val="1"/>
                <c:pt idx="0">
                  <c:v>Dell Power (KW)</c:v>
                </c:pt>
              </c:strCache>
            </c:strRef>
          </c:tx>
          <c:cat>
            <c:numRef>
              <c:f>'Comparison #2'!$G$4:$G$7</c:f>
              <c:numCache>
                <c:formatCode>General</c:formatCode>
                <c:ptCount val="4"/>
                <c:pt idx="0">
                  <c:v>16</c:v>
                </c:pt>
                <c:pt idx="1">
                  <c:v>32</c:v>
                </c:pt>
                <c:pt idx="2">
                  <c:v>64</c:v>
                </c:pt>
                <c:pt idx="3">
                  <c:v>128</c:v>
                </c:pt>
              </c:numCache>
            </c:numRef>
          </c:cat>
          <c:val>
            <c:numRef>
              <c:f>'Comparison #2'!$J$4:$J$7</c:f>
              <c:numCache>
                <c:formatCode>_(* #,##0.00_);_(* \(#,##0.00\);_(* "-"??_);_(@_)</c:formatCode>
                <c:ptCount val="4"/>
                <c:pt idx="0">
                  <c:v>4.3</c:v>
                </c:pt>
                <c:pt idx="1">
                  <c:v>8.6</c:v>
                </c:pt>
                <c:pt idx="2">
                  <c:v>17.2</c:v>
                </c:pt>
                <c:pt idx="3">
                  <c:v>34.4</c:v>
                </c:pt>
              </c:numCache>
            </c:numRef>
          </c:val>
        </c:ser>
        <c:marker val="1"/>
        <c:axId val="38257024"/>
        <c:axId val="38352000"/>
      </c:lineChart>
      <c:catAx>
        <c:axId val="38257024"/>
        <c:scaling>
          <c:orientation val="minMax"/>
        </c:scaling>
        <c:axPos val="b"/>
        <c:numFmt formatCode="General" sourceLinked="1"/>
        <c:majorTickMark val="none"/>
        <c:tickLblPos val="nextTo"/>
        <c:crossAx val="38352000"/>
        <c:crosses val="autoZero"/>
        <c:auto val="1"/>
        <c:lblAlgn val="ctr"/>
        <c:lblOffset val="100"/>
      </c:catAx>
      <c:valAx>
        <c:axId val="38352000"/>
        <c:scaling>
          <c:orientation val="minMax"/>
        </c:scaling>
        <c:axPos val="l"/>
        <c:majorGridlines/>
        <c:title>
          <c:tx>
            <c:rich>
              <a:bodyPr/>
              <a:lstStyle/>
              <a:p>
                <a:pPr>
                  <a:defRPr/>
                </a:pPr>
                <a:r>
                  <a:rPr lang="en-US"/>
                  <a:t>Power Consumed (KW)</a:t>
                </a:r>
              </a:p>
            </c:rich>
          </c:tx>
          <c:layout>
            <c:manualLayout>
              <c:xMode val="edge"/>
              <c:yMode val="edge"/>
              <c:x val="2.6881720430107607E-2"/>
              <c:y val="0.26128292153136001"/>
            </c:manualLayout>
          </c:layout>
        </c:title>
        <c:numFmt formatCode="General" sourceLinked="1"/>
        <c:majorTickMark val="none"/>
        <c:tickLblPos val="nextTo"/>
        <c:crossAx val="38257024"/>
        <c:crosses val="autoZero"/>
        <c:crossBetween val="between"/>
      </c:valAx>
    </c:plotArea>
    <c:legend>
      <c:legendPos val="t"/>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title>
      <c:tx>
        <c:rich>
          <a:bodyPr/>
          <a:lstStyle/>
          <a:p>
            <a:pPr>
              <a:defRPr/>
            </a:pPr>
            <a:r>
              <a:rPr lang="en-US"/>
              <a:t>SeaMicro vs.</a:t>
            </a:r>
            <a:r>
              <a:rPr lang="en-US" baseline="0"/>
              <a:t> Dell </a:t>
            </a:r>
            <a:endParaRPr lang="en-US"/>
          </a:p>
        </c:rich>
      </c:tx>
    </c:title>
    <c:plotArea>
      <c:layout/>
      <c:lineChart>
        <c:grouping val="standard"/>
        <c:ser>
          <c:idx val="0"/>
          <c:order val="0"/>
          <c:tx>
            <c:strRef>
              <c:f>'Comparison #2'!$F$12</c:f>
              <c:strCache>
                <c:ptCount val="1"/>
                <c:pt idx="0">
                  <c:v>SeaMicro Power (KW)</c:v>
                </c:pt>
              </c:strCache>
            </c:strRef>
          </c:tx>
          <c:cat>
            <c:numRef>
              <c:f>'Comparison #2'!$E$13:$E$16</c:f>
              <c:numCache>
                <c:formatCode>General</c:formatCode>
                <c:ptCount val="4"/>
                <c:pt idx="0">
                  <c:v>25.5</c:v>
                </c:pt>
                <c:pt idx="1">
                  <c:v>17.3</c:v>
                </c:pt>
                <c:pt idx="2">
                  <c:v>10.4</c:v>
                </c:pt>
                <c:pt idx="3">
                  <c:v>6.2</c:v>
                </c:pt>
              </c:numCache>
            </c:numRef>
          </c:cat>
          <c:val>
            <c:numRef>
              <c:f>'Comparison #2'!$F$13:$F$16</c:f>
              <c:numCache>
                <c:formatCode>_(* #,##0.00_);_(* \(#,##0.00\);_(* "-"??_);_(@_)</c:formatCode>
                <c:ptCount val="4"/>
                <c:pt idx="0">
                  <c:v>1.25</c:v>
                </c:pt>
                <c:pt idx="1">
                  <c:v>2.5</c:v>
                </c:pt>
                <c:pt idx="2">
                  <c:v>5</c:v>
                </c:pt>
                <c:pt idx="3">
                  <c:v>10</c:v>
                </c:pt>
              </c:numCache>
            </c:numRef>
          </c:val>
        </c:ser>
        <c:ser>
          <c:idx val="1"/>
          <c:order val="1"/>
          <c:tx>
            <c:strRef>
              <c:f>'Comparison #2'!$G$12</c:f>
              <c:strCache>
                <c:ptCount val="1"/>
                <c:pt idx="0">
                  <c:v>Dell Power (KW)</c:v>
                </c:pt>
              </c:strCache>
            </c:strRef>
          </c:tx>
          <c:cat>
            <c:numRef>
              <c:f>'Comparison #2'!$E$13:$E$16</c:f>
              <c:numCache>
                <c:formatCode>General</c:formatCode>
                <c:ptCount val="4"/>
                <c:pt idx="0">
                  <c:v>25.5</c:v>
                </c:pt>
                <c:pt idx="1">
                  <c:v>17.3</c:v>
                </c:pt>
                <c:pt idx="2">
                  <c:v>10.4</c:v>
                </c:pt>
                <c:pt idx="3">
                  <c:v>6.2</c:v>
                </c:pt>
              </c:numCache>
            </c:numRef>
          </c:cat>
          <c:val>
            <c:numRef>
              <c:f>'Comparison #2'!$G$13:$G$16</c:f>
              <c:numCache>
                <c:formatCode>0.00</c:formatCode>
                <c:ptCount val="4"/>
                <c:pt idx="0">
                  <c:v>4.9745098039215714</c:v>
                </c:pt>
                <c:pt idx="1">
                  <c:v>10.041618497109818</c:v>
                </c:pt>
                <c:pt idx="2">
                  <c:v>20.176923076923014</c:v>
                </c:pt>
                <c:pt idx="3">
                  <c:v>39.393548387096772</c:v>
                </c:pt>
              </c:numCache>
            </c:numRef>
          </c:val>
        </c:ser>
        <c:marker val="1"/>
        <c:axId val="38578816"/>
        <c:axId val="38584704"/>
      </c:lineChart>
      <c:catAx>
        <c:axId val="38578816"/>
        <c:scaling>
          <c:orientation val="minMax"/>
        </c:scaling>
        <c:axPos val="b"/>
        <c:numFmt formatCode="General" sourceLinked="1"/>
        <c:majorTickMark val="none"/>
        <c:tickLblPos val="nextTo"/>
        <c:crossAx val="38584704"/>
        <c:crosses val="autoZero"/>
        <c:auto val="1"/>
        <c:lblAlgn val="ctr"/>
        <c:lblOffset val="100"/>
      </c:catAx>
      <c:valAx>
        <c:axId val="38584704"/>
        <c:scaling>
          <c:orientation val="minMax"/>
        </c:scaling>
        <c:axPos val="l"/>
        <c:majorGridlines/>
        <c:numFmt formatCode="_(* #,##0.00_);_(* \(#,##0.00\);_(* &quot;-&quot;??_);_(@_)" sourceLinked="1"/>
        <c:majorTickMark val="none"/>
        <c:tickLblPos val="nextTo"/>
        <c:crossAx val="38578816"/>
        <c:crosses val="autoZero"/>
        <c:crossBetween val="between"/>
      </c:valAx>
    </c:plotArea>
    <c:legend>
      <c:legendPos val="t"/>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7270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7271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3E111FD9-C15E-49C5-A4C0-6A91C737F0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EE980C0D-BE91-4E95-845C-0281370D00FA}" type="slidenum">
              <a:rPr lang="en-US" smtClean="0"/>
              <a:pPr>
                <a:defRPr/>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0AB94E06-CDC4-4320-A4A4-B57CBD976BB8}" type="slidenum">
              <a:rPr lang="en-US" smtClean="0"/>
              <a:pPr>
                <a:defRPr/>
              </a:pPr>
              <a:t>17</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pPr marL="228600" indent="-228600"/>
            <a:endParaRPr lang="en-US" smtClean="0"/>
          </a:p>
        </p:txBody>
      </p:sp>
      <p:sp>
        <p:nvSpPr>
          <p:cNvPr id="4" name="Slide Number Placeholder 3"/>
          <p:cNvSpPr>
            <a:spLocks noGrp="1"/>
          </p:cNvSpPr>
          <p:nvPr>
            <p:ph type="sldNum" sz="quarter" idx="5"/>
          </p:nvPr>
        </p:nvSpPr>
        <p:spPr/>
        <p:txBody>
          <a:bodyPr/>
          <a:lstStyle/>
          <a:p>
            <a:pPr>
              <a:defRPr/>
            </a:pPr>
            <a:fld id="{53675E6C-280B-46B2-AE75-486183AF04A5}"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3107D6D-AE3C-4396-8531-14AD050C1A3B}"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3412182-57EF-470D-BE15-8F7A40846AF9}"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FF2F4DE-BF51-4112-AC90-7806A5EEB18A}" type="slidenum">
              <a:rPr lang="en-US" smtClean="0"/>
              <a:pPr>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18E9F5BA-28C9-4055-B301-2EAB472E16DD}" type="slidenum">
              <a:rPr lang="en-US" smtClean="0"/>
              <a:pPr>
                <a:defRPr/>
              </a:pPr>
              <a:t>23</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marL="228600" indent="-228600"/>
            <a:endParaRPr lang="en-US" smtClean="0"/>
          </a:p>
        </p:txBody>
      </p:sp>
      <p:sp>
        <p:nvSpPr>
          <p:cNvPr id="4" name="Slide Number Placeholder 3"/>
          <p:cNvSpPr>
            <a:spLocks noGrp="1"/>
          </p:cNvSpPr>
          <p:nvPr>
            <p:ph type="sldNum" sz="quarter" idx="5"/>
          </p:nvPr>
        </p:nvSpPr>
        <p:spPr/>
        <p:txBody>
          <a:bodyPr/>
          <a:lstStyle/>
          <a:p>
            <a:pPr>
              <a:defRPr/>
            </a:pPr>
            <a:fld id="{A70684D9-8E39-49D7-880F-757B417E7A9D}" type="slidenum">
              <a:rPr lang="en-US" smtClean="0"/>
              <a:pPr>
                <a:defRPr/>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6876BE7-3EEA-4158-B71C-B81FF962B123}" type="slidenum">
              <a:rPr lang="en-US" smtClean="0"/>
              <a:pPr>
                <a:defRPr/>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68C10D1-EC04-4D9D-8451-3C298AD0B86D}" type="slidenum">
              <a:rPr lang="en-US" smtClean="0"/>
              <a:pPr>
                <a:defRPr/>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B73660C1-3CF9-4222-AC48-E5049B1B900F}" type="slidenum">
              <a:rPr lang="en-US" smtClean="0"/>
              <a:pPr>
                <a:defRPr/>
              </a:pPr>
              <a:t>30</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B287C06-976C-4702-9431-B3D58C59FC7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5F70FB6-D6BC-4C2B-A589-F48B562424BE}" type="slidenum">
              <a:rPr lang="en-US" smtClean="0"/>
              <a:pPr>
                <a:defRPr/>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7EE6C13C-5843-4F2E-949D-9A3AD40B35E5}" type="slidenum">
              <a:rPr lang="en-US" smtClean="0"/>
              <a:pPr>
                <a:defRPr/>
              </a:pPr>
              <a:t>34</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pPr marL="228600" indent="-228600"/>
            <a:endParaRPr lang="en-US" smtClean="0"/>
          </a:p>
        </p:txBody>
      </p:sp>
      <p:sp>
        <p:nvSpPr>
          <p:cNvPr id="4" name="Slide Number Placeholder 3"/>
          <p:cNvSpPr>
            <a:spLocks noGrp="1"/>
          </p:cNvSpPr>
          <p:nvPr>
            <p:ph type="sldNum" sz="quarter" idx="5"/>
          </p:nvPr>
        </p:nvSpPr>
        <p:spPr/>
        <p:txBody>
          <a:bodyPr/>
          <a:lstStyle/>
          <a:p>
            <a:pPr>
              <a:defRPr/>
            </a:pPr>
            <a:fld id="{99712055-4BB4-4752-9B09-760FB74E6121}" type="slidenum">
              <a:rPr lang="en-US" smtClean="0"/>
              <a:pPr>
                <a:defRPr/>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pPr marL="228600" indent="-228600"/>
            <a:endParaRPr lang="en-US" smtClean="0"/>
          </a:p>
        </p:txBody>
      </p:sp>
      <p:sp>
        <p:nvSpPr>
          <p:cNvPr id="4" name="Slide Number Placeholder 3"/>
          <p:cNvSpPr>
            <a:spLocks noGrp="1"/>
          </p:cNvSpPr>
          <p:nvPr>
            <p:ph type="sldNum" sz="quarter" idx="5"/>
          </p:nvPr>
        </p:nvSpPr>
        <p:spPr/>
        <p:txBody>
          <a:bodyPr/>
          <a:lstStyle/>
          <a:p>
            <a:pPr>
              <a:defRPr/>
            </a:pPr>
            <a:fld id="{F472E249-E38B-40D8-8B3D-3D98E0E86B0E}" type="slidenum">
              <a:rPr lang="en-US" smtClean="0"/>
              <a:pPr>
                <a:defRPr/>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 1"/>
          <p:cNvSpPr>
            <a:spLocks noGrp="1" noRot="1" noChangeAspect="1" noTextEdit="1"/>
          </p:cNvSpPr>
          <p:nvPr>
            <p:ph type="sldImg"/>
          </p:nvPr>
        </p:nvSpPr>
        <p:spPr>
          <a:ln/>
        </p:spPr>
      </p:sp>
      <p:sp>
        <p:nvSpPr>
          <p:cNvPr id="76802" name="ノート プレースホルダ 2"/>
          <p:cNvSpPr>
            <a:spLocks noGrp="1"/>
          </p:cNvSpPr>
          <p:nvPr>
            <p:ph type="body" idx="1"/>
          </p:nvPr>
        </p:nvSpPr>
        <p:spPr>
          <a:noFill/>
          <a:ln/>
        </p:spPr>
        <p:txBody>
          <a:bodyPr/>
          <a:lstStyle/>
          <a:p>
            <a:endParaRPr lang="ja-JP" altLang="en-US" smtClean="0">
              <a:ea typeface="MS PMincho" pitchFamily="18" charset="-128"/>
            </a:endParaRPr>
          </a:p>
        </p:txBody>
      </p:sp>
      <p:sp>
        <p:nvSpPr>
          <p:cNvPr id="63492" name="スライド番号プレースホルダ 3"/>
          <p:cNvSpPr>
            <a:spLocks noGrp="1"/>
          </p:cNvSpPr>
          <p:nvPr>
            <p:ph type="sldNum" sz="quarter" idx="5"/>
          </p:nvPr>
        </p:nvSpPr>
        <p:spPr/>
        <p:txBody>
          <a:bodyPr/>
          <a:lstStyle/>
          <a:p>
            <a:pPr>
              <a:defRPr/>
            </a:pPr>
            <a:fld id="{180CED03-2FC2-45CE-8647-59A1F4B42757}" type="slidenum">
              <a:rPr lang="en-US" altLang="ja-JP"/>
              <a:pPr>
                <a:defRPr/>
              </a:pPr>
              <a:t>38</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8FA39E1-0992-4C04-9B2E-45A61A53499A}"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0FD383BD-EC42-4B73-9519-F73E43603AE6}" type="slidenum">
              <a:rPr lang="en-US" smtClean="0"/>
              <a:pPr>
                <a:defRPr/>
              </a:pPr>
              <a:t>40</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F8A88F9-1128-4899-87FA-E5D7A9D6AA58}" type="slidenum">
              <a:rPr lang="en-US" smtClean="0"/>
              <a:pPr>
                <a:defRPr/>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44D90C4-B425-4B74-9ADE-BFDCAFE117F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21869D5-6A57-4A28-8EE7-0695B78BE8F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FBD7B19-2EE5-4CD8-A5F4-00F879CF672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57AC6AF-CCBA-4092-A60B-FF4F010223C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2C66AB3D-43AC-464C-83F3-0943DFAEF83F}" type="slidenum">
              <a:rPr lang="en-US" smtClean="0"/>
              <a:pPr>
                <a:defRPr/>
              </a:pPr>
              <a:t>14</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7528D047-DC32-4335-ADBA-0DF75D453327}" type="slidenum">
              <a:rPr lang="en-US" smtClean="0"/>
              <a:pPr>
                <a:defRPr/>
              </a:pPr>
              <a:t>15</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97812F8-C00A-44E4-8F5F-EFB909174A3D}"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ltLang="en-US"/>
          </a:p>
        </p:txBody>
      </p:sp>
      <p:sp>
        <p:nvSpPr>
          <p:cNvPr id="7" name="Footer Placeholder 18"/>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8" name="Slide Number Placeholder 26"/>
          <p:cNvSpPr>
            <a:spLocks noGrp="1"/>
          </p:cNvSpPr>
          <p:nvPr>
            <p:ph type="sldNum" sz="quarter" idx="12"/>
          </p:nvPr>
        </p:nvSpPr>
        <p:spPr/>
        <p:txBody>
          <a:bodyPr/>
          <a:lstStyle>
            <a:lvl1pPr>
              <a:defRPr/>
            </a:lvl1pPr>
          </a:lstStyle>
          <a:p>
            <a:pPr>
              <a:defRPr/>
            </a:pPr>
            <a:fld id="{D8528D0D-483A-4C72-9FE8-668B45FBAB89}"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6" name="Slide Number Placeholder 17"/>
          <p:cNvSpPr>
            <a:spLocks noGrp="1"/>
          </p:cNvSpPr>
          <p:nvPr>
            <p:ph type="sldNum" sz="quarter" idx="12"/>
          </p:nvPr>
        </p:nvSpPr>
        <p:spPr/>
        <p:txBody>
          <a:bodyPr/>
          <a:lstStyle>
            <a:lvl1pPr>
              <a:defRPr/>
            </a:lvl1pPr>
          </a:lstStyle>
          <a:p>
            <a:pPr>
              <a:defRPr/>
            </a:pPr>
            <a:fld id="{D2BB2BD7-56C0-485C-B3F3-8511BFF6746E}"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6" name="Slide Number Placeholder 17"/>
          <p:cNvSpPr>
            <a:spLocks noGrp="1"/>
          </p:cNvSpPr>
          <p:nvPr>
            <p:ph type="sldNum" sz="quarter" idx="12"/>
          </p:nvPr>
        </p:nvSpPr>
        <p:spPr/>
        <p:txBody>
          <a:bodyPr/>
          <a:lstStyle>
            <a:lvl1pPr>
              <a:defRPr/>
            </a:lvl1pPr>
          </a:lstStyle>
          <a:p>
            <a:pPr>
              <a:defRPr/>
            </a:pPr>
            <a:fld id="{33E4AF14-FCC2-4120-8546-C56DE7F8057F}"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3175"/>
            <a:ext cx="9144000" cy="120173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7" name="Slide Number Placeholder 5"/>
          <p:cNvSpPr>
            <a:spLocks noGrp="1"/>
          </p:cNvSpPr>
          <p:nvPr>
            <p:ph type="sldNum" sz="quarter" idx="12"/>
          </p:nvPr>
        </p:nvSpPr>
        <p:spPr/>
        <p:txBody>
          <a:bodyPr/>
          <a:lstStyle>
            <a:lvl1pPr>
              <a:defRPr/>
            </a:lvl1pPr>
          </a:lstStyle>
          <a:p>
            <a:pPr>
              <a:defRPr/>
            </a:pPr>
            <a:fld id="{905BF7C0-6AA3-4AE1-B889-BAFC2A31DA7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8" name="Slide Number Placeholder 5"/>
          <p:cNvSpPr>
            <a:spLocks noGrp="1"/>
          </p:cNvSpPr>
          <p:nvPr>
            <p:ph type="sldNum" sz="quarter" idx="12"/>
          </p:nvPr>
        </p:nvSpPr>
        <p:spPr/>
        <p:txBody>
          <a:bodyPr/>
          <a:lstStyle>
            <a:lvl1pPr>
              <a:defRPr/>
            </a:lvl1pPr>
          </a:lstStyle>
          <a:p>
            <a:pPr>
              <a:defRPr/>
            </a:pPr>
            <a:fld id="{C3C7297F-BFAC-4E87-B393-89785FD8C2B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ltLang="en-US"/>
          </a:p>
        </p:txBody>
      </p:sp>
      <p:sp>
        <p:nvSpPr>
          <p:cNvPr id="6" name="Footer Placeholder 21"/>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7" name="Slide Number Placeholder 17"/>
          <p:cNvSpPr>
            <a:spLocks noGrp="1"/>
          </p:cNvSpPr>
          <p:nvPr>
            <p:ph type="sldNum" sz="quarter" idx="12"/>
          </p:nvPr>
        </p:nvSpPr>
        <p:spPr/>
        <p:txBody>
          <a:bodyPr/>
          <a:lstStyle>
            <a:lvl1pPr>
              <a:defRPr/>
            </a:lvl1pPr>
          </a:lstStyle>
          <a:p>
            <a:pPr>
              <a:defRPr/>
            </a:pPr>
            <a:fld id="{2F39562E-B9D3-40B6-954C-3C2D068F770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9" name="Slide Number Placeholder 8"/>
          <p:cNvSpPr>
            <a:spLocks noGrp="1"/>
          </p:cNvSpPr>
          <p:nvPr>
            <p:ph type="sldNum" sz="quarter" idx="12"/>
          </p:nvPr>
        </p:nvSpPr>
        <p:spPr/>
        <p:txBody>
          <a:bodyPr/>
          <a:lstStyle>
            <a:lvl1pPr>
              <a:defRPr/>
            </a:lvl1pPr>
          </a:lstStyle>
          <a:p>
            <a:pPr>
              <a:defRPr/>
            </a:pPr>
            <a:fld id="{CD05A11E-432C-4A9A-B54E-D86D961D35A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en-US"/>
          </a:p>
        </p:txBody>
      </p:sp>
      <p:sp>
        <p:nvSpPr>
          <p:cNvPr id="4" name="Footer Placeholder 21"/>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5" name="Slide Number Placeholder 17"/>
          <p:cNvSpPr>
            <a:spLocks noGrp="1"/>
          </p:cNvSpPr>
          <p:nvPr>
            <p:ph type="sldNum" sz="quarter" idx="12"/>
          </p:nvPr>
        </p:nvSpPr>
        <p:spPr/>
        <p:txBody>
          <a:bodyPr/>
          <a:lstStyle>
            <a:lvl1pPr>
              <a:defRPr/>
            </a:lvl1pPr>
          </a:lstStyle>
          <a:p>
            <a:pPr>
              <a:defRPr/>
            </a:pPr>
            <a:fld id="{E823838C-DF75-466C-92B3-65B4499CB2E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4" name="Slide Number Placeholder 17"/>
          <p:cNvSpPr>
            <a:spLocks noGrp="1"/>
          </p:cNvSpPr>
          <p:nvPr>
            <p:ph type="sldNum" sz="quarter" idx="12"/>
          </p:nvPr>
        </p:nvSpPr>
        <p:spPr/>
        <p:txBody>
          <a:bodyPr/>
          <a:lstStyle>
            <a:lvl1pPr>
              <a:defRPr/>
            </a:lvl1pPr>
          </a:lstStyle>
          <a:p>
            <a:pPr>
              <a:defRPr/>
            </a:pPr>
            <a:fld id="{574AB8FB-97F3-4931-B0FF-66B838AD32D5}"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5413765-D1AC-41F0-AC3F-9781413FB05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r>
              <a:rPr lang="en-US" altLang="en-US"/>
              <a:t>SeaMicro: Proprietary and Confidential</a:t>
            </a:r>
          </a:p>
        </p:txBody>
      </p:sp>
      <p:sp>
        <p:nvSpPr>
          <p:cNvPr id="7" name="Slide Number Placeholder 6"/>
          <p:cNvSpPr>
            <a:spLocks noGrp="1"/>
          </p:cNvSpPr>
          <p:nvPr>
            <p:ph type="sldNum" sz="quarter" idx="12"/>
          </p:nvPr>
        </p:nvSpPr>
        <p:spPr/>
        <p:txBody>
          <a:bodyPr/>
          <a:lstStyle>
            <a:lvl1pPr>
              <a:defRPr/>
            </a:lvl1pPr>
          </a:lstStyle>
          <a:p>
            <a:pPr>
              <a:defRPr/>
            </a:pPr>
            <a:fld id="{88EFD4D8-5099-4A03-B679-6F8AE8C1E18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lt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dirty="0" smtClean="0">
                <a:solidFill>
                  <a:schemeClr val="tx2">
                    <a:shade val="50000"/>
                  </a:schemeClr>
                </a:solidFill>
              </a:defRPr>
            </a:lvl1pPr>
          </a:lstStyle>
          <a:p>
            <a:pPr>
              <a:defRPr/>
            </a:pPr>
            <a:r>
              <a:rPr lang="en-US" altLang="en-US"/>
              <a:t>SeaMicro: Proprietary and Confidential</a:t>
            </a:r>
            <a:endParaRPr lang="en-US" alt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A040A702-3B6A-4401-863A-900B99CD487A}"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2" r:id="rId4"/>
    <p:sldLayoutId id="2147483876" r:id="rId5"/>
    <p:sldLayoutId id="2147483871" r:id="rId6"/>
    <p:sldLayoutId id="2147483870" r:id="rId7"/>
    <p:sldLayoutId id="2147483877" r:id="rId8"/>
    <p:sldLayoutId id="2147483878" r:id="rId9"/>
    <p:sldLayoutId id="2147483869" r:id="rId10"/>
    <p:sldLayoutId id="2147483868" r:id="rId11"/>
  </p:sldLayoutIdLst>
  <p:hf sldNum="0" hdr="0" dt="0"/>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Arial" charset="0"/>
        </a:defRPr>
      </a:lvl2pPr>
      <a:lvl3pPr algn="l" rtl="0" fontAlgn="base">
        <a:spcBef>
          <a:spcPct val="0"/>
        </a:spcBef>
        <a:spcAft>
          <a:spcPct val="0"/>
        </a:spcAft>
        <a:defRPr sz="4600">
          <a:solidFill>
            <a:schemeClr val="tx1"/>
          </a:solidFill>
          <a:latin typeface="Arial" charset="0"/>
        </a:defRPr>
      </a:lvl3pPr>
      <a:lvl4pPr algn="l" rtl="0" fontAlgn="base">
        <a:spcBef>
          <a:spcPct val="0"/>
        </a:spcBef>
        <a:spcAft>
          <a:spcPct val="0"/>
        </a:spcAft>
        <a:defRPr sz="4600">
          <a:solidFill>
            <a:schemeClr val="tx1"/>
          </a:solidFill>
          <a:latin typeface="Arial" charset="0"/>
        </a:defRPr>
      </a:lvl4pPr>
      <a:lvl5pPr algn="l" rtl="0" fontAlgn="base">
        <a:spcBef>
          <a:spcPct val="0"/>
        </a:spcBef>
        <a:spcAft>
          <a:spcPct val="0"/>
        </a:spcAft>
        <a:defRPr sz="4600">
          <a:solidFill>
            <a:schemeClr val="tx1"/>
          </a:solidFill>
          <a:latin typeface="Arial" charset="0"/>
        </a:defRPr>
      </a:lvl5pPr>
      <a:lvl6pPr marL="457200" algn="l" rtl="0" fontAlgn="base">
        <a:spcBef>
          <a:spcPct val="0"/>
        </a:spcBef>
        <a:spcAft>
          <a:spcPct val="0"/>
        </a:spcAft>
        <a:defRPr sz="4600">
          <a:solidFill>
            <a:schemeClr val="tx1"/>
          </a:solidFill>
          <a:latin typeface="Arial" charset="0"/>
        </a:defRPr>
      </a:lvl6pPr>
      <a:lvl7pPr marL="914400" algn="l" rtl="0" fontAlgn="base">
        <a:spcBef>
          <a:spcPct val="0"/>
        </a:spcBef>
        <a:spcAft>
          <a:spcPct val="0"/>
        </a:spcAft>
        <a:defRPr sz="4600">
          <a:solidFill>
            <a:schemeClr val="tx1"/>
          </a:solidFill>
          <a:latin typeface="Arial" charset="0"/>
        </a:defRPr>
      </a:lvl7pPr>
      <a:lvl8pPr marL="1371600" algn="l" rtl="0" fontAlgn="base">
        <a:spcBef>
          <a:spcPct val="0"/>
        </a:spcBef>
        <a:spcAft>
          <a:spcPct val="0"/>
        </a:spcAft>
        <a:defRPr sz="4600">
          <a:solidFill>
            <a:schemeClr val="tx1"/>
          </a:solidFill>
          <a:latin typeface="Arial" charset="0"/>
        </a:defRPr>
      </a:lvl8pPr>
      <a:lvl9pPr marL="1828800" algn="l" rtl="0" fontAlgn="base">
        <a:spcBef>
          <a:spcPct val="0"/>
        </a:spcBef>
        <a:spcAft>
          <a:spcPct val="0"/>
        </a:spcAft>
        <a:defRPr sz="4600">
          <a:solidFill>
            <a:schemeClr val="tx1"/>
          </a:solidFill>
          <a:latin typeface="Arial"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SeaMicro: Proprietary and Confidential</a:t>
            </a:r>
          </a:p>
        </p:txBody>
      </p:sp>
      <p:sp>
        <p:nvSpPr>
          <p:cNvPr id="14338" name="TextBox 2"/>
          <p:cNvSpPr txBox="1">
            <a:spLocks noChangeArrowheads="1"/>
          </p:cNvSpPr>
          <p:nvPr/>
        </p:nvSpPr>
        <p:spPr bwMode="auto">
          <a:xfrm>
            <a:off x="1300163" y="2354263"/>
            <a:ext cx="6629400" cy="2062162"/>
          </a:xfrm>
          <a:prstGeom prst="rect">
            <a:avLst/>
          </a:prstGeom>
          <a:noFill/>
          <a:ln w="9525">
            <a:noFill/>
            <a:miter lim="800000"/>
            <a:headEnd/>
            <a:tailEnd/>
          </a:ln>
        </p:spPr>
        <p:txBody>
          <a:bodyPr>
            <a:spAutoFit/>
          </a:bodyPr>
          <a:lstStyle/>
          <a:p>
            <a:pPr algn="ctr"/>
            <a:r>
              <a:rPr lang="en-US" sz="3200"/>
              <a:t>Use Cases Review</a:t>
            </a:r>
          </a:p>
          <a:p>
            <a:pPr algn="ctr"/>
            <a:r>
              <a:rPr lang="en-US" sz="3200"/>
              <a:t>with</a:t>
            </a:r>
          </a:p>
          <a:p>
            <a:pPr algn="ctr"/>
            <a:r>
              <a:rPr lang="en-US" sz="3200"/>
              <a:t>Space, Power, and Network Savings Analysis</a:t>
            </a:r>
          </a:p>
        </p:txBody>
      </p:sp>
      <p:sp>
        <p:nvSpPr>
          <p:cNvPr id="14339" name="TextBox 2"/>
          <p:cNvSpPr txBox="1">
            <a:spLocks noChangeArrowheads="1"/>
          </p:cNvSpPr>
          <p:nvPr/>
        </p:nvSpPr>
        <p:spPr bwMode="auto">
          <a:xfrm>
            <a:off x="808038" y="1114425"/>
            <a:ext cx="7620000" cy="831850"/>
          </a:xfrm>
          <a:prstGeom prst="rect">
            <a:avLst/>
          </a:prstGeom>
          <a:noFill/>
          <a:ln w="9525">
            <a:noFill/>
            <a:miter lim="800000"/>
            <a:headEnd/>
            <a:tailEnd/>
          </a:ln>
        </p:spPr>
        <p:txBody>
          <a:bodyPr>
            <a:spAutoFit/>
          </a:bodyPr>
          <a:lstStyle/>
          <a:p>
            <a:pPr algn="ctr"/>
            <a:r>
              <a:rPr lang="en-US" sz="4800"/>
              <a:t>SeaMicro</a:t>
            </a:r>
          </a:p>
        </p:txBody>
      </p:sp>
      <p:sp>
        <p:nvSpPr>
          <p:cNvPr id="14340" name="TextBox 2"/>
          <p:cNvSpPr txBox="1">
            <a:spLocks noChangeArrowheads="1"/>
          </p:cNvSpPr>
          <p:nvPr/>
        </p:nvSpPr>
        <p:spPr bwMode="auto">
          <a:xfrm>
            <a:off x="804863" y="5272088"/>
            <a:ext cx="7620000" cy="831850"/>
          </a:xfrm>
          <a:prstGeom prst="rect">
            <a:avLst/>
          </a:prstGeom>
          <a:noFill/>
          <a:ln w="9525">
            <a:noFill/>
            <a:miter lim="800000"/>
            <a:headEnd/>
            <a:tailEnd/>
          </a:ln>
        </p:spPr>
        <p:txBody>
          <a:bodyPr>
            <a:spAutoFit/>
          </a:bodyPr>
          <a:lstStyle/>
          <a:p>
            <a:pPr algn="ctr"/>
            <a:r>
              <a:rPr lang="en-US" sz="4800"/>
              <a:t>Prepared for YAHOO!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416925" cy="1143000"/>
          </a:xfrm>
        </p:spPr>
        <p:txBody>
          <a:bodyPr/>
          <a:lstStyle/>
          <a:p>
            <a:r>
              <a:rPr lang="en-US" sz="3600" smtClean="0"/>
              <a:t>Hadoop* - Savings</a:t>
            </a:r>
            <a:br>
              <a:rPr lang="en-US" sz="3600" smtClean="0"/>
            </a:br>
            <a:r>
              <a:rPr lang="en-US" sz="2400" smtClean="0"/>
              <a:t>1 SM10000-64 = 38 Dual Socket Quad [L5630] Servers</a:t>
            </a:r>
            <a:endParaRPr lang="en-US" sz="3600" smtClean="0"/>
          </a:p>
        </p:txBody>
      </p:sp>
      <p:sp>
        <p:nvSpPr>
          <p:cNvPr id="3" name="Content Placeholder 2"/>
          <p:cNvSpPr>
            <a:spLocks noGrp="1"/>
          </p:cNvSpPr>
          <p:nvPr>
            <p:ph idx="1"/>
          </p:nvPr>
        </p:nvSpPr>
        <p:spPr>
          <a:xfrm>
            <a:off x="231775" y="1600200"/>
            <a:ext cx="8794750" cy="4525963"/>
          </a:xfrm>
        </p:spPr>
        <p:txBody>
          <a:bodyPr>
            <a:noAutofit/>
          </a:bodyPr>
          <a:lstStyle/>
          <a:p>
            <a:pPr marL="420624" indent="-384048" fontAlgn="auto">
              <a:spcAft>
                <a:spcPts val="0"/>
              </a:spcAft>
              <a:buFont typeface="Wingdings 2"/>
              <a:buChar char=""/>
              <a:defRPr/>
            </a:pPr>
            <a:r>
              <a:rPr lang="en-US" sz="2000" i="1" dirty="0" smtClean="0">
                <a:latin typeface="ArialMT"/>
              </a:rPr>
              <a:t>Space savings – 28 Rack Units</a:t>
            </a:r>
          </a:p>
          <a:p>
            <a:pPr marL="722376" lvl="1" indent="-274320" fontAlgn="auto">
              <a:spcAft>
                <a:spcPts val="0"/>
              </a:spcAft>
              <a:buFont typeface="Wingdings 2"/>
              <a:buChar char=""/>
              <a:defRPr/>
            </a:pPr>
            <a:r>
              <a:rPr lang="en-US" sz="1600" i="1" dirty="0" smtClean="0">
                <a:latin typeface="ArialMT"/>
              </a:rPr>
              <a:t>SeaMicro 10 Rack Units</a:t>
            </a:r>
          </a:p>
          <a:p>
            <a:pPr marL="722376" lvl="1" indent="-274320" fontAlgn="auto">
              <a:spcAft>
                <a:spcPts val="0"/>
              </a:spcAft>
              <a:buFont typeface="Wingdings 2"/>
              <a:buChar char=""/>
              <a:defRPr/>
            </a:pPr>
            <a:r>
              <a:rPr lang="en-US" sz="1600" i="1" dirty="0" smtClean="0">
                <a:latin typeface="ArialMT"/>
              </a:rPr>
              <a:t>38 x 1 RU  servers  = 38 Rack Units</a:t>
            </a:r>
          </a:p>
          <a:p>
            <a:pPr marL="722376" lvl="1" indent="-274320" fontAlgn="auto">
              <a:spcAft>
                <a:spcPts val="0"/>
              </a:spcAft>
              <a:buFont typeface="Wingdings 2"/>
              <a:buChar char=""/>
              <a:defRPr/>
            </a:pPr>
            <a:endParaRPr lang="en-US" sz="1600" i="1" dirty="0" smtClean="0">
              <a:latin typeface="ArialMT"/>
            </a:endParaRPr>
          </a:p>
          <a:p>
            <a:pPr marL="420624" indent="-384048" fontAlgn="auto">
              <a:spcAft>
                <a:spcPts val="0"/>
              </a:spcAft>
              <a:buFont typeface="Wingdings 2"/>
              <a:buChar char=""/>
              <a:defRPr/>
            </a:pPr>
            <a:r>
              <a:rPr lang="en-US" sz="2000" i="1" dirty="0" smtClean="0">
                <a:latin typeface="ArialMT"/>
              </a:rPr>
              <a:t>Network Savings –  34 GigE ports</a:t>
            </a:r>
          </a:p>
          <a:p>
            <a:pPr marL="722376" lvl="1" indent="-274320" fontAlgn="auto">
              <a:spcAft>
                <a:spcPts val="0"/>
              </a:spcAft>
              <a:buFont typeface="Wingdings 2"/>
              <a:buChar char=""/>
              <a:defRPr/>
            </a:pPr>
            <a:r>
              <a:rPr lang="en-US" sz="1600" i="1" dirty="0" smtClean="0">
                <a:latin typeface="ArialMT"/>
              </a:rPr>
              <a:t>SeaMicro – 4 GigE ports with LAG provides redundancy and aggregate bandwidth </a:t>
            </a:r>
          </a:p>
          <a:p>
            <a:pPr marL="1005840" lvl="2" indent="-256032" fontAlgn="auto">
              <a:spcAft>
                <a:spcPts val="0"/>
              </a:spcAft>
              <a:buFont typeface="Arial"/>
              <a:buChar char="○"/>
              <a:defRPr/>
            </a:pPr>
            <a:r>
              <a:rPr lang="en-US" sz="1400" i="1" dirty="0" smtClean="0">
                <a:latin typeface="ArialMT"/>
              </a:rPr>
              <a:t>[SeaMicro nodes interconnect via high bandwidth low latency internal fabric]</a:t>
            </a:r>
          </a:p>
          <a:p>
            <a:pPr marL="722376" lvl="1" indent="-274320" fontAlgn="auto">
              <a:spcAft>
                <a:spcPts val="0"/>
              </a:spcAft>
              <a:buFont typeface="Wingdings 2"/>
              <a:buChar char=""/>
              <a:defRPr/>
            </a:pPr>
            <a:r>
              <a:rPr lang="en-US" sz="1600" i="1" dirty="0" smtClean="0">
                <a:latin typeface="ArialMT"/>
              </a:rPr>
              <a:t>1 RU – 38 Servers ~ 38 GigE ports to Top of rack Switches</a:t>
            </a:r>
          </a:p>
          <a:p>
            <a:pPr marL="722376" lvl="1" indent="-274320" fontAlgn="auto">
              <a:spcAft>
                <a:spcPts val="0"/>
              </a:spcAft>
              <a:buFont typeface="Wingdings 2"/>
              <a:buChar char=""/>
              <a:defRPr/>
            </a:pPr>
            <a:endParaRPr lang="en-US" sz="1600" i="1" dirty="0" smtClean="0">
              <a:latin typeface="ArialMT"/>
            </a:endParaRPr>
          </a:p>
          <a:p>
            <a:pPr marL="420624" indent="-384048" fontAlgn="auto">
              <a:spcAft>
                <a:spcPts val="0"/>
              </a:spcAft>
              <a:buFont typeface="Wingdings 2"/>
              <a:buChar char=""/>
              <a:defRPr/>
            </a:pPr>
            <a:r>
              <a:rPr lang="en-US" sz="2000" i="1" dirty="0" smtClean="0">
                <a:latin typeface="ArialMT"/>
              </a:rPr>
              <a:t>Power Savings ~ 7000 W</a:t>
            </a:r>
          </a:p>
          <a:p>
            <a:pPr marL="722376" lvl="1" indent="-274320" fontAlgn="auto">
              <a:spcAft>
                <a:spcPts val="0"/>
              </a:spcAft>
              <a:buFont typeface="Wingdings 2"/>
              <a:buChar char=""/>
              <a:defRPr/>
            </a:pPr>
            <a:r>
              <a:rPr lang="en-US" sz="1600" i="1" dirty="0" smtClean="0">
                <a:latin typeface="ArialMT"/>
              </a:rPr>
              <a:t>SeaMicro ~ 2500 W </a:t>
            </a:r>
          </a:p>
          <a:p>
            <a:pPr marL="722376" lvl="1" indent="-274320" fontAlgn="auto">
              <a:spcAft>
                <a:spcPts val="0"/>
              </a:spcAft>
              <a:buFont typeface="Wingdings 2"/>
              <a:buChar char=""/>
              <a:defRPr/>
            </a:pPr>
            <a:r>
              <a:rPr lang="en-US" sz="1600" i="1" dirty="0" smtClean="0">
                <a:latin typeface="ArialMT"/>
              </a:rPr>
              <a:t>1 RU 38 Servers x 250W ~ 9500 W</a:t>
            </a:r>
          </a:p>
          <a:p>
            <a:pPr marL="722376" lvl="1" indent="-274320" fontAlgn="auto">
              <a:spcAft>
                <a:spcPts val="0"/>
              </a:spcAft>
              <a:buFont typeface="Wingdings 2"/>
              <a:buChar char=""/>
              <a:defRPr/>
            </a:pPr>
            <a:endParaRPr lang="en-US" sz="1600" i="1" dirty="0">
              <a:latin typeface="ArialMT"/>
            </a:endParaRPr>
          </a:p>
          <a:p>
            <a:pPr marL="36576" indent="0" fontAlgn="auto">
              <a:spcAft>
                <a:spcPts val="0"/>
              </a:spcAft>
              <a:buFont typeface="Wingdings 2"/>
              <a:buNone/>
              <a:defRPr/>
            </a:pPr>
            <a:r>
              <a:rPr lang="en-US" sz="2400" i="1" dirty="0" smtClean="0">
                <a:latin typeface="ArialMT"/>
              </a:rPr>
              <a:t>* </a:t>
            </a:r>
            <a:r>
              <a:rPr lang="en-US" sz="2400" i="1" dirty="0" err="1" smtClean="0">
                <a:latin typeface="ArialMT"/>
              </a:rPr>
              <a:t>Hadoop</a:t>
            </a:r>
            <a:r>
              <a:rPr lang="en-US" sz="2400" i="1" dirty="0" smtClean="0">
                <a:latin typeface="ArialMT"/>
              </a:rPr>
              <a:t> test performed on 256 server SeaMicro chassis.</a:t>
            </a:r>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416925" cy="1143000"/>
          </a:xfrm>
        </p:spPr>
        <p:txBody>
          <a:bodyPr/>
          <a:lstStyle/>
          <a:p>
            <a:r>
              <a:rPr lang="en-US" sz="3600" smtClean="0"/>
              <a:t>Apache Traffic Server (ATS) - Savings</a:t>
            </a:r>
            <a:br>
              <a:rPr lang="en-US" sz="3600" smtClean="0"/>
            </a:br>
            <a:r>
              <a:rPr lang="en-US" sz="2400" smtClean="0"/>
              <a:t>1 SM10000-64HD = 45 Dual Socket Quad Core Servers</a:t>
            </a:r>
            <a:endParaRPr lang="en-US" sz="3600" smtClean="0"/>
          </a:p>
        </p:txBody>
      </p:sp>
      <p:sp>
        <p:nvSpPr>
          <p:cNvPr id="3" name="Content Placeholder 2"/>
          <p:cNvSpPr>
            <a:spLocks noGrp="1"/>
          </p:cNvSpPr>
          <p:nvPr>
            <p:ph idx="1"/>
          </p:nvPr>
        </p:nvSpPr>
        <p:spPr>
          <a:xfrm>
            <a:off x="231775" y="1600200"/>
            <a:ext cx="8794750" cy="4525963"/>
          </a:xfrm>
        </p:spPr>
        <p:txBody>
          <a:bodyPr>
            <a:normAutofit/>
          </a:bodyPr>
          <a:lstStyle/>
          <a:p>
            <a:pPr marL="420624" indent="-384048" fontAlgn="auto">
              <a:spcAft>
                <a:spcPts val="0"/>
              </a:spcAft>
              <a:buFont typeface="Wingdings 2"/>
              <a:buChar char=""/>
              <a:defRPr/>
            </a:pPr>
            <a:r>
              <a:rPr lang="en-US" sz="2400" i="1" dirty="0" smtClean="0">
                <a:latin typeface="ArialMT"/>
              </a:rPr>
              <a:t>Space savings – 35 Rack Units</a:t>
            </a:r>
          </a:p>
          <a:p>
            <a:pPr marL="722376" lvl="1" indent="-274320" fontAlgn="auto">
              <a:spcAft>
                <a:spcPts val="0"/>
              </a:spcAft>
              <a:buFont typeface="Wingdings 2"/>
              <a:buChar char=""/>
              <a:defRPr/>
            </a:pPr>
            <a:r>
              <a:rPr lang="en-US" sz="1800" i="1" dirty="0" smtClean="0">
                <a:latin typeface="ArialMT"/>
              </a:rPr>
              <a:t>SeaMicro 10 Rack Units</a:t>
            </a:r>
          </a:p>
          <a:p>
            <a:pPr marL="722376" lvl="1" indent="-274320" fontAlgn="auto">
              <a:spcAft>
                <a:spcPts val="0"/>
              </a:spcAft>
              <a:buFont typeface="Wingdings 2"/>
              <a:buChar char=""/>
              <a:defRPr/>
            </a:pPr>
            <a:r>
              <a:rPr lang="en-US" sz="1800" i="1" dirty="0" smtClean="0">
                <a:latin typeface="ArialMT"/>
              </a:rPr>
              <a:t>45 x 1 RU  servers  </a:t>
            </a:r>
          </a:p>
          <a:p>
            <a:pPr marL="722376" lvl="1" indent="-274320" fontAlgn="auto">
              <a:spcAft>
                <a:spcPts val="0"/>
              </a:spcAft>
              <a:buFont typeface="Wingdings 2"/>
              <a:buChar char=""/>
              <a:defRPr/>
            </a:pPr>
            <a:endParaRPr lang="en-US" sz="1800" i="1" dirty="0" smtClean="0">
              <a:latin typeface="ArialMT"/>
            </a:endParaRPr>
          </a:p>
          <a:p>
            <a:pPr marL="420624" indent="-384048" fontAlgn="auto">
              <a:spcAft>
                <a:spcPts val="0"/>
              </a:spcAft>
              <a:buFont typeface="Wingdings 2"/>
              <a:buChar char=""/>
              <a:defRPr/>
            </a:pPr>
            <a:r>
              <a:rPr lang="en-US" sz="2400" i="1" dirty="0" smtClean="0">
                <a:latin typeface="ArialMT"/>
              </a:rPr>
              <a:t>Network Savings –  39 GigE ports</a:t>
            </a:r>
          </a:p>
          <a:p>
            <a:pPr marL="722376" lvl="1" indent="-274320" fontAlgn="auto">
              <a:spcAft>
                <a:spcPts val="0"/>
              </a:spcAft>
              <a:buFont typeface="Wingdings 2"/>
              <a:buChar char=""/>
              <a:defRPr/>
            </a:pPr>
            <a:r>
              <a:rPr lang="en-US" sz="1800" i="1" dirty="0" smtClean="0">
                <a:latin typeface="ArialMT"/>
              </a:rPr>
              <a:t>SeaMicro – 6 GigE ports with LAG provides redundancy and aggregate bandwidth</a:t>
            </a:r>
          </a:p>
          <a:p>
            <a:pPr marL="722376" lvl="1" indent="-274320" fontAlgn="auto">
              <a:spcAft>
                <a:spcPts val="0"/>
              </a:spcAft>
              <a:buFont typeface="Wingdings 2"/>
              <a:buChar char=""/>
              <a:defRPr/>
            </a:pPr>
            <a:r>
              <a:rPr lang="en-US" sz="1800" i="1" dirty="0" smtClean="0">
                <a:latin typeface="ArialMT"/>
              </a:rPr>
              <a:t>1 RU – 45 Servers ~ 45 GigE ports to Top of rack Switches</a:t>
            </a:r>
          </a:p>
          <a:p>
            <a:pPr marL="722376" lvl="1" indent="-274320" fontAlgn="auto">
              <a:spcAft>
                <a:spcPts val="0"/>
              </a:spcAft>
              <a:buFont typeface="Wingdings 2"/>
              <a:buChar char=""/>
              <a:defRPr/>
            </a:pPr>
            <a:endParaRPr lang="en-US" sz="1800" i="1" dirty="0" smtClean="0">
              <a:latin typeface="ArialMT"/>
            </a:endParaRPr>
          </a:p>
          <a:p>
            <a:pPr marL="420624" indent="-384048" fontAlgn="auto">
              <a:spcAft>
                <a:spcPts val="0"/>
              </a:spcAft>
              <a:buFont typeface="Wingdings 2"/>
              <a:buChar char=""/>
              <a:defRPr/>
            </a:pPr>
            <a:r>
              <a:rPr lang="en-US" sz="2400" i="1" dirty="0" smtClean="0">
                <a:latin typeface="ArialMT"/>
              </a:rPr>
              <a:t>Power Savings ~ 5200 W</a:t>
            </a:r>
          </a:p>
          <a:p>
            <a:pPr marL="722376" lvl="1" indent="-274320" fontAlgn="auto">
              <a:spcAft>
                <a:spcPts val="0"/>
              </a:spcAft>
              <a:buFont typeface="Wingdings 2"/>
              <a:buChar char=""/>
              <a:defRPr/>
            </a:pPr>
            <a:r>
              <a:rPr lang="en-US" sz="1800" i="1" dirty="0" smtClean="0">
                <a:latin typeface="ArialMT"/>
              </a:rPr>
              <a:t>SeaMicro ~ 3800 W </a:t>
            </a:r>
          </a:p>
          <a:p>
            <a:pPr marL="722376" lvl="1" indent="-274320" fontAlgn="auto">
              <a:spcAft>
                <a:spcPts val="0"/>
              </a:spcAft>
              <a:buFont typeface="Wingdings 2"/>
              <a:buChar char=""/>
              <a:defRPr/>
            </a:pPr>
            <a:r>
              <a:rPr lang="en-US" sz="1800" i="1" dirty="0" smtClean="0">
                <a:latin typeface="ArialMT"/>
              </a:rPr>
              <a:t>1 RU 45 Servers x 200W ~ 9000 W</a:t>
            </a:r>
            <a:endParaRPr lang="en-US" sz="2400" i="1" dirty="0" smtClean="0">
              <a:latin typeface="ArialMT"/>
            </a:endParaRPr>
          </a:p>
          <a:p>
            <a:pPr marL="36576" indent="0" fontAlgn="auto">
              <a:spcAft>
                <a:spcPts val="0"/>
              </a:spcAft>
              <a:buFont typeface="Wingdings 2"/>
              <a:buNone/>
              <a:defRPr/>
            </a:pPr>
            <a:endParaRPr lang="en-US" sz="2000" i="1" dirty="0" smtClean="0"/>
          </a:p>
          <a:p>
            <a:pPr marL="36576" indent="0" fontAlgn="auto">
              <a:spcAft>
                <a:spcPts val="0"/>
              </a:spcAft>
              <a:buFont typeface="Wingdings 2"/>
              <a:buNone/>
              <a:defRPr/>
            </a:pPr>
            <a:endParaRPr lang="en-US" dirty="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normAutofit fontScale="90000"/>
          </a:bodyPr>
          <a:lstStyle/>
          <a:p>
            <a:pPr fontAlgn="auto">
              <a:spcAft>
                <a:spcPts val="0"/>
              </a:spcAft>
              <a:defRPr/>
            </a:pPr>
            <a:r>
              <a:rPr lang="en-US" dirty="0" smtClean="0"/>
              <a:t/>
            </a:r>
            <a:br>
              <a:rPr lang="en-US" dirty="0" smtClean="0"/>
            </a:br>
            <a:r>
              <a:rPr lang="en-US" dirty="0" smtClean="0"/>
              <a:t>Yahoo! Server Refresh</a:t>
            </a:r>
            <a:br>
              <a:rPr lang="en-US" dirty="0" smtClean="0"/>
            </a:br>
            <a:r>
              <a:rPr lang="en-US" sz="2222" dirty="0" smtClean="0"/>
              <a:t>710</a:t>
            </a:r>
            <a:r>
              <a:rPr lang="en-US" sz="2667" dirty="0" smtClean="0"/>
              <a:t> </a:t>
            </a:r>
            <a:r>
              <a:rPr lang="en-US" sz="2222" dirty="0" smtClean="0"/>
              <a:t>SM10000-64HD = 25000 Dual Socket Quad Core Servers</a:t>
            </a:r>
            <a:r>
              <a:rPr lang="en-US" i="1" dirty="0" smtClean="0"/>
              <a:t/>
            </a:r>
            <a:br>
              <a:rPr lang="en-US" i="1" dirty="0" smtClean="0"/>
            </a:br>
            <a:endParaRPr lang="en-US" dirty="0"/>
          </a:p>
        </p:txBody>
      </p:sp>
      <p:sp>
        <p:nvSpPr>
          <p:cNvPr id="3" name="Content Placeholder 2"/>
          <p:cNvSpPr>
            <a:spLocks noGrp="1"/>
          </p:cNvSpPr>
          <p:nvPr>
            <p:ph idx="1"/>
          </p:nvPr>
        </p:nvSpPr>
        <p:spPr>
          <a:xfrm>
            <a:off x="269875" y="1393825"/>
            <a:ext cx="8642350" cy="4876800"/>
          </a:xfrm>
        </p:spPr>
        <p:txBody>
          <a:bodyPr>
            <a:noAutofit/>
          </a:bodyPr>
          <a:lstStyle/>
          <a:p>
            <a:pPr marL="420624" indent="-384048" fontAlgn="auto">
              <a:spcAft>
                <a:spcPts val="0"/>
              </a:spcAft>
              <a:buFont typeface="Wingdings 2"/>
              <a:buChar char=""/>
              <a:defRPr/>
            </a:pPr>
            <a:r>
              <a:rPr lang="en-US" sz="2000" dirty="0" smtClean="0"/>
              <a:t>Yahoo is constantly refreshing servers</a:t>
            </a:r>
          </a:p>
          <a:p>
            <a:pPr marL="420624" indent="-384048" fontAlgn="auto">
              <a:spcAft>
                <a:spcPts val="0"/>
              </a:spcAft>
              <a:buFont typeface="Wingdings 2"/>
              <a:buChar char=""/>
              <a:defRPr/>
            </a:pPr>
            <a:endParaRPr lang="en-US" sz="2000" dirty="0" smtClean="0"/>
          </a:p>
          <a:p>
            <a:pPr marL="722376" lvl="1" indent="-274320" fontAlgn="auto">
              <a:spcAft>
                <a:spcPts val="0"/>
              </a:spcAft>
              <a:buFont typeface="Wingdings 2"/>
              <a:buChar char=""/>
              <a:defRPr/>
            </a:pPr>
            <a:r>
              <a:rPr lang="en-US" sz="1800" dirty="0" smtClean="0"/>
              <a:t>Assume 25 000 servers of different configurations and different age.</a:t>
            </a:r>
          </a:p>
          <a:p>
            <a:pPr marL="722376" lvl="1" indent="-274320" fontAlgn="auto">
              <a:spcAft>
                <a:spcPts val="0"/>
              </a:spcAft>
              <a:buFont typeface="Wingdings 2"/>
              <a:buChar char=""/>
              <a:defRPr/>
            </a:pPr>
            <a:r>
              <a:rPr lang="en-US" sz="1800" dirty="0" smtClean="0"/>
              <a:t>In an effort to minimize capital expense older servers are often recycled into new use cases</a:t>
            </a:r>
          </a:p>
          <a:p>
            <a:pPr marL="722376" lvl="1" indent="-274320" fontAlgn="auto">
              <a:spcAft>
                <a:spcPts val="0"/>
              </a:spcAft>
              <a:buFont typeface="Wingdings 2"/>
              <a:buChar char=""/>
              <a:defRPr/>
            </a:pPr>
            <a:r>
              <a:rPr lang="en-US" sz="1800" dirty="0" smtClean="0"/>
              <a:t>What is the </a:t>
            </a:r>
            <a:r>
              <a:rPr lang="en-US" sz="1800" dirty="0" err="1" smtClean="0"/>
              <a:t>OpEx</a:t>
            </a:r>
            <a:r>
              <a:rPr lang="en-US" sz="1800" dirty="0" smtClean="0"/>
              <a:t> cost of  recycling this hardware ?</a:t>
            </a:r>
          </a:p>
          <a:p>
            <a:pPr marL="722376" lvl="1" indent="-274320" fontAlgn="auto">
              <a:spcAft>
                <a:spcPts val="0"/>
              </a:spcAft>
              <a:buFont typeface="Wingdings 2"/>
              <a:buChar char=""/>
              <a:defRPr/>
            </a:pPr>
            <a:endParaRPr lang="en-US" sz="2000" dirty="0" smtClean="0"/>
          </a:p>
          <a:p>
            <a:pPr marL="420624" indent="-384048" fontAlgn="auto">
              <a:spcAft>
                <a:spcPts val="0"/>
              </a:spcAft>
              <a:buFont typeface="Wingdings 2"/>
              <a:buChar char=""/>
              <a:defRPr/>
            </a:pPr>
            <a:r>
              <a:rPr lang="en-US" sz="2000" dirty="0" smtClean="0"/>
              <a:t>We examined the cost of operating these servers compared to the Savings that Yahoo can find by refreshing them with SeaMicro</a:t>
            </a:r>
          </a:p>
          <a:p>
            <a:pPr marL="420624" indent="-384048" fontAlgn="auto">
              <a:spcAft>
                <a:spcPts val="0"/>
              </a:spcAft>
              <a:buFont typeface="Wingdings 2"/>
              <a:buChar char=""/>
              <a:defRPr/>
            </a:pPr>
            <a:endParaRPr lang="en-US" sz="2000" dirty="0" smtClean="0"/>
          </a:p>
          <a:p>
            <a:pPr marL="420624" indent="-384048" fontAlgn="auto">
              <a:spcAft>
                <a:spcPts val="0"/>
              </a:spcAft>
              <a:buFont typeface="Wingdings 2"/>
              <a:buChar char=""/>
              <a:defRPr/>
            </a:pPr>
            <a:r>
              <a:rPr lang="en-US" sz="2000" dirty="0" smtClean="0"/>
              <a:t>We found that Deploying SeaMicro would save a small data center worth of resources</a:t>
            </a:r>
          </a:p>
          <a:p>
            <a:pPr marL="36576" indent="0" fontAlgn="auto">
              <a:spcAft>
                <a:spcPts val="0"/>
              </a:spcAft>
              <a:buFont typeface="Wingdings 2"/>
              <a:buNone/>
              <a:defRPr/>
            </a:pPr>
            <a:r>
              <a:rPr lang="en-US" sz="2000" dirty="0" smtClean="0"/>
              <a:t>	</a:t>
            </a:r>
            <a:r>
              <a:rPr lang="en-US" sz="2000" b="1" dirty="0" smtClean="0"/>
              <a:t>2 MW, 450 Racks and 20 000 Switch ports</a:t>
            </a:r>
          </a:p>
          <a:p>
            <a:pPr marL="420624" indent="-384048" fontAlgn="auto">
              <a:spcAft>
                <a:spcPts val="0"/>
              </a:spcAft>
              <a:buFont typeface="Wingdings 2"/>
              <a:buChar char=""/>
              <a:defRPr/>
            </a:pPr>
            <a:endParaRPr lang="en-US" sz="2400" i="1" dirty="0"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493125" cy="1143000"/>
          </a:xfrm>
        </p:spPr>
        <p:txBody>
          <a:bodyPr/>
          <a:lstStyle/>
          <a:p>
            <a:r>
              <a:rPr lang="en-US" sz="3600" smtClean="0"/>
              <a:t/>
            </a:r>
            <a:br>
              <a:rPr lang="en-US" sz="3600" smtClean="0"/>
            </a:br>
            <a:r>
              <a:rPr lang="en-US" sz="3600" smtClean="0"/>
              <a:t>Re-Deploying Yahoo Systems </a:t>
            </a:r>
            <a:r>
              <a:rPr lang="en-US" sz="2000" smtClean="0"/>
              <a:t/>
            </a:r>
            <a:br>
              <a:rPr lang="en-US" sz="2000" smtClean="0"/>
            </a:br>
            <a:r>
              <a:rPr lang="en-US" sz="2000" i="1" smtClean="0"/>
              <a:t>True cost of recycling 25000 systems</a:t>
            </a:r>
            <a:r>
              <a:rPr lang="en-US" sz="3600" i="1" smtClean="0"/>
              <a:t/>
            </a:r>
            <a:br>
              <a:rPr lang="en-US" sz="3600" i="1" smtClean="0"/>
            </a:br>
            <a:endParaRPr lang="en-US" sz="3600" smtClean="0"/>
          </a:p>
        </p:txBody>
      </p:sp>
      <p:sp>
        <p:nvSpPr>
          <p:cNvPr id="3" name="Content Placeholder 2"/>
          <p:cNvSpPr>
            <a:spLocks noGrp="1"/>
          </p:cNvSpPr>
          <p:nvPr>
            <p:ph idx="1"/>
          </p:nvPr>
        </p:nvSpPr>
        <p:spPr>
          <a:xfrm>
            <a:off x="117475" y="1366838"/>
            <a:ext cx="9026525" cy="2519362"/>
          </a:xfrm>
        </p:spPr>
        <p:txBody>
          <a:bodyPr>
            <a:normAutofit/>
          </a:bodyPr>
          <a:lstStyle/>
          <a:p>
            <a:pPr marL="420624" indent="-384048" fontAlgn="auto">
              <a:spcAft>
                <a:spcPts val="0"/>
              </a:spcAft>
              <a:buFont typeface="Wingdings 2"/>
              <a:buNone/>
              <a:defRPr/>
            </a:pPr>
            <a:r>
              <a:rPr lang="en-US" sz="2000" i="1" dirty="0" smtClean="0">
                <a:latin typeface="ArialMT"/>
              </a:rPr>
              <a:t>Compute </a:t>
            </a:r>
            <a:r>
              <a:rPr lang="en-US" sz="2000" i="1" dirty="0">
                <a:latin typeface="ArialMT"/>
              </a:rPr>
              <a:t>: 25000 servers x 18 spec per server = 450,000 Spec</a:t>
            </a:r>
            <a:endParaRPr lang="en-US" sz="2000" i="1" dirty="0" smtClean="0">
              <a:latin typeface="ArialMT"/>
            </a:endParaRPr>
          </a:p>
          <a:p>
            <a:pPr marL="36576" indent="0" fontAlgn="auto">
              <a:spcAft>
                <a:spcPts val="0"/>
              </a:spcAft>
              <a:buFont typeface="Wingdings 2"/>
              <a:buNone/>
              <a:defRPr/>
            </a:pPr>
            <a:r>
              <a:rPr lang="en-US" sz="1800" i="1" dirty="0" smtClean="0">
                <a:latin typeface="ArialMT"/>
              </a:rPr>
              <a:t>Space		25000 Servers / 40 servers per Rack   = 	625 Racks</a:t>
            </a:r>
          </a:p>
          <a:p>
            <a:pPr marL="36576" indent="0" fontAlgn="auto">
              <a:spcAft>
                <a:spcPts val="0"/>
              </a:spcAft>
              <a:buFont typeface="Wingdings 2"/>
              <a:buNone/>
              <a:defRPr/>
            </a:pPr>
            <a:r>
              <a:rPr lang="en-US" sz="1800" i="1" dirty="0" smtClean="0">
                <a:latin typeface="ArialMT"/>
              </a:rPr>
              <a:t>Power	 	25000 servers x 190 Watts per server  = 	4750 kW</a:t>
            </a:r>
            <a:endParaRPr lang="en-US" dirty="0"/>
          </a:p>
          <a:p>
            <a:pPr marL="36576" indent="0" fontAlgn="auto">
              <a:spcAft>
                <a:spcPts val="0"/>
              </a:spcAft>
              <a:buFont typeface="Wingdings 2"/>
              <a:buNone/>
              <a:defRPr/>
            </a:pPr>
            <a:r>
              <a:rPr lang="en-US" sz="1800" i="1" dirty="0" smtClean="0">
                <a:latin typeface="ArialMT"/>
              </a:rPr>
              <a:t>Network	 	25000 servers x 1 GigE port 	    = 	25000 GigE ports</a:t>
            </a:r>
          </a:p>
          <a:p>
            <a:pPr marL="420624" indent="-384048" fontAlgn="auto">
              <a:spcAft>
                <a:spcPts val="0"/>
              </a:spcAft>
              <a:buFont typeface="Wingdings 2"/>
              <a:buChar char=""/>
              <a:defRPr/>
            </a:pPr>
            <a:endParaRPr lang="en-US" sz="2000" i="1" dirty="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
        <p:nvSpPr>
          <p:cNvPr id="5" name="Rectangle 4"/>
          <p:cNvSpPr>
            <a:spLocks noChangeArrowheads="1"/>
          </p:cNvSpPr>
          <p:nvPr/>
        </p:nvSpPr>
        <p:spPr bwMode="auto">
          <a:xfrm>
            <a:off x="117475" y="2895600"/>
            <a:ext cx="8678863" cy="1784350"/>
          </a:xfrm>
          <a:prstGeom prst="rect">
            <a:avLst/>
          </a:prstGeom>
          <a:noFill/>
          <a:ln w="9525">
            <a:noFill/>
            <a:miter lim="800000"/>
            <a:headEnd/>
            <a:tailEnd/>
          </a:ln>
        </p:spPr>
        <p:txBody>
          <a:bodyPr>
            <a:spAutoFit/>
          </a:bodyPr>
          <a:lstStyle/>
          <a:p>
            <a:r>
              <a:rPr lang="en-US" sz="2000" i="1"/>
              <a:t>Equivalent SeaMicro compute given 1.65 Spec per socket would be </a:t>
            </a:r>
          </a:p>
          <a:p>
            <a:r>
              <a:rPr lang="en-US" i="1"/>
              <a:t>450,000 Spec / 1.65 Spec per Socket * 384 sockets per SeaMicro= 710 SeaMicro</a:t>
            </a:r>
          </a:p>
          <a:p>
            <a:endParaRPr lang="en-US" i="1"/>
          </a:p>
          <a:p>
            <a:r>
              <a:rPr lang="en-US" i="1"/>
              <a:t>Space 		710 Chassis / 4 Chassis per Rack 	= 	177 Racks</a:t>
            </a:r>
          </a:p>
          <a:p>
            <a:r>
              <a:rPr lang="en-US" i="1"/>
              <a:t>Power		710 Chassis x 3.8 kW / Chassis 	= 	2698 kW</a:t>
            </a:r>
          </a:p>
          <a:p>
            <a:r>
              <a:rPr lang="en-US" i="1"/>
              <a:t>Network		710 Chassis x 8 GigE ports 	= 	5680 GigE ports</a:t>
            </a:r>
          </a:p>
        </p:txBody>
      </p:sp>
      <p:sp>
        <p:nvSpPr>
          <p:cNvPr id="7" name="Rectangle 6"/>
          <p:cNvSpPr>
            <a:spLocks noChangeArrowheads="1"/>
          </p:cNvSpPr>
          <p:nvPr/>
        </p:nvSpPr>
        <p:spPr bwMode="auto">
          <a:xfrm>
            <a:off x="155575" y="4800600"/>
            <a:ext cx="8678863" cy="1508125"/>
          </a:xfrm>
          <a:prstGeom prst="rect">
            <a:avLst/>
          </a:prstGeom>
          <a:noFill/>
          <a:ln w="9525">
            <a:noFill/>
            <a:miter lim="800000"/>
            <a:headEnd/>
            <a:tailEnd/>
          </a:ln>
        </p:spPr>
        <p:txBody>
          <a:bodyPr>
            <a:spAutoFit/>
          </a:bodyPr>
          <a:lstStyle/>
          <a:p>
            <a:r>
              <a:rPr lang="en-US" sz="2000" i="1"/>
              <a:t>SeaMicro Savings = One Small Data Center</a:t>
            </a:r>
          </a:p>
          <a:p>
            <a:endParaRPr lang="en-US" i="1"/>
          </a:p>
          <a:p>
            <a:r>
              <a:rPr lang="en-US" i="1"/>
              <a:t>Space 		625 - 177 			= 	448 	Racks </a:t>
            </a:r>
          </a:p>
          <a:p>
            <a:r>
              <a:rPr lang="en-US" i="1"/>
              <a:t>Power		4750 kW - 2698 kW 		= 	2052 	kW  [2 MW]</a:t>
            </a:r>
          </a:p>
          <a:p>
            <a:r>
              <a:rPr lang="en-US" i="1"/>
              <a:t>Network		25000 - 5680 			= 	19 320 GigE ports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SeaMicro: Proprietary and Confidential</a:t>
            </a:r>
          </a:p>
        </p:txBody>
      </p:sp>
      <p:sp>
        <p:nvSpPr>
          <p:cNvPr id="33794" name="TextBox 2"/>
          <p:cNvSpPr txBox="1">
            <a:spLocks noChangeArrowheads="1"/>
          </p:cNvSpPr>
          <p:nvPr/>
        </p:nvSpPr>
        <p:spPr bwMode="auto">
          <a:xfrm>
            <a:off x="269875" y="2122488"/>
            <a:ext cx="8718550" cy="4278312"/>
          </a:xfrm>
          <a:prstGeom prst="rect">
            <a:avLst/>
          </a:prstGeom>
          <a:noFill/>
          <a:ln w="9525">
            <a:noFill/>
            <a:miter lim="800000"/>
            <a:headEnd/>
            <a:tailEnd/>
          </a:ln>
        </p:spPr>
        <p:txBody>
          <a:bodyPr>
            <a:spAutoFit/>
          </a:bodyPr>
          <a:lstStyle/>
          <a:p>
            <a:r>
              <a:rPr lang="en-US" sz="4800"/>
              <a:t>Supporting Material</a:t>
            </a:r>
          </a:p>
          <a:p>
            <a:endParaRPr lang="en-US" sz="4800"/>
          </a:p>
          <a:p>
            <a:r>
              <a:rPr lang="en-US" sz="4000"/>
              <a:t>Additional details on savings calculations and test scenarios</a:t>
            </a:r>
          </a:p>
          <a:p>
            <a:endParaRPr lang="en-US" sz="4800"/>
          </a:p>
          <a:p>
            <a:endParaRPr lang="en-US" sz="4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SeaMicro: Proprietary and Confidential</a:t>
            </a:r>
          </a:p>
        </p:txBody>
      </p:sp>
      <p:sp>
        <p:nvSpPr>
          <p:cNvPr id="35842" name="TextBox 2"/>
          <p:cNvSpPr txBox="1">
            <a:spLocks noChangeArrowheads="1"/>
          </p:cNvSpPr>
          <p:nvPr/>
        </p:nvSpPr>
        <p:spPr bwMode="auto">
          <a:xfrm>
            <a:off x="808038" y="2122488"/>
            <a:ext cx="7620000" cy="3786187"/>
          </a:xfrm>
          <a:prstGeom prst="rect">
            <a:avLst/>
          </a:prstGeom>
          <a:noFill/>
          <a:ln w="9525">
            <a:noFill/>
            <a:miter lim="800000"/>
            <a:headEnd/>
            <a:tailEnd/>
          </a:ln>
        </p:spPr>
        <p:txBody>
          <a:bodyPr>
            <a:spAutoFit/>
          </a:bodyPr>
          <a:lstStyle/>
          <a:p>
            <a:r>
              <a:rPr lang="en-US" sz="4800"/>
              <a:t>Application Use Case</a:t>
            </a:r>
          </a:p>
          <a:p>
            <a:endParaRPr lang="en-US" sz="4800"/>
          </a:p>
          <a:p>
            <a:endParaRPr lang="en-US" sz="4800"/>
          </a:p>
          <a:p>
            <a:r>
              <a:rPr lang="en-US" sz="4800"/>
              <a:t>Config 0</a:t>
            </a:r>
          </a:p>
          <a:p>
            <a:r>
              <a:rPr lang="en-US" sz="4800"/>
              <a:t>RHEL 4u8 replacement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87313"/>
            <a:ext cx="8262938" cy="1143000"/>
          </a:xfrm>
        </p:spPr>
        <p:txBody>
          <a:bodyPr/>
          <a:lstStyle/>
          <a:p>
            <a:r>
              <a:rPr lang="en-US" sz="3600" smtClean="0"/>
              <a:t>Config 0 – Savings </a:t>
            </a:r>
            <a:br>
              <a:rPr lang="en-US" sz="3600" smtClean="0"/>
            </a:br>
            <a:r>
              <a:rPr lang="en-US" sz="2800" smtClean="0"/>
              <a:t>1 SM10000-64HD = 384 Config 0 Servers</a:t>
            </a:r>
          </a:p>
        </p:txBody>
      </p:sp>
      <p:sp>
        <p:nvSpPr>
          <p:cNvPr id="3" name="Content Placeholder 2"/>
          <p:cNvSpPr>
            <a:spLocks noGrp="1"/>
          </p:cNvSpPr>
          <p:nvPr>
            <p:ph idx="1"/>
          </p:nvPr>
        </p:nvSpPr>
        <p:spPr>
          <a:xfrm>
            <a:off x="231775" y="1393825"/>
            <a:ext cx="8794750" cy="4732338"/>
          </a:xfrm>
        </p:spPr>
        <p:txBody>
          <a:bodyPr>
            <a:normAutofit/>
          </a:bodyPr>
          <a:lstStyle/>
          <a:p>
            <a:pPr marL="420624" indent="-384048" fontAlgn="auto">
              <a:spcAft>
                <a:spcPts val="0"/>
              </a:spcAft>
              <a:buFont typeface="Wingdings 2"/>
              <a:buChar char=""/>
              <a:defRPr/>
            </a:pPr>
            <a:r>
              <a:rPr lang="en-US" sz="1900" b="1" i="1" dirty="0" smtClean="0">
                <a:latin typeface="ArialMT"/>
              </a:rPr>
              <a:t>Space savings – 374 Rack Units</a:t>
            </a:r>
          </a:p>
          <a:p>
            <a:pPr marL="722376" lvl="1" indent="-274320" fontAlgn="auto">
              <a:spcAft>
                <a:spcPts val="0"/>
              </a:spcAft>
              <a:buFont typeface="Wingdings 2"/>
              <a:buChar char=""/>
              <a:defRPr/>
            </a:pPr>
            <a:r>
              <a:rPr lang="en-US" sz="1400" i="1" dirty="0" smtClean="0">
                <a:latin typeface="ArialMT"/>
              </a:rPr>
              <a:t>SeaMicro = 10 Rack Units</a:t>
            </a:r>
          </a:p>
          <a:p>
            <a:pPr marL="722376" lvl="1" indent="-274320" fontAlgn="auto">
              <a:spcAft>
                <a:spcPts val="0"/>
              </a:spcAft>
              <a:buFont typeface="Wingdings 2"/>
              <a:buChar char=""/>
              <a:defRPr/>
            </a:pPr>
            <a:r>
              <a:rPr lang="en-US" sz="1400" i="1" dirty="0" err="1" smtClean="0">
                <a:latin typeface="ArialMT"/>
              </a:rPr>
              <a:t>Config</a:t>
            </a:r>
            <a:r>
              <a:rPr lang="en-US" sz="1400" i="1" dirty="0" smtClean="0">
                <a:latin typeface="ArialMT"/>
              </a:rPr>
              <a:t> 0 = 384 servers – 1 U each </a:t>
            </a:r>
          </a:p>
          <a:p>
            <a:pPr marL="448056" lvl="1" indent="0" fontAlgn="auto">
              <a:spcAft>
                <a:spcPts val="0"/>
              </a:spcAft>
              <a:buFont typeface="Wingdings 2"/>
              <a:buNone/>
              <a:defRPr/>
            </a:pPr>
            <a:endParaRPr lang="en-US" sz="1400" i="1" dirty="0" smtClean="0">
              <a:latin typeface="ArialMT"/>
            </a:endParaRPr>
          </a:p>
          <a:p>
            <a:pPr marL="420624" indent="-384048" fontAlgn="auto">
              <a:spcAft>
                <a:spcPts val="0"/>
              </a:spcAft>
              <a:buFont typeface="Wingdings 2"/>
              <a:buChar char=""/>
              <a:defRPr/>
            </a:pPr>
            <a:r>
              <a:rPr lang="en-US" sz="1900" b="1" i="1" dirty="0" smtClean="0">
                <a:latin typeface="ArialMT"/>
              </a:rPr>
              <a:t>Network Savings – 368 GigE ports</a:t>
            </a:r>
          </a:p>
          <a:p>
            <a:pPr marL="722376" lvl="1" indent="-274320" fontAlgn="auto">
              <a:spcAft>
                <a:spcPts val="0"/>
              </a:spcAft>
              <a:buFont typeface="Wingdings 2"/>
              <a:buChar char=""/>
              <a:defRPr/>
            </a:pPr>
            <a:r>
              <a:rPr lang="en-US" sz="1400" i="1" dirty="0" smtClean="0">
                <a:latin typeface="ArialMT"/>
              </a:rPr>
              <a:t>SeaMicro = 16 GigE ports with LAG provides redundancy and aggregate bandwidth</a:t>
            </a:r>
          </a:p>
          <a:p>
            <a:pPr marL="722376" lvl="1" indent="-274320" fontAlgn="auto">
              <a:spcAft>
                <a:spcPts val="0"/>
              </a:spcAft>
              <a:buFont typeface="Wingdings 2"/>
              <a:buChar char=""/>
              <a:defRPr/>
            </a:pPr>
            <a:r>
              <a:rPr lang="en-US" sz="1400" i="1" dirty="0" err="1" smtClean="0">
                <a:latin typeface="ArialMT"/>
              </a:rPr>
              <a:t>Config</a:t>
            </a:r>
            <a:r>
              <a:rPr lang="en-US" sz="1400" i="1" dirty="0" smtClean="0">
                <a:latin typeface="ArialMT"/>
              </a:rPr>
              <a:t> 0 = 384 Servers ~ 384 GigE ports to Top of rack Switches</a:t>
            </a:r>
          </a:p>
          <a:p>
            <a:pPr marL="448056" lvl="1" indent="0" fontAlgn="auto">
              <a:spcAft>
                <a:spcPts val="0"/>
              </a:spcAft>
              <a:buFont typeface="Wingdings 2"/>
              <a:buNone/>
              <a:defRPr/>
            </a:pPr>
            <a:endParaRPr lang="en-US" sz="1400" i="1" dirty="0" smtClean="0">
              <a:latin typeface="ArialMT"/>
            </a:endParaRPr>
          </a:p>
          <a:p>
            <a:pPr marL="420624" indent="-384048" fontAlgn="auto">
              <a:spcAft>
                <a:spcPts val="0"/>
              </a:spcAft>
              <a:buFont typeface="Wingdings 2"/>
              <a:buChar char=""/>
              <a:defRPr/>
            </a:pPr>
            <a:r>
              <a:rPr lang="en-US" sz="1900" b="1" i="1" dirty="0" smtClean="0">
                <a:latin typeface="ArialMT"/>
              </a:rPr>
              <a:t>Power Savings ~ 69000 kW</a:t>
            </a:r>
          </a:p>
          <a:p>
            <a:pPr marL="722376" lvl="1" indent="-274320" fontAlgn="auto">
              <a:spcAft>
                <a:spcPts val="0"/>
              </a:spcAft>
              <a:buFont typeface="Wingdings 2"/>
              <a:buChar char=""/>
              <a:defRPr/>
            </a:pPr>
            <a:r>
              <a:rPr lang="en-US" sz="1400" i="1" dirty="0" smtClean="0">
                <a:latin typeface="ArialMT"/>
              </a:rPr>
              <a:t>SeaMicro ~ 3800 W </a:t>
            </a:r>
          </a:p>
          <a:p>
            <a:pPr marL="722376" lvl="1" indent="-274320" fontAlgn="auto">
              <a:spcAft>
                <a:spcPts val="0"/>
              </a:spcAft>
              <a:buFont typeface="Wingdings 2"/>
              <a:buChar char=""/>
              <a:defRPr/>
            </a:pPr>
            <a:r>
              <a:rPr lang="en-US" sz="1400" i="1" dirty="0" err="1" smtClean="0">
                <a:latin typeface="ArialMT"/>
              </a:rPr>
              <a:t>Config</a:t>
            </a:r>
            <a:r>
              <a:rPr lang="en-US" sz="1400" i="1" dirty="0" smtClean="0">
                <a:latin typeface="ArialMT"/>
              </a:rPr>
              <a:t> 0 384 Servers x 190W ~ 73000 kW</a:t>
            </a:r>
          </a:p>
          <a:p>
            <a:pPr marL="722376" lvl="1" indent="-274320" fontAlgn="auto">
              <a:spcAft>
                <a:spcPts val="0"/>
              </a:spcAft>
              <a:buFont typeface="Wingdings 2"/>
              <a:buChar char=""/>
              <a:defRPr/>
            </a:pPr>
            <a:endParaRPr lang="en-US" sz="1400" i="1" dirty="0" smtClean="0">
              <a:latin typeface="ArialMT"/>
            </a:endParaRPr>
          </a:p>
          <a:p>
            <a:pPr marL="420624" indent="-384048" fontAlgn="auto">
              <a:spcAft>
                <a:spcPts val="0"/>
              </a:spcAft>
              <a:buFont typeface="Wingdings 2"/>
              <a:buChar char=""/>
              <a:defRPr/>
            </a:pPr>
            <a:r>
              <a:rPr lang="en-US" sz="1400" i="1" dirty="0" smtClean="0"/>
              <a:t>Many applications tend to be not CPU bound, but limited by application, IO, or demand / requests – For these applications – like </a:t>
            </a:r>
            <a:r>
              <a:rPr lang="en-US" sz="1400" i="1" dirty="0" err="1" smtClean="0"/>
              <a:t>Config</a:t>
            </a:r>
            <a:r>
              <a:rPr lang="en-US" sz="1400" i="1" dirty="0" smtClean="0"/>
              <a:t> 0 a SeaMicro node can deliver a one to one ratio compared to Xeon based 1U servers.</a:t>
            </a:r>
          </a:p>
          <a:p>
            <a:pPr marL="420624" indent="-384048" fontAlgn="auto">
              <a:spcAft>
                <a:spcPts val="0"/>
              </a:spcAft>
              <a:buFont typeface="Wingdings 2"/>
              <a:buChar char=""/>
              <a:defRPr/>
            </a:pPr>
            <a:r>
              <a:rPr lang="en-US" sz="1400" i="1" dirty="0" smtClean="0"/>
              <a:t>SeaMicro supports RHEL 4u8 as well as other flavors which may not be supported by current generation HW from other manufacturers</a:t>
            </a:r>
          </a:p>
          <a:p>
            <a:pPr marL="722376" lvl="1" indent="-274320" fontAlgn="auto">
              <a:spcAft>
                <a:spcPts val="0"/>
              </a:spcAft>
              <a:buFont typeface="Wingdings 2"/>
              <a:buChar char=""/>
              <a:defRPr/>
            </a:pPr>
            <a:endParaRPr lang="en-US" sz="2400" i="1" dirty="0" smtClean="0"/>
          </a:p>
          <a:p>
            <a:pPr marL="420624" indent="-384048" fontAlgn="auto">
              <a:spcAft>
                <a:spcPts val="0"/>
              </a:spcAft>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SeaMicro: Proprietary and Confidential</a:t>
            </a:r>
          </a:p>
        </p:txBody>
      </p:sp>
      <p:sp>
        <p:nvSpPr>
          <p:cNvPr id="39938" name="TextBox 2"/>
          <p:cNvSpPr txBox="1">
            <a:spLocks noChangeArrowheads="1"/>
          </p:cNvSpPr>
          <p:nvPr/>
        </p:nvSpPr>
        <p:spPr bwMode="auto">
          <a:xfrm>
            <a:off x="808038" y="2122488"/>
            <a:ext cx="7620000" cy="3048000"/>
          </a:xfrm>
          <a:prstGeom prst="rect">
            <a:avLst/>
          </a:prstGeom>
          <a:noFill/>
          <a:ln w="9525">
            <a:noFill/>
            <a:miter lim="800000"/>
            <a:headEnd/>
            <a:tailEnd/>
          </a:ln>
        </p:spPr>
        <p:txBody>
          <a:bodyPr>
            <a:spAutoFit/>
          </a:bodyPr>
          <a:lstStyle/>
          <a:p>
            <a:r>
              <a:rPr lang="en-US" sz="4800"/>
              <a:t>Application Use Case</a:t>
            </a:r>
          </a:p>
          <a:p>
            <a:endParaRPr lang="en-US" sz="4800"/>
          </a:p>
          <a:p>
            <a:endParaRPr lang="en-US" sz="4800"/>
          </a:p>
          <a:p>
            <a:r>
              <a:rPr lang="en-US" sz="4800"/>
              <a:t>Image CDN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5575" y="11113"/>
            <a:ext cx="8909050" cy="1143000"/>
          </a:xfrm>
        </p:spPr>
        <p:txBody>
          <a:bodyPr/>
          <a:lstStyle/>
          <a:p>
            <a:r>
              <a:rPr lang="en-US" sz="3600" smtClean="0"/>
              <a:t>Image CDN - Savings</a:t>
            </a:r>
            <a:r>
              <a:rPr lang="en-US" sz="2800" smtClean="0"/>
              <a:t/>
            </a:r>
            <a:br>
              <a:rPr lang="en-US" sz="2800" smtClean="0"/>
            </a:br>
            <a:r>
              <a:rPr lang="en-US" sz="2400" smtClean="0"/>
              <a:t>1 SM10000-HD = 67 Dual Socket Quad [L5630] Servers</a:t>
            </a:r>
          </a:p>
        </p:txBody>
      </p:sp>
      <p:sp>
        <p:nvSpPr>
          <p:cNvPr id="41986" name="Content Placeholder 2"/>
          <p:cNvSpPr>
            <a:spLocks noGrp="1"/>
          </p:cNvSpPr>
          <p:nvPr>
            <p:ph idx="1"/>
          </p:nvPr>
        </p:nvSpPr>
        <p:spPr>
          <a:xfrm>
            <a:off x="231775" y="1600200"/>
            <a:ext cx="8794750" cy="4525963"/>
          </a:xfrm>
        </p:spPr>
        <p:txBody>
          <a:bodyPr/>
          <a:lstStyle/>
          <a:p>
            <a:r>
              <a:rPr lang="en-US" sz="2400" i="1" smtClean="0">
                <a:latin typeface="ArialMT"/>
              </a:rPr>
              <a:t>Space savings – 57 Rack Units</a:t>
            </a:r>
          </a:p>
          <a:p>
            <a:pPr lvl="1"/>
            <a:r>
              <a:rPr lang="en-US" sz="1800" i="1" smtClean="0">
                <a:latin typeface="ArialMT"/>
              </a:rPr>
              <a:t>SeaMicro = 10 Rack Units</a:t>
            </a:r>
          </a:p>
          <a:p>
            <a:pPr lvl="1"/>
            <a:r>
              <a:rPr lang="en-US" sz="1800" i="1" smtClean="0">
                <a:latin typeface="ArialMT"/>
              </a:rPr>
              <a:t>HP DL 360 = 67 servers – 1 U each </a:t>
            </a:r>
          </a:p>
          <a:p>
            <a:pPr lvl="1"/>
            <a:endParaRPr lang="en-US" sz="1800" i="1" smtClean="0">
              <a:latin typeface="ArialMT"/>
            </a:endParaRPr>
          </a:p>
          <a:p>
            <a:r>
              <a:rPr lang="en-US" sz="2400" i="1" smtClean="0">
                <a:latin typeface="ArialMT"/>
              </a:rPr>
              <a:t>Network Savings – 57 GigE ports</a:t>
            </a:r>
          </a:p>
          <a:p>
            <a:pPr lvl="1"/>
            <a:r>
              <a:rPr lang="en-US" sz="1800" i="1" smtClean="0">
                <a:latin typeface="ArialMT"/>
              </a:rPr>
              <a:t>SeaMicro = 10 GigE ports with LAG provides redundancy and aggregate bandwidth</a:t>
            </a:r>
          </a:p>
          <a:p>
            <a:pPr lvl="1"/>
            <a:r>
              <a:rPr lang="en-US" sz="1800" i="1" smtClean="0">
                <a:latin typeface="ArialMT"/>
              </a:rPr>
              <a:t>HP DL 360 = 67 Servers ~ 67 GigE ports to Top of rack Switches</a:t>
            </a:r>
          </a:p>
          <a:p>
            <a:pPr lvl="1"/>
            <a:endParaRPr lang="en-US" sz="1800" i="1" smtClean="0">
              <a:latin typeface="ArialMT"/>
            </a:endParaRPr>
          </a:p>
          <a:p>
            <a:r>
              <a:rPr lang="en-US" sz="2400" i="1" smtClean="0">
                <a:latin typeface="ArialMT"/>
              </a:rPr>
              <a:t>Power Savings ~ 11 290 W</a:t>
            </a:r>
          </a:p>
          <a:p>
            <a:pPr lvl="1"/>
            <a:r>
              <a:rPr lang="en-US" sz="1800" i="1" smtClean="0">
                <a:latin typeface="ArialMT"/>
              </a:rPr>
              <a:t>SeaMicro ~ 3800 W </a:t>
            </a:r>
          </a:p>
          <a:p>
            <a:pPr lvl="1"/>
            <a:r>
              <a:rPr lang="en-US" sz="1800" i="1" smtClean="0">
                <a:latin typeface="ArialMT"/>
              </a:rPr>
              <a:t>HP DL 360 - 67 Servers x 225W ~ 15 090 W</a:t>
            </a:r>
            <a:endParaRPr lang="en-US" sz="3200" i="1" smtClean="0"/>
          </a:p>
          <a:p>
            <a:endParaRPr lang="en-US"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906963"/>
          </a:xfrm>
        </p:spPr>
        <p:txBody>
          <a:bodyPr>
            <a:normAutofit/>
          </a:bodyPr>
          <a:lstStyle/>
          <a:p>
            <a:pPr marL="420624" indent="-384048" fontAlgn="auto">
              <a:spcAft>
                <a:spcPts val="0"/>
              </a:spcAft>
              <a:buFont typeface="Wingdings 2"/>
              <a:buChar char=""/>
              <a:defRPr/>
            </a:pPr>
            <a:r>
              <a:rPr lang="en-US" sz="2400" dirty="0" smtClean="0"/>
              <a:t>Application and infrastructure</a:t>
            </a:r>
          </a:p>
          <a:p>
            <a:pPr marL="722376" lvl="1" indent="-274320" fontAlgn="auto">
              <a:spcAft>
                <a:spcPts val="0"/>
              </a:spcAft>
              <a:buFont typeface="Wingdings 2"/>
              <a:buChar char=""/>
              <a:defRPr/>
            </a:pPr>
            <a:r>
              <a:rPr lang="en-US" sz="2400" dirty="0" smtClean="0"/>
              <a:t>Customer will open 30-50 new POPs internationally to serve image content</a:t>
            </a:r>
          </a:p>
          <a:p>
            <a:pPr marL="722376" lvl="1" indent="-274320" fontAlgn="auto">
              <a:spcAft>
                <a:spcPts val="0"/>
              </a:spcAft>
              <a:buFont typeface="Wingdings 2"/>
              <a:buChar char=""/>
              <a:defRPr/>
            </a:pPr>
            <a:r>
              <a:rPr lang="en-US" sz="2400" dirty="0" smtClean="0"/>
              <a:t>Data centers are leased co-location facilities worldwide</a:t>
            </a:r>
          </a:p>
          <a:p>
            <a:pPr marL="722376" lvl="1" indent="-274320" fontAlgn="auto">
              <a:spcAft>
                <a:spcPts val="0"/>
              </a:spcAft>
              <a:buFont typeface="Wingdings 2"/>
              <a:buChar char=""/>
              <a:defRPr/>
            </a:pPr>
            <a:r>
              <a:rPr lang="en-US" sz="2400" dirty="0" smtClean="0"/>
              <a:t>Power and space costs are anywhere from 2x-4x more expensive than in the United States</a:t>
            </a:r>
            <a:endParaRPr lang="en-US" sz="2400" dirty="0"/>
          </a:p>
          <a:p>
            <a:pPr marL="722376" lvl="1" indent="-274320" fontAlgn="auto">
              <a:spcAft>
                <a:spcPts val="0"/>
              </a:spcAft>
              <a:buFont typeface="Wingdings 2"/>
              <a:buChar char=""/>
              <a:defRPr/>
            </a:pPr>
            <a:r>
              <a:rPr lang="en-US" sz="2400" dirty="0" smtClean="0"/>
              <a:t>Images fit and are served from local DRAM</a:t>
            </a:r>
          </a:p>
          <a:p>
            <a:pPr marL="1005840" lvl="2" indent="-256032" fontAlgn="auto">
              <a:spcAft>
                <a:spcPts val="0"/>
              </a:spcAft>
              <a:buClr>
                <a:schemeClr val="accent1">
                  <a:lumMod val="75000"/>
                </a:schemeClr>
              </a:buClr>
              <a:buFont typeface="Arial"/>
              <a:buChar char="○"/>
              <a:defRPr/>
            </a:pPr>
            <a:r>
              <a:rPr lang="en-US" dirty="0" smtClean="0"/>
              <a:t>Average object size is 16KB</a:t>
            </a:r>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
        <p:nvSpPr>
          <p:cNvPr id="8" name="TextBox 7"/>
          <p:cNvSpPr txBox="1"/>
          <p:nvPr/>
        </p:nvSpPr>
        <p:spPr>
          <a:xfrm>
            <a:off x="0" y="0"/>
            <a:ext cx="9144000" cy="1219200"/>
          </a:xfrm>
          <a:prstGeom prst="rect">
            <a:avLst/>
          </a:prstGeom>
          <a:solidFill>
            <a:schemeClr val="bg1">
              <a:lumMod val="75000"/>
              <a:lumOff val="25000"/>
              <a:alpha val="80000"/>
            </a:schemeClr>
          </a:solidFill>
          <a:ln>
            <a:noFill/>
          </a:ln>
        </p:spPr>
        <p:style>
          <a:lnRef idx="2">
            <a:schemeClr val="dk1"/>
          </a:lnRef>
          <a:fillRef idx="1">
            <a:schemeClr val="lt1"/>
          </a:fillRef>
          <a:effectRef idx="0">
            <a:schemeClr val="dk1"/>
          </a:effectRef>
          <a:fontRef idx="minor">
            <a:schemeClr val="dk1"/>
          </a:fontRef>
        </p:style>
        <p:txBody>
          <a:bodyPr lIns="365760" anchor="ctr"/>
          <a:lstStyle/>
          <a:p>
            <a:pPr>
              <a:defRPr/>
            </a:pPr>
            <a:r>
              <a:rPr lang="en-US" sz="3200" dirty="0">
                <a:solidFill>
                  <a:schemeClr val="tx1"/>
                </a:solidFill>
              </a:rPr>
              <a:t>Case Study – Image CDN</a:t>
            </a:r>
          </a:p>
          <a:p>
            <a:pPr>
              <a:defRPr/>
            </a:pPr>
            <a:r>
              <a:rPr lang="en-US" sz="2800" dirty="0">
                <a:solidFill>
                  <a:schemeClr val="tx1"/>
                </a:solidFill>
              </a:rPr>
              <a:t>Apache Static Data serving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Exec Summary</a:t>
            </a:r>
          </a:p>
        </p:txBody>
      </p:sp>
      <p:sp>
        <p:nvSpPr>
          <p:cNvPr id="16386" name="Content Placeholder 2"/>
          <p:cNvSpPr>
            <a:spLocks noGrp="1"/>
          </p:cNvSpPr>
          <p:nvPr>
            <p:ph idx="1"/>
          </p:nvPr>
        </p:nvSpPr>
        <p:spPr>
          <a:xfrm>
            <a:off x="347663" y="1600200"/>
            <a:ext cx="8294687" cy="4525963"/>
          </a:xfrm>
        </p:spPr>
        <p:txBody>
          <a:bodyPr/>
          <a:lstStyle/>
          <a:p>
            <a:r>
              <a:rPr lang="en-US" sz="1600" smtClean="0"/>
              <a:t>SeaMicro’s offers 384 dual core servers in 10 Rack Units operating at 10 W per server. Depending use case this configuration can replace as many as 384 servers, or as few as 25 servers. </a:t>
            </a:r>
          </a:p>
          <a:p>
            <a:endParaRPr lang="en-US" sz="1600" smtClean="0"/>
          </a:p>
          <a:p>
            <a:r>
              <a:rPr lang="en-US" sz="1600" smtClean="0"/>
              <a:t>In a 40 U Rack with 10 kW SeaMicro can fit 1024 servers or 2048 cores.</a:t>
            </a:r>
          </a:p>
          <a:p>
            <a:r>
              <a:rPr lang="en-US" sz="1600" smtClean="0"/>
              <a:t>In a 40U Rack with 15 kW SeaMicro can fit 1536 servers or 3072 cores.</a:t>
            </a:r>
          </a:p>
          <a:p>
            <a:r>
              <a:rPr lang="en-US" sz="1600" smtClean="0"/>
              <a:t>Dramatic savings come in the form of:</a:t>
            </a:r>
          </a:p>
          <a:p>
            <a:pPr lvl="1"/>
            <a:r>
              <a:rPr lang="en-US" sz="1200" smtClean="0"/>
              <a:t>Less Data Center space / racks consumed for the same compute power</a:t>
            </a:r>
          </a:p>
          <a:p>
            <a:pPr lvl="1"/>
            <a:r>
              <a:rPr lang="en-US" sz="1200" smtClean="0"/>
              <a:t>Less power consumed [kW and MW] for the same compute power</a:t>
            </a:r>
          </a:p>
          <a:p>
            <a:pPr lvl="1"/>
            <a:r>
              <a:rPr lang="en-US" sz="1200" smtClean="0"/>
              <a:t>Less Switch ports consumed for the same compute power</a:t>
            </a:r>
          </a:p>
          <a:p>
            <a:pPr lvl="1"/>
            <a:endParaRPr lang="en-US" sz="1200" smtClean="0"/>
          </a:p>
          <a:p>
            <a:r>
              <a:rPr lang="en-US" sz="1600" smtClean="0"/>
              <a:t>Actual savings vary by application as many applications do not match the generic Spec workload</a:t>
            </a:r>
          </a:p>
          <a:p>
            <a:endParaRPr lang="en-US" sz="1600" smtClean="0"/>
          </a:p>
          <a:p>
            <a:r>
              <a:rPr lang="en-US" sz="1600" smtClean="0"/>
              <a:t>Yahoo’s largest expense is cost of data center construction – though advances have been made with the YCC design, the cheapest data center is still the one you don’t have to build. SeaMicro helps fit more compute in existing data centers.</a:t>
            </a:r>
          </a:p>
          <a:p>
            <a:endParaRPr lang="en-US" sz="2000" smtClean="0"/>
          </a:p>
          <a:p>
            <a:endParaRPr lang="en-US" sz="2000" smtClean="0"/>
          </a:p>
          <a:p>
            <a:endParaRPr lang="en-US" sz="3200"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140"/>
          <p:cNvGrpSpPr>
            <a:grpSpLocks/>
          </p:cNvGrpSpPr>
          <p:nvPr/>
        </p:nvGrpSpPr>
        <p:grpSpPr bwMode="auto">
          <a:xfrm>
            <a:off x="254000" y="1333500"/>
            <a:ext cx="4087813" cy="3089275"/>
            <a:chOff x="4457700" y="2588"/>
            <a:chExt cx="4495800" cy="3088688"/>
          </a:xfrm>
        </p:grpSpPr>
        <p:sp>
          <p:nvSpPr>
            <p:cNvPr id="4" name="Rectangle 3"/>
            <p:cNvSpPr/>
            <p:nvPr/>
          </p:nvSpPr>
          <p:spPr>
            <a:xfrm>
              <a:off x="4457700" y="2588"/>
              <a:ext cx="4495800" cy="3088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71" name="TextBox 4"/>
            <p:cNvSpPr txBox="1">
              <a:spLocks noChangeArrowheads="1"/>
            </p:cNvSpPr>
            <p:nvPr/>
          </p:nvSpPr>
          <p:spPr bwMode="auto">
            <a:xfrm>
              <a:off x="5672564" y="21270"/>
              <a:ext cx="2337961" cy="338554"/>
            </a:xfrm>
            <a:prstGeom prst="rect">
              <a:avLst/>
            </a:prstGeom>
            <a:noFill/>
            <a:ln w="9525">
              <a:noFill/>
              <a:miter lim="800000"/>
              <a:headEnd/>
              <a:tailEnd/>
            </a:ln>
          </p:spPr>
          <p:txBody>
            <a:bodyPr>
              <a:spAutoFit/>
            </a:bodyPr>
            <a:lstStyle/>
            <a:p>
              <a:r>
                <a:rPr lang="en-US" sz="1600"/>
                <a:t>Current Architecture</a:t>
              </a:r>
            </a:p>
          </p:txBody>
        </p:sp>
        <p:sp>
          <p:nvSpPr>
            <p:cNvPr id="6" name="Rounded Rectangle 5"/>
            <p:cNvSpPr/>
            <p:nvPr/>
          </p:nvSpPr>
          <p:spPr>
            <a:xfrm>
              <a:off x="5662400" y="721589"/>
              <a:ext cx="862495" cy="304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Router</a:t>
              </a:r>
              <a:endParaRPr lang="en-US" sz="1100" dirty="0"/>
            </a:p>
          </p:txBody>
        </p:sp>
        <p:sp>
          <p:nvSpPr>
            <p:cNvPr id="8" name="Rounded Rectangle 7"/>
            <p:cNvSpPr/>
            <p:nvPr/>
          </p:nvSpPr>
          <p:spPr>
            <a:xfrm>
              <a:off x="5662400" y="1269172"/>
              <a:ext cx="862495" cy="3063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900" dirty="0"/>
                <a:t>Cisco 4948</a:t>
              </a:r>
              <a:endParaRPr lang="en-US" sz="900" dirty="0"/>
            </a:p>
          </p:txBody>
        </p:sp>
        <p:grpSp>
          <p:nvGrpSpPr>
            <p:cNvPr id="45074" name="Group 17"/>
            <p:cNvGrpSpPr>
              <a:grpSpLocks/>
            </p:cNvGrpSpPr>
            <p:nvPr/>
          </p:nvGrpSpPr>
          <p:grpSpPr bwMode="auto">
            <a:xfrm>
              <a:off x="5723418" y="1879552"/>
              <a:ext cx="1233714" cy="670560"/>
              <a:chOff x="5486400" y="3581400"/>
              <a:chExt cx="1524000" cy="838200"/>
            </a:xfrm>
          </p:grpSpPr>
          <p:sp>
            <p:nvSpPr>
              <p:cNvPr id="12" name="Rounded Rectangle 11"/>
              <p:cNvSpPr/>
              <p:nvPr/>
            </p:nvSpPr>
            <p:spPr>
              <a:xfrm>
                <a:off x="5486511" y="3582265"/>
                <a:ext cx="914463" cy="30355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050" dirty="0"/>
              </a:p>
            </p:txBody>
          </p:sp>
          <p:sp>
            <p:nvSpPr>
              <p:cNvPr id="15" name="Rounded Rectangle 14"/>
              <p:cNvSpPr/>
              <p:nvPr/>
            </p:nvSpPr>
            <p:spPr>
              <a:xfrm>
                <a:off x="5639640" y="3715192"/>
                <a:ext cx="914463" cy="3055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050" dirty="0"/>
              </a:p>
            </p:txBody>
          </p:sp>
          <p:sp>
            <p:nvSpPr>
              <p:cNvPr id="16" name="Rounded Rectangle 15"/>
              <p:cNvSpPr/>
              <p:nvPr/>
            </p:nvSpPr>
            <p:spPr>
              <a:xfrm>
                <a:off x="5790613" y="3848121"/>
                <a:ext cx="916620" cy="3055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050" dirty="0"/>
              </a:p>
            </p:txBody>
          </p:sp>
          <p:sp>
            <p:nvSpPr>
              <p:cNvPr id="17" name="Rounded Rectangle 16"/>
              <p:cNvSpPr/>
              <p:nvPr/>
            </p:nvSpPr>
            <p:spPr>
              <a:xfrm>
                <a:off x="5943743" y="3981048"/>
                <a:ext cx="914463" cy="3055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050" dirty="0"/>
              </a:p>
            </p:txBody>
          </p:sp>
          <p:sp>
            <p:nvSpPr>
              <p:cNvPr id="11" name="Rounded Rectangle 10"/>
              <p:cNvSpPr/>
              <p:nvPr/>
            </p:nvSpPr>
            <p:spPr>
              <a:xfrm>
                <a:off x="6096872" y="4115960"/>
                <a:ext cx="914463" cy="30355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900" dirty="0"/>
                  <a:t>1U Server</a:t>
                </a:r>
                <a:endParaRPr lang="en-US" sz="900" dirty="0"/>
              </a:p>
            </p:txBody>
          </p:sp>
        </p:grpSp>
        <p:cxnSp>
          <p:nvCxnSpPr>
            <p:cNvPr id="26" name="Straight Connector 25"/>
            <p:cNvCxnSpPr>
              <a:stCxn id="12" idx="0"/>
              <a:endCxn id="8" idx="2"/>
            </p:cNvCxnSpPr>
            <p:nvPr/>
          </p:nvCxnSpPr>
          <p:spPr>
            <a:xfrm rot="5400000" flipH="1" flipV="1">
              <a:off x="5941277" y="1727873"/>
              <a:ext cx="3047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0"/>
              <a:endCxn id="6" idx="2"/>
            </p:cNvCxnSpPr>
            <p:nvPr/>
          </p:nvCxnSpPr>
          <p:spPr>
            <a:xfrm rot="5400000" flipH="1" flipV="1">
              <a:off x="5971433" y="1148546"/>
              <a:ext cx="24442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083596" y="721589"/>
              <a:ext cx="862495" cy="304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Router</a:t>
              </a:r>
              <a:endParaRPr lang="en-US" sz="1400" dirty="0"/>
            </a:p>
          </p:txBody>
        </p:sp>
        <p:sp>
          <p:nvSpPr>
            <p:cNvPr id="9" name="Rounded Rectangle 8"/>
            <p:cNvSpPr/>
            <p:nvPr/>
          </p:nvSpPr>
          <p:spPr>
            <a:xfrm>
              <a:off x="7083596" y="1269172"/>
              <a:ext cx="862495" cy="3063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900" dirty="0"/>
                <a:t>Cisco 4948</a:t>
              </a:r>
              <a:endParaRPr lang="en-US" sz="900" dirty="0"/>
            </a:p>
          </p:txBody>
        </p:sp>
        <p:grpSp>
          <p:nvGrpSpPr>
            <p:cNvPr id="45079" name="Group 18"/>
            <p:cNvGrpSpPr>
              <a:grpSpLocks/>
            </p:cNvGrpSpPr>
            <p:nvPr/>
          </p:nvGrpSpPr>
          <p:grpSpPr bwMode="auto">
            <a:xfrm>
              <a:off x="7144584" y="1879552"/>
              <a:ext cx="1233714" cy="670560"/>
              <a:chOff x="5486400" y="3581400"/>
              <a:chExt cx="1524000" cy="838200"/>
            </a:xfrm>
          </p:grpSpPr>
          <p:sp>
            <p:nvSpPr>
              <p:cNvPr id="20" name="Rounded Rectangle 19"/>
              <p:cNvSpPr/>
              <p:nvPr/>
            </p:nvSpPr>
            <p:spPr>
              <a:xfrm>
                <a:off x="5486549" y="3582265"/>
                <a:ext cx="914463" cy="30355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050" dirty="0"/>
              </a:p>
            </p:txBody>
          </p:sp>
          <p:sp>
            <p:nvSpPr>
              <p:cNvPr id="21" name="Rounded Rectangle 20"/>
              <p:cNvSpPr/>
              <p:nvPr/>
            </p:nvSpPr>
            <p:spPr>
              <a:xfrm>
                <a:off x="5639678" y="3715192"/>
                <a:ext cx="914463" cy="3055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050" dirty="0"/>
              </a:p>
            </p:txBody>
          </p:sp>
          <p:sp>
            <p:nvSpPr>
              <p:cNvPr id="22" name="Rounded Rectangle 21"/>
              <p:cNvSpPr/>
              <p:nvPr/>
            </p:nvSpPr>
            <p:spPr>
              <a:xfrm>
                <a:off x="5790651" y="3848121"/>
                <a:ext cx="916620" cy="3055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050" dirty="0"/>
              </a:p>
            </p:txBody>
          </p:sp>
          <p:sp>
            <p:nvSpPr>
              <p:cNvPr id="23" name="Rounded Rectangle 22"/>
              <p:cNvSpPr/>
              <p:nvPr/>
            </p:nvSpPr>
            <p:spPr>
              <a:xfrm>
                <a:off x="5943781" y="3981048"/>
                <a:ext cx="914463" cy="3055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050" dirty="0"/>
              </a:p>
            </p:txBody>
          </p:sp>
          <p:sp>
            <p:nvSpPr>
              <p:cNvPr id="24" name="Rounded Rectangle 23"/>
              <p:cNvSpPr/>
              <p:nvPr/>
            </p:nvSpPr>
            <p:spPr>
              <a:xfrm>
                <a:off x="6096910" y="4115960"/>
                <a:ext cx="914463" cy="30355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900" dirty="0"/>
                  <a:t>1U Server</a:t>
                </a:r>
                <a:endParaRPr lang="en-US" sz="900" dirty="0"/>
              </a:p>
            </p:txBody>
          </p:sp>
        </p:grpSp>
        <p:cxnSp>
          <p:nvCxnSpPr>
            <p:cNvPr id="30" name="Straight Connector 29"/>
            <p:cNvCxnSpPr>
              <a:stCxn id="9" idx="0"/>
              <a:endCxn id="7" idx="2"/>
            </p:cNvCxnSpPr>
            <p:nvPr/>
          </p:nvCxnSpPr>
          <p:spPr>
            <a:xfrm rot="5400000" flipH="1" flipV="1">
              <a:off x="7392629" y="1148546"/>
              <a:ext cx="2444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0"/>
              <a:endCxn id="9" idx="2"/>
            </p:cNvCxnSpPr>
            <p:nvPr/>
          </p:nvCxnSpPr>
          <p:spPr>
            <a:xfrm rot="5400000" flipH="1" flipV="1">
              <a:off x="7362473" y="1727873"/>
              <a:ext cx="304742"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648008" y="1272347"/>
              <a:ext cx="762976" cy="304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t>Inline FDRY LB</a:t>
              </a:r>
              <a:endParaRPr lang="en-US" sz="800" dirty="0"/>
            </a:p>
          </p:txBody>
        </p:sp>
        <p:sp>
          <p:nvSpPr>
            <p:cNvPr id="36" name="Rounded Rectangle 35"/>
            <p:cNvSpPr/>
            <p:nvPr/>
          </p:nvSpPr>
          <p:spPr>
            <a:xfrm>
              <a:off x="8162588" y="1272347"/>
              <a:ext cx="761231" cy="304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t>Inline FDRY LB</a:t>
              </a:r>
              <a:endParaRPr lang="en-US" sz="800" dirty="0"/>
            </a:p>
          </p:txBody>
        </p:sp>
        <p:cxnSp>
          <p:nvCxnSpPr>
            <p:cNvPr id="38" name="Straight Connector 37"/>
            <p:cNvCxnSpPr>
              <a:stCxn id="35" idx="3"/>
              <a:endCxn id="8" idx="1"/>
            </p:cNvCxnSpPr>
            <p:nvPr/>
          </p:nvCxnSpPr>
          <p:spPr>
            <a:xfrm flipV="1">
              <a:off x="5410984" y="1423131"/>
              <a:ext cx="25141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 idx="3"/>
              <a:endCxn id="36" idx="1"/>
            </p:cNvCxnSpPr>
            <p:nvPr/>
          </p:nvCxnSpPr>
          <p:spPr>
            <a:xfrm>
              <a:off x="7946091" y="1423131"/>
              <a:ext cx="216497" cy="1587"/>
            </a:xfrm>
            <a:prstGeom prst="line">
              <a:avLst/>
            </a:prstGeom>
          </p:spPr>
          <p:style>
            <a:lnRef idx="1">
              <a:schemeClr val="accent1"/>
            </a:lnRef>
            <a:fillRef idx="0">
              <a:schemeClr val="accent1"/>
            </a:fillRef>
            <a:effectRef idx="0">
              <a:schemeClr val="accent1"/>
            </a:effectRef>
            <a:fontRef idx="minor">
              <a:schemeClr val="tx1"/>
            </a:fontRef>
          </p:style>
        </p:cxnSp>
        <p:sp>
          <p:nvSpPr>
            <p:cNvPr id="45086" name="TextBox 40"/>
            <p:cNvSpPr txBox="1">
              <a:spLocks noChangeArrowheads="1"/>
            </p:cNvSpPr>
            <p:nvPr/>
          </p:nvSpPr>
          <p:spPr bwMode="auto">
            <a:xfrm>
              <a:off x="6172200" y="2626312"/>
              <a:ext cx="838200" cy="461665"/>
            </a:xfrm>
            <a:prstGeom prst="rect">
              <a:avLst/>
            </a:prstGeom>
            <a:noFill/>
            <a:ln w="9525">
              <a:noFill/>
              <a:miter lim="800000"/>
              <a:headEnd/>
              <a:tailEnd/>
            </a:ln>
          </p:spPr>
          <p:txBody>
            <a:bodyPr>
              <a:spAutoFit/>
            </a:bodyPr>
            <a:lstStyle/>
            <a:p>
              <a:pPr algn="ctr"/>
              <a:r>
                <a:rPr lang="en-US" sz="1200"/>
                <a:t>10 – 20 servers</a:t>
              </a:r>
            </a:p>
          </p:txBody>
        </p:sp>
        <p:sp>
          <p:nvSpPr>
            <p:cNvPr id="45087" name="TextBox 41"/>
            <p:cNvSpPr txBox="1">
              <a:spLocks noChangeArrowheads="1"/>
            </p:cNvSpPr>
            <p:nvPr/>
          </p:nvSpPr>
          <p:spPr bwMode="auto">
            <a:xfrm>
              <a:off x="7620000" y="2626312"/>
              <a:ext cx="838200" cy="461665"/>
            </a:xfrm>
            <a:prstGeom prst="rect">
              <a:avLst/>
            </a:prstGeom>
            <a:noFill/>
            <a:ln w="9525">
              <a:noFill/>
              <a:miter lim="800000"/>
              <a:headEnd/>
              <a:tailEnd/>
            </a:ln>
          </p:spPr>
          <p:txBody>
            <a:bodyPr>
              <a:spAutoFit/>
            </a:bodyPr>
            <a:lstStyle/>
            <a:p>
              <a:pPr algn="ctr"/>
              <a:r>
                <a:rPr lang="en-US" sz="1200"/>
                <a:t>10 – 20 servers</a:t>
              </a:r>
            </a:p>
          </p:txBody>
        </p:sp>
        <p:cxnSp>
          <p:nvCxnSpPr>
            <p:cNvPr id="44" name="Straight Connector 43"/>
            <p:cNvCxnSpPr>
              <a:stCxn id="8" idx="3"/>
              <a:endCxn id="9" idx="1"/>
            </p:cNvCxnSpPr>
            <p:nvPr/>
          </p:nvCxnSpPr>
          <p:spPr>
            <a:xfrm>
              <a:off x="6524895" y="1423131"/>
              <a:ext cx="558701" cy="1587"/>
            </a:xfrm>
            <a:prstGeom prst="line">
              <a:avLst/>
            </a:prstGeom>
          </p:spPr>
          <p:style>
            <a:lnRef idx="1">
              <a:schemeClr val="accent1"/>
            </a:lnRef>
            <a:fillRef idx="0">
              <a:schemeClr val="accent1"/>
            </a:fillRef>
            <a:effectRef idx="0">
              <a:schemeClr val="accent1"/>
            </a:effectRef>
            <a:fontRef idx="minor">
              <a:schemeClr val="tx1"/>
            </a:fontRef>
          </p:style>
        </p:cxnSp>
        <p:sp>
          <p:nvSpPr>
            <p:cNvPr id="45089" name="TextBox 44"/>
            <p:cNvSpPr txBox="1">
              <a:spLocks noChangeArrowheads="1"/>
            </p:cNvSpPr>
            <p:nvPr/>
          </p:nvSpPr>
          <p:spPr bwMode="auto">
            <a:xfrm>
              <a:off x="5248922" y="1483312"/>
              <a:ext cx="685800" cy="215444"/>
            </a:xfrm>
            <a:prstGeom prst="rect">
              <a:avLst/>
            </a:prstGeom>
            <a:noFill/>
            <a:ln w="9525">
              <a:noFill/>
              <a:miter lim="800000"/>
              <a:headEnd/>
              <a:tailEnd/>
            </a:ln>
          </p:spPr>
          <p:txBody>
            <a:bodyPr>
              <a:spAutoFit/>
            </a:bodyPr>
            <a:lstStyle/>
            <a:p>
              <a:pPr algn="ctr"/>
              <a:r>
                <a:rPr lang="en-US" sz="800"/>
                <a:t>10 GbE</a:t>
              </a:r>
            </a:p>
          </p:txBody>
        </p:sp>
        <p:sp>
          <p:nvSpPr>
            <p:cNvPr id="45090" name="TextBox 45"/>
            <p:cNvSpPr txBox="1">
              <a:spLocks noChangeArrowheads="1"/>
            </p:cNvSpPr>
            <p:nvPr/>
          </p:nvSpPr>
          <p:spPr bwMode="auto">
            <a:xfrm>
              <a:off x="5943600" y="1635712"/>
              <a:ext cx="685800" cy="215444"/>
            </a:xfrm>
            <a:prstGeom prst="rect">
              <a:avLst/>
            </a:prstGeom>
            <a:noFill/>
            <a:ln w="9525">
              <a:noFill/>
              <a:miter lim="800000"/>
              <a:headEnd/>
              <a:tailEnd/>
            </a:ln>
          </p:spPr>
          <p:txBody>
            <a:bodyPr>
              <a:spAutoFit/>
            </a:bodyPr>
            <a:lstStyle/>
            <a:p>
              <a:pPr algn="ctr"/>
              <a:r>
                <a:rPr lang="en-US" sz="800"/>
                <a:t>1 GbE</a:t>
              </a:r>
            </a:p>
          </p:txBody>
        </p:sp>
        <p:sp>
          <p:nvSpPr>
            <p:cNvPr id="45091" name="TextBox 46"/>
            <p:cNvSpPr txBox="1">
              <a:spLocks noChangeArrowheads="1"/>
            </p:cNvSpPr>
            <p:nvPr/>
          </p:nvSpPr>
          <p:spPr bwMode="auto">
            <a:xfrm>
              <a:off x="7010400" y="1635712"/>
              <a:ext cx="685800" cy="215444"/>
            </a:xfrm>
            <a:prstGeom prst="rect">
              <a:avLst/>
            </a:prstGeom>
            <a:noFill/>
            <a:ln w="9525">
              <a:noFill/>
              <a:miter lim="800000"/>
              <a:headEnd/>
              <a:tailEnd/>
            </a:ln>
          </p:spPr>
          <p:txBody>
            <a:bodyPr>
              <a:spAutoFit/>
            </a:bodyPr>
            <a:lstStyle/>
            <a:p>
              <a:pPr algn="ctr"/>
              <a:r>
                <a:rPr lang="en-US" sz="800"/>
                <a:t>1 GbE</a:t>
              </a:r>
            </a:p>
          </p:txBody>
        </p:sp>
        <p:sp>
          <p:nvSpPr>
            <p:cNvPr id="45092" name="TextBox 47"/>
            <p:cNvSpPr txBox="1">
              <a:spLocks noChangeArrowheads="1"/>
            </p:cNvSpPr>
            <p:nvPr/>
          </p:nvSpPr>
          <p:spPr bwMode="auto">
            <a:xfrm>
              <a:off x="7391400" y="1039268"/>
              <a:ext cx="685800" cy="215444"/>
            </a:xfrm>
            <a:prstGeom prst="rect">
              <a:avLst/>
            </a:prstGeom>
            <a:noFill/>
            <a:ln w="9525">
              <a:noFill/>
              <a:miter lim="800000"/>
              <a:headEnd/>
              <a:tailEnd/>
            </a:ln>
          </p:spPr>
          <p:txBody>
            <a:bodyPr>
              <a:spAutoFit/>
            </a:bodyPr>
            <a:lstStyle/>
            <a:p>
              <a:pPr algn="ctr"/>
              <a:r>
                <a:rPr lang="en-US" sz="800"/>
                <a:t>10 GbE</a:t>
              </a:r>
            </a:p>
          </p:txBody>
        </p:sp>
        <p:sp>
          <p:nvSpPr>
            <p:cNvPr id="45093" name="TextBox 48"/>
            <p:cNvSpPr txBox="1">
              <a:spLocks noChangeArrowheads="1"/>
            </p:cNvSpPr>
            <p:nvPr/>
          </p:nvSpPr>
          <p:spPr bwMode="auto">
            <a:xfrm>
              <a:off x="7728010" y="1496468"/>
              <a:ext cx="685800" cy="215444"/>
            </a:xfrm>
            <a:prstGeom prst="rect">
              <a:avLst/>
            </a:prstGeom>
            <a:noFill/>
            <a:ln w="9525">
              <a:noFill/>
              <a:miter lim="800000"/>
              <a:headEnd/>
              <a:tailEnd/>
            </a:ln>
          </p:spPr>
          <p:txBody>
            <a:bodyPr>
              <a:spAutoFit/>
            </a:bodyPr>
            <a:lstStyle/>
            <a:p>
              <a:pPr algn="ctr"/>
              <a:r>
                <a:rPr lang="en-US" sz="800"/>
                <a:t>10 GbE</a:t>
              </a:r>
            </a:p>
          </p:txBody>
        </p:sp>
        <p:sp>
          <p:nvSpPr>
            <p:cNvPr id="45094" name="TextBox 49"/>
            <p:cNvSpPr txBox="1">
              <a:spLocks noChangeArrowheads="1"/>
            </p:cNvSpPr>
            <p:nvPr/>
          </p:nvSpPr>
          <p:spPr bwMode="auto">
            <a:xfrm>
              <a:off x="5984288" y="1042970"/>
              <a:ext cx="685800" cy="215444"/>
            </a:xfrm>
            <a:prstGeom prst="rect">
              <a:avLst/>
            </a:prstGeom>
            <a:noFill/>
            <a:ln w="9525">
              <a:noFill/>
              <a:miter lim="800000"/>
              <a:headEnd/>
              <a:tailEnd/>
            </a:ln>
          </p:spPr>
          <p:txBody>
            <a:bodyPr>
              <a:spAutoFit/>
            </a:bodyPr>
            <a:lstStyle/>
            <a:p>
              <a:pPr algn="ctr"/>
              <a:r>
                <a:rPr lang="en-US" sz="800"/>
                <a:t>10 GbE</a:t>
              </a:r>
            </a:p>
          </p:txBody>
        </p:sp>
        <p:sp>
          <p:nvSpPr>
            <p:cNvPr id="45095" name="TextBox 50"/>
            <p:cNvSpPr txBox="1">
              <a:spLocks noChangeArrowheads="1"/>
            </p:cNvSpPr>
            <p:nvPr/>
          </p:nvSpPr>
          <p:spPr bwMode="auto">
            <a:xfrm>
              <a:off x="6477000" y="1420268"/>
              <a:ext cx="685800" cy="215444"/>
            </a:xfrm>
            <a:prstGeom prst="rect">
              <a:avLst/>
            </a:prstGeom>
            <a:noFill/>
            <a:ln w="9525">
              <a:noFill/>
              <a:miter lim="800000"/>
              <a:headEnd/>
              <a:tailEnd/>
            </a:ln>
          </p:spPr>
          <p:txBody>
            <a:bodyPr>
              <a:spAutoFit/>
            </a:bodyPr>
            <a:lstStyle/>
            <a:p>
              <a:pPr algn="ctr"/>
              <a:r>
                <a:rPr lang="en-US" sz="800"/>
                <a:t>N x 1 GbE</a:t>
              </a:r>
            </a:p>
          </p:txBody>
        </p:sp>
      </p:grpSp>
      <p:grpSp>
        <p:nvGrpSpPr>
          <p:cNvPr id="45058" name="Group 57"/>
          <p:cNvGrpSpPr>
            <a:grpSpLocks/>
          </p:cNvGrpSpPr>
          <p:nvPr/>
        </p:nvGrpSpPr>
        <p:grpSpPr bwMode="auto">
          <a:xfrm>
            <a:off x="4802188" y="1333500"/>
            <a:ext cx="4087812" cy="3089275"/>
            <a:chOff x="4802430" y="1333500"/>
            <a:chExt cx="4087091" cy="3088688"/>
          </a:xfrm>
        </p:grpSpPr>
        <p:sp>
          <p:nvSpPr>
            <p:cNvPr id="94" name="Rectangle 93"/>
            <p:cNvSpPr/>
            <p:nvPr/>
          </p:nvSpPr>
          <p:spPr>
            <a:xfrm>
              <a:off x="4802430" y="1333500"/>
              <a:ext cx="4087091" cy="3088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63" name="TextBox 94"/>
            <p:cNvSpPr txBox="1">
              <a:spLocks noChangeArrowheads="1"/>
            </p:cNvSpPr>
            <p:nvPr/>
          </p:nvSpPr>
          <p:spPr bwMode="auto">
            <a:xfrm>
              <a:off x="5877770" y="1333500"/>
              <a:ext cx="2563091" cy="338554"/>
            </a:xfrm>
            <a:prstGeom prst="rect">
              <a:avLst/>
            </a:prstGeom>
            <a:noFill/>
            <a:ln w="9525">
              <a:noFill/>
              <a:miter lim="800000"/>
              <a:headEnd/>
              <a:tailEnd/>
            </a:ln>
          </p:spPr>
          <p:txBody>
            <a:bodyPr>
              <a:spAutoFit/>
            </a:bodyPr>
            <a:lstStyle/>
            <a:p>
              <a:r>
                <a:rPr lang="en-US" sz="1600"/>
                <a:t>SeaMicro Architecture</a:t>
              </a:r>
            </a:p>
          </p:txBody>
        </p:sp>
        <p:sp>
          <p:nvSpPr>
            <p:cNvPr id="122" name="Rounded Rectangle 5"/>
            <p:cNvSpPr/>
            <p:nvPr/>
          </p:nvSpPr>
          <p:spPr>
            <a:xfrm>
              <a:off x="5862693" y="2019170"/>
              <a:ext cx="784087" cy="304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Router</a:t>
              </a:r>
              <a:endParaRPr lang="en-US" sz="1100" dirty="0"/>
            </a:p>
          </p:txBody>
        </p:sp>
        <p:cxnSp>
          <p:nvCxnSpPr>
            <p:cNvPr id="126" name="Straight Connector 125"/>
            <p:cNvCxnSpPr>
              <a:stCxn id="134" idx="0"/>
            </p:cNvCxnSpPr>
            <p:nvPr/>
          </p:nvCxnSpPr>
          <p:spPr>
            <a:xfrm rot="16200000" flipV="1">
              <a:off x="6139669" y="2440567"/>
              <a:ext cx="953906" cy="723772"/>
            </a:xfrm>
            <a:prstGeom prst="line">
              <a:avLst/>
            </a:prstGeom>
          </p:spPr>
          <p:style>
            <a:lnRef idx="1">
              <a:schemeClr val="accent1"/>
            </a:lnRef>
            <a:fillRef idx="0">
              <a:schemeClr val="accent1"/>
            </a:fillRef>
            <a:effectRef idx="0">
              <a:schemeClr val="accent1"/>
            </a:effectRef>
            <a:fontRef idx="minor">
              <a:schemeClr val="tx1"/>
            </a:fontRef>
          </p:style>
        </p:cxnSp>
        <p:sp>
          <p:nvSpPr>
            <p:cNvPr id="112" name="Rounded Rectangle 6"/>
            <p:cNvSpPr/>
            <p:nvPr/>
          </p:nvSpPr>
          <p:spPr>
            <a:xfrm>
              <a:off x="7154690" y="2019170"/>
              <a:ext cx="784087" cy="304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Router</a:t>
              </a:r>
              <a:endParaRPr lang="en-US" sz="1400" dirty="0"/>
            </a:p>
          </p:txBody>
        </p:sp>
        <p:cxnSp>
          <p:nvCxnSpPr>
            <p:cNvPr id="115" name="Straight Connector 114"/>
            <p:cNvCxnSpPr>
              <a:stCxn id="134" idx="0"/>
            </p:cNvCxnSpPr>
            <p:nvPr/>
          </p:nvCxnSpPr>
          <p:spPr>
            <a:xfrm rot="5400000" flipH="1" flipV="1">
              <a:off x="6785668" y="2518340"/>
              <a:ext cx="953906" cy="568225"/>
            </a:xfrm>
            <a:prstGeom prst="line">
              <a:avLst/>
            </a:prstGeom>
          </p:spPr>
          <p:style>
            <a:lnRef idx="1">
              <a:schemeClr val="accent1"/>
            </a:lnRef>
            <a:fillRef idx="0">
              <a:schemeClr val="accent1"/>
            </a:fillRef>
            <a:effectRef idx="0">
              <a:schemeClr val="accent1"/>
            </a:effectRef>
            <a:fontRef idx="minor">
              <a:schemeClr val="tx1"/>
            </a:fontRef>
          </p:style>
        </p:cxnSp>
        <p:sp>
          <p:nvSpPr>
            <p:cNvPr id="45068" name="TextBox 109"/>
            <p:cNvSpPr txBox="1">
              <a:spLocks noChangeArrowheads="1"/>
            </p:cNvSpPr>
            <p:nvPr/>
          </p:nvSpPr>
          <p:spPr bwMode="auto">
            <a:xfrm>
              <a:off x="6603521" y="2675886"/>
              <a:ext cx="623455" cy="215444"/>
            </a:xfrm>
            <a:prstGeom prst="rect">
              <a:avLst/>
            </a:prstGeom>
            <a:noFill/>
            <a:ln w="9525">
              <a:noFill/>
              <a:miter lim="800000"/>
              <a:headEnd/>
              <a:tailEnd/>
            </a:ln>
          </p:spPr>
          <p:txBody>
            <a:bodyPr>
              <a:spAutoFit/>
            </a:bodyPr>
            <a:lstStyle/>
            <a:p>
              <a:pPr algn="ctr"/>
              <a:r>
                <a:rPr lang="en-US" sz="800"/>
                <a:t>10 GbE</a:t>
              </a:r>
            </a:p>
          </p:txBody>
        </p:sp>
        <p:sp>
          <p:nvSpPr>
            <p:cNvPr id="134" name="Rounded Rectangle 133"/>
            <p:cNvSpPr/>
            <p:nvPr/>
          </p:nvSpPr>
          <p:spPr>
            <a:xfrm>
              <a:off x="6424569" y="3279405"/>
              <a:ext cx="1107880" cy="5332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200" dirty="0" err="1"/>
                <a:t>Seamicro</a:t>
              </a:r>
              <a:r>
                <a:rPr lang="en-US" sz="1200" dirty="0"/>
                <a:t> Appliance</a:t>
              </a:r>
              <a:endParaRPr lang="en-US" sz="1200" dirty="0"/>
            </a:p>
          </p:txBody>
        </p:sp>
      </p:grpSp>
      <p:sp>
        <p:nvSpPr>
          <p:cNvPr id="53" name="TextBox 52"/>
          <p:cNvSpPr txBox="1"/>
          <p:nvPr/>
        </p:nvSpPr>
        <p:spPr>
          <a:xfrm>
            <a:off x="0" y="0"/>
            <a:ext cx="9144000" cy="1219200"/>
          </a:xfrm>
          <a:prstGeom prst="rect">
            <a:avLst/>
          </a:prstGeom>
          <a:solidFill>
            <a:schemeClr val="bg1">
              <a:lumMod val="75000"/>
              <a:lumOff val="25000"/>
              <a:alpha val="80000"/>
            </a:schemeClr>
          </a:solidFill>
          <a:ln>
            <a:noFill/>
          </a:ln>
        </p:spPr>
        <p:style>
          <a:lnRef idx="2">
            <a:schemeClr val="dk1"/>
          </a:lnRef>
          <a:fillRef idx="1">
            <a:schemeClr val="lt1"/>
          </a:fillRef>
          <a:effectRef idx="0">
            <a:schemeClr val="dk1"/>
          </a:effectRef>
          <a:fontRef idx="minor">
            <a:schemeClr val="dk1"/>
          </a:fontRef>
        </p:style>
        <p:txBody>
          <a:bodyPr lIns="365760" anchor="ctr"/>
          <a:lstStyle/>
          <a:p>
            <a:pPr>
              <a:defRPr/>
            </a:pPr>
            <a:r>
              <a:rPr lang="en-US" sz="3200" dirty="0">
                <a:solidFill>
                  <a:schemeClr val="tx1"/>
                </a:solidFill>
              </a:rPr>
              <a:t>Image CDN – Apache Static Data Serving </a:t>
            </a:r>
          </a:p>
          <a:p>
            <a:pPr>
              <a:defRPr/>
            </a:pPr>
            <a:r>
              <a:rPr lang="en-US" sz="2400" i="1" dirty="0">
                <a:solidFill>
                  <a:schemeClr val="tx1"/>
                </a:solidFill>
              </a:rPr>
              <a:t>Before and After with SeaMicro Architecture</a:t>
            </a:r>
          </a:p>
        </p:txBody>
      </p:sp>
      <p:sp>
        <p:nvSpPr>
          <p:cNvPr id="45060" name="Content Placeholder 2"/>
          <p:cNvSpPr>
            <a:spLocks noGrp="1"/>
          </p:cNvSpPr>
          <p:nvPr>
            <p:ph idx="1"/>
          </p:nvPr>
        </p:nvSpPr>
        <p:spPr>
          <a:xfrm>
            <a:off x="38100" y="4572000"/>
            <a:ext cx="4343400" cy="2133600"/>
          </a:xfrm>
        </p:spPr>
        <p:txBody>
          <a:bodyPr/>
          <a:lstStyle/>
          <a:p>
            <a:r>
              <a:rPr lang="en-US" sz="1400" smtClean="0"/>
              <a:t>Operational challenges</a:t>
            </a:r>
          </a:p>
          <a:p>
            <a:pPr lvl="1"/>
            <a:r>
              <a:rPr lang="en-US" sz="1400" smtClean="0"/>
              <a:t>Complexity is high for a lights out environment</a:t>
            </a:r>
          </a:p>
          <a:p>
            <a:pPr lvl="1"/>
            <a:r>
              <a:rPr lang="en-US" sz="1400" smtClean="0"/>
              <a:t>Power and space costs are prohibitive</a:t>
            </a:r>
          </a:p>
          <a:p>
            <a:r>
              <a:rPr lang="en-US" sz="1400" smtClean="0"/>
              <a:t>Capital intensive</a:t>
            </a:r>
          </a:p>
          <a:p>
            <a:pPr lvl="1"/>
            <a:r>
              <a:rPr lang="en-US" sz="1400" smtClean="0"/>
              <a:t>Load-balancers and switching are expensive for the functionality </a:t>
            </a:r>
          </a:p>
          <a:p>
            <a:pPr>
              <a:buFont typeface="Wingdings 2" pitchFamily="18" charset="2"/>
              <a:buNone/>
            </a:pPr>
            <a:endParaRPr lang="en-US" sz="1400" smtClean="0"/>
          </a:p>
          <a:p>
            <a:pPr lvl="1"/>
            <a:endParaRPr lang="en-US" sz="1400" smtClean="0"/>
          </a:p>
        </p:txBody>
      </p:sp>
      <p:sp>
        <p:nvSpPr>
          <p:cNvPr id="57" name="Content Placeholder 2"/>
          <p:cNvSpPr txBox="1">
            <a:spLocks/>
          </p:cNvSpPr>
          <p:nvPr/>
        </p:nvSpPr>
        <p:spPr>
          <a:xfrm>
            <a:off x="4725988" y="4610100"/>
            <a:ext cx="4343400" cy="2133600"/>
          </a:xfrm>
          <a:prstGeom prst="rect">
            <a:avLst/>
          </a:prstGeom>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n-US" sz="1400" dirty="0" err="1">
                <a:latin typeface="+mn-lt"/>
                <a:cs typeface="+mn-cs"/>
              </a:rPr>
              <a:t>SeaMicro</a:t>
            </a:r>
            <a:r>
              <a:rPr lang="en-US" sz="1400" dirty="0">
                <a:latin typeface="+mn-lt"/>
                <a:cs typeface="+mn-cs"/>
              </a:rPr>
              <a:t> architecture</a:t>
            </a:r>
          </a:p>
          <a:p>
            <a:pPr marL="877824" lvl="1" indent="-384048" fontAlgn="auto">
              <a:spcBef>
                <a:spcPct val="20000"/>
              </a:spcBef>
              <a:spcAft>
                <a:spcPts val="0"/>
              </a:spcAft>
              <a:buClr>
                <a:schemeClr val="accent1"/>
              </a:buClr>
              <a:buSzPct val="80000"/>
              <a:buFont typeface="Wingdings 2"/>
              <a:buChar char=""/>
              <a:defRPr/>
            </a:pPr>
            <a:r>
              <a:rPr lang="en-US" sz="1400" dirty="0">
                <a:latin typeface="+mn-lt"/>
                <a:cs typeface="+mn-cs"/>
              </a:rPr>
              <a:t>Uses 1/4</a:t>
            </a:r>
            <a:r>
              <a:rPr lang="en-US" sz="1400" baseline="30000" dirty="0">
                <a:latin typeface="+mn-lt"/>
                <a:cs typeface="+mn-cs"/>
              </a:rPr>
              <a:t>th</a:t>
            </a:r>
            <a:r>
              <a:rPr lang="en-US" sz="1400" dirty="0">
                <a:latin typeface="+mn-lt"/>
                <a:cs typeface="+mn-cs"/>
              </a:rPr>
              <a:t> the space and power of the current architecture</a:t>
            </a:r>
          </a:p>
          <a:p>
            <a:pPr marL="877824" lvl="1" indent="-384048" fontAlgn="auto">
              <a:spcBef>
                <a:spcPct val="20000"/>
              </a:spcBef>
              <a:spcAft>
                <a:spcPts val="0"/>
              </a:spcAft>
              <a:buClr>
                <a:schemeClr val="accent1"/>
              </a:buClr>
              <a:buSzPct val="80000"/>
              <a:buFont typeface="Wingdings 2"/>
              <a:buChar char=""/>
              <a:defRPr/>
            </a:pPr>
            <a:r>
              <a:rPr lang="en-US" sz="1400" dirty="0">
                <a:latin typeface="+mn-lt"/>
                <a:cs typeface="+mn-cs"/>
              </a:rPr>
              <a:t>Load balancing and switching layers are eliminated</a:t>
            </a:r>
          </a:p>
          <a:p>
            <a:pPr marL="877824" lvl="1" indent="-384048" fontAlgn="auto">
              <a:spcBef>
                <a:spcPct val="20000"/>
              </a:spcBef>
              <a:spcAft>
                <a:spcPts val="0"/>
              </a:spcAft>
              <a:buClr>
                <a:schemeClr val="accent1"/>
              </a:buClr>
              <a:buSzPct val="80000"/>
              <a:buFont typeface="Wingdings 2"/>
              <a:buChar char=""/>
              <a:defRPr/>
            </a:pPr>
            <a:r>
              <a:rPr lang="en-US" sz="1400" dirty="0">
                <a:latin typeface="+mn-lt"/>
                <a:cs typeface="+mn-cs"/>
              </a:rPr>
              <a:t>Deployment is accelerated and simplified</a:t>
            </a:r>
          </a:p>
          <a:p>
            <a:pPr marL="877824" lvl="1" indent="-384048" fontAlgn="auto">
              <a:spcBef>
                <a:spcPct val="20000"/>
              </a:spcBef>
              <a:spcAft>
                <a:spcPts val="0"/>
              </a:spcAft>
              <a:buClr>
                <a:schemeClr val="accent1"/>
              </a:buClr>
              <a:buSzPct val="80000"/>
              <a:buFont typeface="Wingdings 2"/>
              <a:buChar char=""/>
              <a:defRPr/>
            </a:pPr>
            <a:r>
              <a:rPr lang="en-US" sz="1400" dirty="0">
                <a:latin typeface="+mn-lt"/>
                <a:cs typeface="+mn-cs"/>
              </a:rPr>
              <a:t>Enable non-skilled labor to deploy</a:t>
            </a:r>
          </a:p>
          <a:p>
            <a:pPr marL="722376" lvl="1" indent="-274320" fontAlgn="auto">
              <a:spcBef>
                <a:spcPct val="20000"/>
              </a:spcBef>
              <a:spcAft>
                <a:spcPts val="0"/>
              </a:spcAft>
              <a:buClr>
                <a:schemeClr val="accent1"/>
              </a:buClr>
              <a:buSzPct val="90000"/>
              <a:buFont typeface="Wingdings 2"/>
              <a:buChar char=""/>
              <a:defRPr/>
            </a:pPr>
            <a:endParaRPr lang="en-US" sz="1400" dirty="0">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3"/>
            <a:ext cx="8185150" cy="1143000"/>
          </a:xfrm>
        </p:spPr>
        <p:txBody>
          <a:bodyPr>
            <a:normAutofit fontScale="90000"/>
          </a:bodyPr>
          <a:lstStyle/>
          <a:p>
            <a:pPr fontAlgn="auto">
              <a:spcAft>
                <a:spcPts val="0"/>
              </a:spcAft>
              <a:defRPr/>
            </a:pPr>
            <a:r>
              <a:rPr lang="en-US" dirty="0"/>
              <a:t>SM10000-64 versus </a:t>
            </a:r>
            <a:r>
              <a:rPr lang="en-US" dirty="0" smtClean="0"/>
              <a:t>HP DL360 G7 </a:t>
            </a:r>
            <a:br>
              <a:rPr lang="en-US" dirty="0" smtClean="0"/>
            </a:br>
            <a:r>
              <a:rPr lang="en-US" sz="3600" dirty="0" smtClean="0"/>
              <a:t>Apache Test Methodology</a:t>
            </a:r>
            <a:endParaRPr lang="en-US" dirty="0"/>
          </a:p>
        </p:txBody>
      </p:sp>
      <p:sp>
        <p:nvSpPr>
          <p:cNvPr id="47106" name="Content Placeholder 2"/>
          <p:cNvSpPr>
            <a:spLocks noGrp="1"/>
          </p:cNvSpPr>
          <p:nvPr>
            <p:ph idx="1"/>
          </p:nvPr>
        </p:nvSpPr>
        <p:spPr/>
        <p:txBody>
          <a:bodyPr/>
          <a:lstStyle/>
          <a:p>
            <a:r>
              <a:rPr lang="en-US" sz="2400" smtClean="0"/>
              <a:t>Compare</a:t>
            </a:r>
          </a:p>
          <a:p>
            <a:pPr lvl="1"/>
            <a:r>
              <a:rPr lang="en-US" sz="2000" smtClean="0"/>
              <a:t>performance/watt </a:t>
            </a:r>
          </a:p>
          <a:p>
            <a:pPr lvl="1"/>
            <a:r>
              <a:rPr lang="en-US" sz="2000" smtClean="0"/>
              <a:t>performance/rack unit</a:t>
            </a:r>
          </a:p>
          <a:p>
            <a:r>
              <a:rPr lang="en-US" sz="2400" smtClean="0"/>
              <a:t>Configured </a:t>
            </a:r>
          </a:p>
          <a:p>
            <a:pPr lvl="1"/>
            <a:r>
              <a:rPr lang="en-US" sz="2000" smtClean="0"/>
              <a:t>CPUs with CentOS 5.4</a:t>
            </a:r>
          </a:p>
          <a:p>
            <a:pPr lvl="1"/>
            <a:r>
              <a:rPr lang="en-US" sz="2000" smtClean="0"/>
              <a:t>Apache 2.2 with Apache Bench</a:t>
            </a:r>
          </a:p>
          <a:p>
            <a:r>
              <a:rPr lang="en-US" sz="2400" smtClean="0"/>
              <a:t>Model web workload as 16 KB file</a:t>
            </a:r>
          </a:p>
          <a:p>
            <a:r>
              <a:rPr lang="en-US" sz="2400" smtClean="0"/>
              <a:t>Retrieve file with Apache bench for 10 minutes</a:t>
            </a:r>
          </a:p>
          <a:p>
            <a:r>
              <a:rPr lang="en-US" sz="2400" smtClean="0"/>
              <a:t>Measure power </a:t>
            </a:r>
          </a:p>
          <a:p>
            <a:pPr lvl="1"/>
            <a:r>
              <a:rPr lang="en-US" sz="2000" smtClean="0"/>
              <a:t> XiTRON 2801 power meter</a:t>
            </a:r>
          </a:p>
          <a:p>
            <a:pPr lvl="1"/>
            <a:r>
              <a:rPr lang="en-US" sz="2000" smtClean="0"/>
              <a:t>Aggregated with LabView v7.1</a:t>
            </a:r>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3"/>
            <a:ext cx="8224838" cy="1143000"/>
          </a:xfrm>
        </p:spPr>
        <p:txBody>
          <a:bodyPr>
            <a:normAutofit fontScale="90000"/>
          </a:bodyPr>
          <a:lstStyle/>
          <a:p>
            <a:pPr fontAlgn="auto">
              <a:spcAft>
                <a:spcPts val="0"/>
              </a:spcAft>
              <a:defRPr/>
            </a:pPr>
            <a:r>
              <a:rPr lang="en-US" dirty="0" smtClean="0"/>
              <a:t>SM10000-64 versus HP DL360 G7</a:t>
            </a:r>
            <a:br>
              <a:rPr lang="en-US" dirty="0" smtClean="0"/>
            </a:br>
            <a:r>
              <a:rPr lang="en-US" sz="2800" dirty="0" smtClean="0"/>
              <a:t>Apache </a:t>
            </a:r>
            <a:r>
              <a:rPr lang="en-US" sz="2400" dirty="0" smtClean="0"/>
              <a:t>Performance Results</a:t>
            </a:r>
            <a:endParaRPr lang="en-US" sz="3600" dirty="0"/>
          </a:p>
        </p:txBody>
      </p:sp>
      <p:graphicFrame>
        <p:nvGraphicFramePr>
          <p:cNvPr id="9" name="Content Placeholder 8"/>
          <p:cNvGraphicFramePr>
            <a:graphicFrameLocks noGrp="1"/>
          </p:cNvGraphicFramePr>
          <p:nvPr>
            <p:ph idx="1"/>
          </p:nvPr>
        </p:nvGraphicFramePr>
        <p:xfrm>
          <a:off x="309563" y="1778000"/>
          <a:ext cx="8534400" cy="4156075"/>
        </p:xfrm>
        <a:graphic>
          <a:graphicData uri="http://schemas.openxmlformats.org/drawingml/2006/table">
            <a:tbl>
              <a:tblPr firstRow="1" bandRow="1">
                <a:tableStyleId>{7DF18680-E054-41AD-8BC1-D1AEF772440D}</a:tableStyleId>
              </a:tblPr>
              <a:tblGrid>
                <a:gridCol w="2899761"/>
                <a:gridCol w="2789839"/>
                <a:gridCol w="2844800"/>
              </a:tblGrid>
              <a:tr h="471905">
                <a:tc>
                  <a:txBody>
                    <a:bodyPr/>
                    <a:lstStyle/>
                    <a:p>
                      <a:pPr algn="l"/>
                      <a:endParaRPr lang="en-US" sz="2000" dirty="0">
                        <a:latin typeface="+mj-lt"/>
                      </a:endParaRPr>
                    </a:p>
                  </a:txBody>
                  <a:tcPr anchor="ctr"/>
                </a:tc>
                <a:tc>
                  <a:txBody>
                    <a:bodyPr/>
                    <a:lstStyle/>
                    <a:p>
                      <a:pPr algn="ctr"/>
                      <a:r>
                        <a:rPr lang="en-US" sz="2000" dirty="0" smtClean="0">
                          <a:latin typeface="+mj-lt"/>
                        </a:rPr>
                        <a:t>SeaMicro</a:t>
                      </a:r>
                      <a:endParaRPr lang="en-US" sz="2000" dirty="0">
                        <a:latin typeface="+mj-lt"/>
                      </a:endParaRPr>
                    </a:p>
                  </a:txBody>
                  <a:tcPr anchor="ctr"/>
                </a:tc>
                <a:tc>
                  <a:txBody>
                    <a:bodyPr/>
                    <a:lstStyle/>
                    <a:p>
                      <a:pPr algn="ctr"/>
                      <a:r>
                        <a:rPr lang="en-US" sz="2000" dirty="0" smtClean="0">
                          <a:latin typeface="+mj-lt"/>
                        </a:rPr>
                        <a:t>HP</a:t>
                      </a:r>
                      <a:endParaRPr lang="en-US" sz="2000" baseline="30000" dirty="0">
                        <a:latin typeface="+mj-lt"/>
                      </a:endParaRPr>
                    </a:p>
                  </a:txBody>
                  <a:tcPr anchor="ctr"/>
                </a:tc>
              </a:tr>
              <a:tr h="1220462">
                <a:tc>
                  <a:txBody>
                    <a:bodyPr/>
                    <a:lstStyle/>
                    <a:p>
                      <a:pPr algn="l"/>
                      <a:r>
                        <a:rPr lang="en-US" sz="1600" baseline="0" dirty="0" smtClean="0"/>
                        <a:t>System Configuration</a:t>
                      </a:r>
                      <a:endParaRPr lang="en-US" sz="1600" baseline="0" dirty="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SM10000-64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384 x Dual Core 1.66GHz Atom processors</a:t>
                      </a:r>
                    </a:p>
                    <a:p>
                      <a:pPr algn="ctr"/>
                      <a:endParaRPr lang="en-US" sz="1600" dirty="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HP DL360 G7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Dual Socket Quad Core Xeon L5630 2.13GHz</a:t>
                      </a:r>
                    </a:p>
                  </a:txBody>
                  <a:tcPr anchor="ctr"/>
                </a:tc>
              </a:tr>
              <a:tr h="462546">
                <a:tc>
                  <a:txBody>
                    <a:bodyPr/>
                    <a:lstStyle/>
                    <a:p>
                      <a:pPr algn="l"/>
                      <a:r>
                        <a:rPr lang="en-US" sz="1600" dirty="0" smtClean="0"/>
                        <a:t>Systems</a:t>
                      </a:r>
                      <a:r>
                        <a:rPr lang="en-US" sz="1600" baseline="0" dirty="0" smtClean="0"/>
                        <a:t> Under Test</a:t>
                      </a:r>
                      <a:endParaRPr lang="en-US" sz="1600" dirty="0">
                        <a:latin typeface="Calibri" pitchFamily="34" charset="0"/>
                      </a:endParaRPr>
                    </a:p>
                  </a:txBody>
                  <a:tcPr anchor="ctr"/>
                </a:tc>
                <a:tc>
                  <a:txBody>
                    <a:bodyPr/>
                    <a:lstStyle/>
                    <a:p>
                      <a:pPr algn="ctr"/>
                      <a:r>
                        <a:rPr lang="en-US" sz="1600" dirty="0" smtClean="0"/>
                        <a:t>1</a:t>
                      </a:r>
                      <a:endParaRPr lang="en-US" sz="1600" dirty="0">
                        <a:latin typeface="Calibri" pitchFamily="34" charset="0"/>
                      </a:endParaRPr>
                    </a:p>
                  </a:txBody>
                  <a:tcPr anchor="ctr"/>
                </a:tc>
                <a:tc>
                  <a:txBody>
                    <a:bodyPr/>
                    <a:lstStyle/>
                    <a:p>
                      <a:pPr algn="ctr"/>
                      <a:r>
                        <a:rPr lang="en-US" sz="1600" dirty="0" smtClean="0">
                          <a:latin typeface="+mn-lt"/>
                        </a:rPr>
                        <a:t>67</a:t>
                      </a:r>
                      <a:endParaRPr lang="en-US" sz="1600" dirty="0">
                        <a:latin typeface="Calibri" pitchFamily="34" charset="0"/>
                      </a:endParaRPr>
                    </a:p>
                  </a:txBody>
                  <a:tcPr anchor="ctr"/>
                </a:tc>
              </a:tr>
              <a:tr h="462546">
                <a:tc>
                  <a:txBody>
                    <a:bodyPr/>
                    <a:lstStyle/>
                    <a:p>
                      <a:pPr algn="l"/>
                      <a:r>
                        <a:rPr lang="en-US" sz="1600" dirty="0" smtClean="0"/>
                        <a:t>Apache</a:t>
                      </a:r>
                      <a:r>
                        <a:rPr lang="en-US" sz="1600" baseline="0" dirty="0" smtClean="0"/>
                        <a:t> Throughput/Sec</a:t>
                      </a:r>
                      <a:endParaRPr lang="en-US" sz="1600" baseline="30000" dirty="0">
                        <a:latin typeface="Calibri" pitchFamily="34" charset="0"/>
                      </a:endParaRPr>
                    </a:p>
                  </a:txBody>
                  <a:tcPr anchor="ctr"/>
                </a:tc>
                <a:tc>
                  <a:txBody>
                    <a:bodyPr/>
                    <a:lstStyle/>
                    <a:p>
                      <a:pPr algn="ctr"/>
                      <a:r>
                        <a:rPr lang="en-US" sz="1600" dirty="0" smtClean="0"/>
                        <a:t>1,507,584</a:t>
                      </a:r>
                      <a:endParaRPr lang="en-US" sz="1600" dirty="0">
                        <a:latin typeface="Calibri" pitchFamily="34" charset="0"/>
                      </a:endParaRPr>
                    </a:p>
                  </a:txBody>
                  <a:tcPr anchor="ctr"/>
                </a:tc>
                <a:tc>
                  <a:txBody>
                    <a:bodyPr/>
                    <a:lstStyle/>
                    <a:p>
                      <a:pPr algn="ctr"/>
                      <a:r>
                        <a:rPr lang="en-US" sz="1600" dirty="0" smtClean="0"/>
                        <a:t>1,507,680</a:t>
                      </a:r>
                      <a:endParaRPr lang="en-US" sz="1600" dirty="0">
                        <a:latin typeface="Calibri" pitchFamily="34" charset="0"/>
                      </a:endParaRPr>
                    </a:p>
                  </a:txBody>
                  <a:tcPr anchor="ctr"/>
                </a:tc>
              </a:tr>
              <a:tr h="551316">
                <a:tc>
                  <a:txBody>
                    <a:bodyPr/>
                    <a:lstStyle/>
                    <a:p>
                      <a:pPr algn="l"/>
                      <a:r>
                        <a:rPr lang="en-US" sz="1600" dirty="0" smtClean="0"/>
                        <a:t>Apache Request File Size</a:t>
                      </a:r>
                      <a:endParaRPr lang="en-US" sz="1600" dirty="0">
                        <a:latin typeface="Calibri" pitchFamily="34" charset="0"/>
                      </a:endParaRPr>
                    </a:p>
                  </a:txBody>
                  <a:tcPr anchor="ctr"/>
                </a:tc>
                <a:tc>
                  <a:txBody>
                    <a:bodyPr/>
                    <a:lstStyle/>
                    <a:p>
                      <a:pPr algn="ctr"/>
                      <a:r>
                        <a:rPr lang="en-US" sz="1600" dirty="0" smtClean="0"/>
                        <a:t>16KB</a:t>
                      </a:r>
                      <a:endParaRPr lang="en-US" sz="1600" dirty="0">
                        <a:latin typeface="Calibri" pitchFamily="34" charset="0"/>
                      </a:endParaRPr>
                    </a:p>
                  </a:txBody>
                  <a:tcPr anchor="ctr"/>
                </a:tc>
                <a:tc>
                  <a:txBody>
                    <a:bodyPr/>
                    <a:lstStyle/>
                    <a:p>
                      <a:pPr algn="ctr"/>
                      <a:r>
                        <a:rPr lang="en-US" sz="1600" dirty="0" smtClean="0"/>
                        <a:t>16KB</a:t>
                      </a:r>
                      <a:endParaRPr lang="en-US" sz="1600" dirty="0">
                        <a:latin typeface="Calibri" pitchFamily="34" charset="0"/>
                      </a:endParaRPr>
                    </a:p>
                  </a:txBody>
                  <a:tcPr anchor="ctr"/>
                </a:tc>
              </a:tr>
              <a:tr h="551316">
                <a:tc>
                  <a:txBody>
                    <a:bodyPr/>
                    <a:lstStyle/>
                    <a:p>
                      <a:pPr algn="l"/>
                      <a:r>
                        <a:rPr lang="en-US" sz="1600" dirty="0" smtClean="0"/>
                        <a:t>System Power</a:t>
                      </a:r>
                      <a:endParaRPr lang="en-US" sz="1600" dirty="0">
                        <a:latin typeface="Calibri" pitchFamily="34" charset="0"/>
                      </a:endParaRPr>
                    </a:p>
                  </a:txBody>
                  <a:tcPr anchor="ctr"/>
                </a:tc>
                <a:tc>
                  <a:txBody>
                    <a:bodyPr/>
                    <a:lstStyle/>
                    <a:p>
                      <a:pPr algn="ctr"/>
                      <a:r>
                        <a:rPr lang="en-US" sz="1600" dirty="0" smtClean="0"/>
                        <a:t>3,780W</a:t>
                      </a:r>
                      <a:endParaRPr lang="en-US" sz="1600" dirty="0">
                        <a:latin typeface="Calibri" pitchFamily="34" charset="0"/>
                      </a:endParaRPr>
                    </a:p>
                  </a:txBody>
                  <a:tcPr anchor="ctr"/>
                </a:tc>
                <a:tc>
                  <a:txBody>
                    <a:bodyPr/>
                    <a:lstStyle/>
                    <a:p>
                      <a:pPr algn="ctr"/>
                      <a:r>
                        <a:rPr lang="en-US" sz="1600" dirty="0" smtClean="0"/>
                        <a:t>15,090W</a:t>
                      </a:r>
                      <a:endParaRPr lang="en-US" sz="1600" dirty="0">
                        <a:latin typeface="Calibri" pitchFamily="34" charset="0"/>
                      </a:endParaRPr>
                    </a:p>
                  </a:txBody>
                  <a:tcPr anchor="ctr"/>
                </a:tc>
              </a:tr>
              <a:tr h="435879">
                <a:tc>
                  <a:txBody>
                    <a:bodyPr/>
                    <a:lstStyle/>
                    <a:p>
                      <a:pPr algn="l"/>
                      <a:r>
                        <a:rPr lang="en-US" sz="1600" dirty="0" smtClean="0"/>
                        <a:t>Space consumed in Racks</a:t>
                      </a:r>
                      <a:endParaRPr lang="en-US" sz="1600" baseline="30000" dirty="0">
                        <a:latin typeface="Calibri" pitchFamily="34" charset="0"/>
                      </a:endParaRPr>
                    </a:p>
                  </a:txBody>
                  <a:tcPr anchor="ctr"/>
                </a:tc>
                <a:tc>
                  <a:txBody>
                    <a:bodyPr/>
                    <a:lstStyle/>
                    <a:p>
                      <a:pPr algn="ctr"/>
                      <a:r>
                        <a:rPr lang="en-US" sz="1600" dirty="0" smtClean="0"/>
                        <a:t>10</a:t>
                      </a:r>
                      <a:r>
                        <a:rPr lang="en-US" sz="1600" baseline="0" dirty="0" smtClean="0"/>
                        <a:t> RU</a:t>
                      </a:r>
                      <a:endParaRPr lang="en-US" sz="1600" dirty="0">
                        <a:latin typeface="Calibri" pitchFamily="34" charset="0"/>
                      </a:endParaRPr>
                    </a:p>
                  </a:txBody>
                  <a:tcPr anchor="ctr"/>
                </a:tc>
                <a:tc>
                  <a:txBody>
                    <a:bodyPr/>
                    <a:lstStyle/>
                    <a:p>
                      <a:pPr algn="ctr"/>
                      <a:r>
                        <a:rPr lang="en-US" sz="1600" dirty="0" smtClean="0"/>
                        <a:t>67 RU</a:t>
                      </a:r>
                      <a:endParaRPr lang="en-US" sz="1600" dirty="0">
                        <a:latin typeface="Calibri" pitchFamily="34" charset="0"/>
                      </a:endParaRPr>
                    </a:p>
                  </a:txBody>
                  <a:tcPr anchor="ctr"/>
                </a:tc>
              </a:tr>
            </a:tbl>
          </a:graphicData>
        </a:graphic>
      </p:graphicFrame>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SeaMicro: Proprietary and Confidential</a:t>
            </a:r>
          </a:p>
        </p:txBody>
      </p:sp>
      <p:sp>
        <p:nvSpPr>
          <p:cNvPr id="51202" name="TextBox 2"/>
          <p:cNvSpPr txBox="1">
            <a:spLocks noChangeArrowheads="1"/>
          </p:cNvSpPr>
          <p:nvPr/>
        </p:nvSpPr>
        <p:spPr bwMode="auto">
          <a:xfrm>
            <a:off x="808038" y="2122488"/>
            <a:ext cx="7620000" cy="3048000"/>
          </a:xfrm>
          <a:prstGeom prst="rect">
            <a:avLst/>
          </a:prstGeom>
          <a:noFill/>
          <a:ln w="9525">
            <a:noFill/>
            <a:miter lim="800000"/>
            <a:headEnd/>
            <a:tailEnd/>
          </a:ln>
        </p:spPr>
        <p:txBody>
          <a:bodyPr>
            <a:spAutoFit/>
          </a:bodyPr>
          <a:lstStyle/>
          <a:p>
            <a:r>
              <a:rPr lang="en-US" sz="4800"/>
              <a:t>Application Use Case</a:t>
            </a:r>
          </a:p>
          <a:p>
            <a:endParaRPr lang="en-US" sz="4800"/>
          </a:p>
          <a:p>
            <a:endParaRPr lang="en-US" sz="4800"/>
          </a:p>
          <a:p>
            <a:r>
              <a:rPr lang="en-US" sz="4800"/>
              <a:t>Instant Messaging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607425" cy="1143000"/>
          </a:xfrm>
        </p:spPr>
        <p:txBody>
          <a:bodyPr/>
          <a:lstStyle/>
          <a:p>
            <a:r>
              <a:rPr lang="en-US" sz="3600" smtClean="0"/>
              <a:t>Instant Messaging - Savings</a:t>
            </a:r>
            <a:br>
              <a:rPr lang="en-US" sz="3600" smtClean="0"/>
            </a:br>
            <a:r>
              <a:rPr lang="en-US" sz="2400" smtClean="0"/>
              <a:t>1 SM10000-64HD = 58 Dual Socket Quad [L5630] Servers </a:t>
            </a:r>
            <a:endParaRPr lang="en-US" sz="3600" smtClean="0"/>
          </a:p>
        </p:txBody>
      </p:sp>
      <p:sp>
        <p:nvSpPr>
          <p:cNvPr id="53250" name="Content Placeholder 2"/>
          <p:cNvSpPr>
            <a:spLocks noGrp="1"/>
          </p:cNvSpPr>
          <p:nvPr>
            <p:ph idx="1"/>
          </p:nvPr>
        </p:nvSpPr>
        <p:spPr>
          <a:xfrm>
            <a:off x="231775" y="1600200"/>
            <a:ext cx="8794750" cy="4525963"/>
          </a:xfrm>
        </p:spPr>
        <p:txBody>
          <a:bodyPr/>
          <a:lstStyle/>
          <a:p>
            <a:r>
              <a:rPr lang="en-US" sz="2400" i="1" smtClean="0">
                <a:latin typeface="ArialMT"/>
              </a:rPr>
              <a:t>Space Savings – 48 Rack Units</a:t>
            </a:r>
          </a:p>
          <a:p>
            <a:pPr lvl="1"/>
            <a:r>
              <a:rPr lang="en-US" sz="1800" i="1" smtClean="0">
                <a:latin typeface="ArialMT"/>
              </a:rPr>
              <a:t>SeaMicro = 10 Rack Units</a:t>
            </a:r>
          </a:p>
          <a:p>
            <a:pPr lvl="1"/>
            <a:r>
              <a:rPr lang="en-US" sz="1800" i="1" smtClean="0">
                <a:latin typeface="ArialMT"/>
              </a:rPr>
              <a:t>1U Servers = 58 servers – 1 U each </a:t>
            </a:r>
          </a:p>
          <a:p>
            <a:pPr lvl="1"/>
            <a:endParaRPr lang="en-US" sz="1800" i="1" smtClean="0">
              <a:latin typeface="ArialMT"/>
            </a:endParaRPr>
          </a:p>
          <a:p>
            <a:r>
              <a:rPr lang="en-US" sz="2400" i="1" smtClean="0">
                <a:latin typeface="ArialMT"/>
              </a:rPr>
              <a:t>Network Savings – 46 GigE ports</a:t>
            </a:r>
          </a:p>
          <a:p>
            <a:pPr lvl="1"/>
            <a:r>
              <a:rPr lang="en-US" sz="1800" i="1" smtClean="0">
                <a:latin typeface="ArialMT"/>
              </a:rPr>
              <a:t>SeaMicro = 12 GigE ports with LAG provides redundancy and aggregate bandwidth</a:t>
            </a:r>
          </a:p>
          <a:p>
            <a:pPr lvl="1"/>
            <a:r>
              <a:rPr lang="en-US" sz="1800" i="1" smtClean="0">
                <a:latin typeface="ArialMT"/>
              </a:rPr>
              <a:t>1U = 58 Servers ~ 58 GigE ports to Top of rack Switches</a:t>
            </a:r>
          </a:p>
          <a:p>
            <a:pPr lvl="1"/>
            <a:endParaRPr lang="en-US" sz="1800" i="1" smtClean="0">
              <a:latin typeface="ArialMT"/>
            </a:endParaRPr>
          </a:p>
          <a:p>
            <a:r>
              <a:rPr lang="en-US" sz="2400" i="1" smtClean="0">
                <a:latin typeface="ArialMT"/>
              </a:rPr>
              <a:t>Power Savings ~ 10700 W</a:t>
            </a:r>
          </a:p>
          <a:p>
            <a:pPr lvl="1"/>
            <a:r>
              <a:rPr lang="en-US" sz="1800" i="1" smtClean="0">
                <a:latin typeface="ArialMT"/>
              </a:rPr>
              <a:t>SeaMicro ~ 3800 W </a:t>
            </a:r>
          </a:p>
          <a:p>
            <a:pPr lvl="1"/>
            <a:r>
              <a:rPr lang="en-US" sz="1800" i="1" smtClean="0">
                <a:latin typeface="ArialMT"/>
              </a:rPr>
              <a:t>1U Xeon server 58 Servers x 250W ~ 14500 W</a:t>
            </a:r>
            <a:endParaRPr lang="en-US" sz="3200" i="1" smtClean="0"/>
          </a:p>
          <a:p>
            <a:endParaRPr lang="en-US"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a:xfrm>
            <a:off x="228600" y="1600200"/>
            <a:ext cx="8686800" cy="4906963"/>
          </a:xfrm>
        </p:spPr>
        <p:txBody>
          <a:bodyPr/>
          <a:lstStyle/>
          <a:p>
            <a:r>
              <a:rPr lang="en-US" sz="2000" smtClean="0"/>
              <a:t>Application</a:t>
            </a:r>
          </a:p>
          <a:p>
            <a:pPr lvl="1"/>
            <a:r>
              <a:rPr lang="en-US" sz="2000" smtClean="0"/>
              <a:t>Integrated Instant Messaging</a:t>
            </a:r>
          </a:p>
          <a:p>
            <a:pPr lvl="1"/>
            <a:r>
              <a:rPr lang="en-US" sz="2000" smtClean="0"/>
              <a:t>SeaMicro’s customer provides integrated instant messaging service.  End users can use this customer’s IM client and to communicate with users on different IM provider’s networks</a:t>
            </a:r>
          </a:p>
          <a:p>
            <a:pPr lvl="2"/>
            <a:r>
              <a:rPr lang="en-US" sz="2000" smtClean="0"/>
              <a:t>Example:</a:t>
            </a:r>
          </a:p>
          <a:p>
            <a:pPr lvl="3"/>
            <a:r>
              <a:rPr lang="en-US" smtClean="0"/>
              <a:t>With the integrated client, a Yahoo IM user can talk with an AOL IM uses</a:t>
            </a:r>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
        <p:nvSpPr>
          <p:cNvPr id="8" name="TextBox 7"/>
          <p:cNvSpPr txBox="1"/>
          <p:nvPr/>
        </p:nvSpPr>
        <p:spPr>
          <a:xfrm>
            <a:off x="0" y="0"/>
            <a:ext cx="9144000" cy="1219200"/>
          </a:xfrm>
          <a:prstGeom prst="rect">
            <a:avLst/>
          </a:prstGeom>
          <a:solidFill>
            <a:schemeClr val="bg1">
              <a:lumMod val="75000"/>
              <a:lumOff val="25000"/>
              <a:alpha val="80000"/>
            </a:schemeClr>
          </a:solidFill>
          <a:ln>
            <a:noFill/>
          </a:ln>
        </p:spPr>
        <p:style>
          <a:lnRef idx="2">
            <a:schemeClr val="dk1"/>
          </a:lnRef>
          <a:fillRef idx="1">
            <a:schemeClr val="lt1"/>
          </a:fillRef>
          <a:effectRef idx="0">
            <a:schemeClr val="dk1"/>
          </a:effectRef>
          <a:fontRef idx="minor">
            <a:schemeClr val="dk1"/>
          </a:fontRef>
        </p:style>
        <p:txBody>
          <a:bodyPr lIns="365760" anchor="ctr"/>
          <a:lstStyle/>
          <a:p>
            <a:pPr>
              <a:defRPr/>
            </a:pPr>
            <a:r>
              <a:rPr lang="en-US" sz="3200" dirty="0">
                <a:solidFill>
                  <a:schemeClr val="tx1"/>
                </a:solidFill>
              </a:rPr>
              <a:t>Case Study – Instant Messaging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0" y="5041900"/>
            <a:ext cx="9144000" cy="1036638"/>
          </a:xfrm>
        </p:spPr>
        <p:txBody>
          <a:bodyPr/>
          <a:lstStyle/>
          <a:p>
            <a:r>
              <a:rPr lang="en-US" sz="1400" smtClean="0"/>
              <a:t>Each 1RU server is configured with Dual Socket, Quad Core L5630 with 16GB DRAM and 1 SATA HDD.</a:t>
            </a:r>
          </a:p>
          <a:p>
            <a:r>
              <a:rPr lang="en-US" sz="1400" smtClean="0"/>
              <a:t>Inline LB operates in Layer 4 load-balancing mode</a:t>
            </a:r>
          </a:p>
          <a:p>
            <a:r>
              <a:rPr lang="en-US" sz="1400" smtClean="0"/>
              <a:t>Rack-switches provide 1GbE to each server with 2 x 1GbE uplink to the L3 switch</a:t>
            </a:r>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
        <p:nvSpPr>
          <p:cNvPr id="42" name="TextBox 41"/>
          <p:cNvSpPr txBox="1"/>
          <p:nvPr/>
        </p:nvSpPr>
        <p:spPr>
          <a:xfrm>
            <a:off x="0" y="0"/>
            <a:ext cx="9144000" cy="1219200"/>
          </a:xfrm>
          <a:prstGeom prst="rect">
            <a:avLst/>
          </a:prstGeom>
          <a:solidFill>
            <a:schemeClr val="bg1">
              <a:lumMod val="75000"/>
              <a:lumOff val="25000"/>
              <a:alpha val="80000"/>
            </a:schemeClr>
          </a:solidFill>
          <a:ln>
            <a:noFill/>
          </a:ln>
        </p:spPr>
        <p:style>
          <a:lnRef idx="2">
            <a:schemeClr val="dk1"/>
          </a:lnRef>
          <a:fillRef idx="1">
            <a:schemeClr val="lt1"/>
          </a:fillRef>
          <a:effectRef idx="0">
            <a:schemeClr val="dk1"/>
          </a:effectRef>
          <a:fontRef idx="minor">
            <a:schemeClr val="dk1"/>
          </a:fontRef>
        </p:style>
        <p:txBody>
          <a:bodyPr lIns="365760" anchor="ctr"/>
          <a:lstStyle/>
          <a:p>
            <a:pPr>
              <a:defRPr/>
            </a:pPr>
            <a:r>
              <a:rPr lang="en-US" sz="2800" dirty="0">
                <a:solidFill>
                  <a:schemeClr val="tx1"/>
                </a:solidFill>
              </a:rPr>
              <a:t>Previous Architecture</a:t>
            </a:r>
          </a:p>
          <a:p>
            <a:pPr>
              <a:defRPr/>
            </a:pPr>
            <a:r>
              <a:rPr lang="en-US" sz="2400" dirty="0">
                <a:solidFill>
                  <a:schemeClr val="tx1"/>
                </a:solidFill>
              </a:rPr>
              <a:t>Instant Messaging</a:t>
            </a:r>
          </a:p>
        </p:txBody>
      </p:sp>
      <p:grpSp>
        <p:nvGrpSpPr>
          <p:cNvPr id="56324" name="Group 73"/>
          <p:cNvGrpSpPr>
            <a:grpSpLocks/>
          </p:cNvGrpSpPr>
          <p:nvPr/>
        </p:nvGrpSpPr>
        <p:grpSpPr bwMode="auto">
          <a:xfrm>
            <a:off x="1000125" y="1295400"/>
            <a:ext cx="7143750" cy="3486150"/>
            <a:chOff x="1000335" y="1295400"/>
            <a:chExt cx="7143330" cy="3486309"/>
          </a:xfrm>
        </p:grpSpPr>
        <p:sp>
          <p:nvSpPr>
            <p:cNvPr id="56325" name="Rounded Rectangle 4"/>
            <p:cNvSpPr>
              <a:spLocks noChangeArrowheads="1"/>
            </p:cNvSpPr>
            <p:nvPr/>
          </p:nvSpPr>
          <p:spPr bwMode="auto">
            <a:xfrm>
              <a:off x="2907904" y="4303781"/>
              <a:ext cx="3082431" cy="315774"/>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lstStyle/>
            <a:p>
              <a:pPr algn="ctr"/>
              <a:r>
                <a:rPr lang="en-US" sz="1200"/>
                <a:t>Dell/Other 1U</a:t>
              </a:r>
            </a:p>
          </p:txBody>
        </p:sp>
        <p:sp>
          <p:nvSpPr>
            <p:cNvPr id="6" name="Rounded Rectangle 5"/>
            <p:cNvSpPr/>
            <p:nvPr/>
          </p:nvSpPr>
          <p:spPr bwMode="auto">
            <a:xfrm>
              <a:off x="2426275" y="3852524"/>
              <a:ext cx="1926519" cy="190956"/>
            </a:xfrm>
            <a:prstGeom prst="round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wrap="none"/>
            <a:lstStyle/>
            <a:p>
              <a:pPr algn="ctr">
                <a:defRPr/>
              </a:pPr>
              <a:r>
                <a:rPr lang="en-US" sz="1100" dirty="0">
                  <a:solidFill>
                    <a:schemeClr val="tx1"/>
                  </a:solidFill>
                </a:rPr>
                <a:t>Rack Switch</a:t>
              </a:r>
            </a:p>
          </p:txBody>
        </p:sp>
        <p:sp>
          <p:nvSpPr>
            <p:cNvPr id="7" name="Rounded Rectangle 6"/>
            <p:cNvSpPr/>
            <p:nvPr/>
          </p:nvSpPr>
          <p:spPr bwMode="auto">
            <a:xfrm>
              <a:off x="4738097" y="3852524"/>
              <a:ext cx="1926519" cy="229361"/>
            </a:xfrm>
            <a:prstGeom prst="roundRect">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wrap="none"/>
            <a:lstStyle/>
            <a:p>
              <a:pPr algn="ctr">
                <a:defRPr/>
              </a:pPr>
              <a:r>
                <a:rPr lang="en-US" sz="1050" dirty="0">
                  <a:solidFill>
                    <a:schemeClr val="tx1"/>
                  </a:solidFill>
                </a:rPr>
                <a:t>Rack Switch</a:t>
              </a:r>
              <a:endParaRPr lang="en-US" sz="1600" dirty="0">
                <a:solidFill>
                  <a:schemeClr val="tx1"/>
                </a:solidFill>
              </a:endParaRPr>
            </a:p>
          </p:txBody>
        </p:sp>
        <p:sp>
          <p:nvSpPr>
            <p:cNvPr id="8" name="Rounded Rectangle 7"/>
            <p:cNvSpPr/>
            <p:nvPr/>
          </p:nvSpPr>
          <p:spPr bwMode="auto">
            <a:xfrm>
              <a:off x="2426275" y="3100429"/>
              <a:ext cx="1926519" cy="290166"/>
            </a:xfrm>
            <a:prstGeom prst="roundRect">
              <a:avLst/>
            </a:prstGeom>
            <a:solidFill>
              <a:srgbClr val="00206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lstStyle/>
            <a:p>
              <a:pPr algn="ctr">
                <a:defRPr/>
              </a:pPr>
              <a:r>
                <a:rPr lang="en-US" sz="1100" dirty="0">
                  <a:solidFill>
                    <a:schemeClr val="tx1"/>
                  </a:solidFill>
                </a:rPr>
                <a:t>L3 Switch</a:t>
              </a:r>
            </a:p>
          </p:txBody>
        </p:sp>
        <p:sp>
          <p:nvSpPr>
            <p:cNvPr id="9" name="Rounded Rectangle 8"/>
            <p:cNvSpPr/>
            <p:nvPr/>
          </p:nvSpPr>
          <p:spPr bwMode="auto">
            <a:xfrm>
              <a:off x="4738097" y="3100429"/>
              <a:ext cx="1926519" cy="290166"/>
            </a:xfrm>
            <a:prstGeom prst="roundRect">
              <a:avLst/>
            </a:prstGeom>
            <a:solidFill>
              <a:srgbClr val="00206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lstStyle/>
            <a:p>
              <a:pPr algn="ctr">
                <a:defRPr/>
              </a:pPr>
              <a:r>
                <a:rPr lang="en-US" sz="1100" dirty="0">
                  <a:solidFill>
                    <a:schemeClr val="tx1"/>
                  </a:solidFill>
                </a:rPr>
                <a:t>L3 Switch</a:t>
              </a:r>
            </a:p>
          </p:txBody>
        </p:sp>
        <p:cxnSp>
          <p:nvCxnSpPr>
            <p:cNvPr id="56338" name="Straight Arrow Connector 9"/>
            <p:cNvCxnSpPr>
              <a:cxnSpLocks noChangeShapeType="1"/>
              <a:stCxn id="56325" idx="0"/>
              <a:endCxn id="0" idx="2"/>
            </p:cNvCxnSpPr>
            <p:nvPr/>
          </p:nvCxnSpPr>
          <p:spPr bwMode="auto">
            <a:xfrm rot="16200000" flipV="1">
              <a:off x="3789178" y="3643838"/>
              <a:ext cx="260301" cy="1059585"/>
            </a:xfrm>
            <a:prstGeom prst="straightConnector1">
              <a:avLst/>
            </a:prstGeom>
            <a:noFill/>
            <a:ln w="12700" cap="sq" algn="ctr">
              <a:solidFill>
                <a:schemeClr val="tx1"/>
              </a:solidFill>
              <a:round/>
              <a:headEnd type="none" w="sm" len="sm"/>
              <a:tailEnd type="triangle" w="med" len="med"/>
            </a:ln>
          </p:spPr>
        </p:cxnSp>
        <p:cxnSp>
          <p:nvCxnSpPr>
            <p:cNvPr id="56339" name="Straight Arrow Connector 10"/>
            <p:cNvCxnSpPr>
              <a:cxnSpLocks noChangeShapeType="1"/>
              <a:stCxn id="56325" idx="0"/>
              <a:endCxn id="0" idx="2"/>
            </p:cNvCxnSpPr>
            <p:nvPr/>
          </p:nvCxnSpPr>
          <p:spPr bwMode="auto">
            <a:xfrm rot="5400000" flipH="1" flipV="1">
              <a:off x="4964290" y="3566715"/>
              <a:ext cx="221896" cy="1252237"/>
            </a:xfrm>
            <a:prstGeom prst="straightConnector1">
              <a:avLst/>
            </a:prstGeom>
            <a:noFill/>
            <a:ln w="12700" cap="sq" algn="ctr">
              <a:solidFill>
                <a:schemeClr val="tx1"/>
              </a:solidFill>
              <a:round/>
              <a:headEnd type="none" w="sm" len="sm"/>
              <a:tailEnd type="triangle" w="med" len="med"/>
            </a:ln>
          </p:spPr>
        </p:cxnSp>
        <p:cxnSp>
          <p:nvCxnSpPr>
            <p:cNvPr id="56340" name="Straight Arrow Connector 11"/>
            <p:cNvCxnSpPr>
              <a:cxnSpLocks noChangeShapeType="1"/>
              <a:stCxn id="0" idx="0"/>
              <a:endCxn id="0" idx="2"/>
            </p:cNvCxnSpPr>
            <p:nvPr/>
          </p:nvCxnSpPr>
          <p:spPr bwMode="auto">
            <a:xfrm rot="5400000" flipH="1" flipV="1">
              <a:off x="3158571" y="3621560"/>
              <a:ext cx="461929" cy="1588"/>
            </a:xfrm>
            <a:prstGeom prst="straightConnector1">
              <a:avLst/>
            </a:prstGeom>
            <a:noFill/>
            <a:ln w="12700" cap="sq" algn="ctr">
              <a:solidFill>
                <a:schemeClr val="tx1"/>
              </a:solidFill>
              <a:round/>
              <a:headEnd type="none" w="sm" len="sm"/>
              <a:tailEnd type="triangle" w="med" len="med"/>
            </a:ln>
          </p:spPr>
        </p:cxnSp>
        <p:cxnSp>
          <p:nvCxnSpPr>
            <p:cNvPr id="56341" name="Straight Arrow Connector 12"/>
            <p:cNvCxnSpPr>
              <a:cxnSpLocks noChangeShapeType="1"/>
              <a:stCxn id="0" idx="0"/>
              <a:endCxn id="0" idx="2"/>
            </p:cNvCxnSpPr>
            <p:nvPr/>
          </p:nvCxnSpPr>
          <p:spPr bwMode="auto">
            <a:xfrm rot="5400000" flipH="1" flipV="1">
              <a:off x="4314482" y="2465649"/>
              <a:ext cx="461929" cy="2311822"/>
            </a:xfrm>
            <a:prstGeom prst="straightConnector1">
              <a:avLst/>
            </a:prstGeom>
            <a:noFill/>
            <a:ln w="12700" cap="sq" algn="ctr">
              <a:solidFill>
                <a:schemeClr val="tx1"/>
              </a:solidFill>
              <a:round/>
              <a:headEnd type="none" w="sm" len="sm"/>
              <a:tailEnd type="triangle" w="med" len="med"/>
            </a:ln>
          </p:spPr>
        </p:cxnSp>
        <p:cxnSp>
          <p:nvCxnSpPr>
            <p:cNvPr id="56342" name="Straight Arrow Connector 13"/>
            <p:cNvCxnSpPr>
              <a:cxnSpLocks noChangeShapeType="1"/>
              <a:stCxn id="0" idx="0"/>
              <a:endCxn id="0" idx="2"/>
            </p:cNvCxnSpPr>
            <p:nvPr/>
          </p:nvCxnSpPr>
          <p:spPr bwMode="auto">
            <a:xfrm rot="16200000" flipV="1">
              <a:off x="4314482" y="2465649"/>
              <a:ext cx="461929" cy="2311822"/>
            </a:xfrm>
            <a:prstGeom prst="straightConnector1">
              <a:avLst/>
            </a:prstGeom>
            <a:noFill/>
            <a:ln w="12700" cap="sq" algn="ctr">
              <a:solidFill>
                <a:schemeClr val="tx1"/>
              </a:solidFill>
              <a:round/>
              <a:headEnd type="none" w="sm" len="sm"/>
              <a:tailEnd type="triangle" w="med" len="med"/>
            </a:ln>
          </p:spPr>
        </p:cxnSp>
        <p:cxnSp>
          <p:nvCxnSpPr>
            <p:cNvPr id="56343" name="Straight Arrow Connector 14"/>
            <p:cNvCxnSpPr>
              <a:cxnSpLocks noChangeShapeType="1"/>
              <a:stCxn id="0" idx="0"/>
              <a:endCxn id="0" idx="2"/>
            </p:cNvCxnSpPr>
            <p:nvPr/>
          </p:nvCxnSpPr>
          <p:spPr bwMode="auto">
            <a:xfrm rot="5400000" flipH="1" flipV="1">
              <a:off x="5470393" y="3621560"/>
              <a:ext cx="461929" cy="1588"/>
            </a:xfrm>
            <a:prstGeom prst="straightConnector1">
              <a:avLst/>
            </a:prstGeom>
            <a:noFill/>
            <a:ln w="12700" cap="sq" algn="ctr">
              <a:solidFill>
                <a:schemeClr val="tx1"/>
              </a:solidFill>
              <a:round/>
              <a:headEnd type="none" w="sm" len="sm"/>
              <a:tailEnd type="triangle" w="med" len="med"/>
            </a:ln>
          </p:spPr>
        </p:cxnSp>
        <p:cxnSp>
          <p:nvCxnSpPr>
            <p:cNvPr id="56344" name="Straight Arrow Connector 15"/>
            <p:cNvCxnSpPr>
              <a:cxnSpLocks noChangeShapeType="1"/>
              <a:stCxn id="0" idx="0"/>
            </p:cNvCxnSpPr>
            <p:nvPr/>
          </p:nvCxnSpPr>
          <p:spPr bwMode="auto">
            <a:xfrm rot="5400000" flipH="1" flipV="1">
              <a:off x="3239878" y="2949770"/>
              <a:ext cx="300316" cy="1002"/>
            </a:xfrm>
            <a:prstGeom prst="straightConnector1">
              <a:avLst/>
            </a:prstGeom>
            <a:noFill/>
            <a:ln w="12700" cap="sq" algn="ctr">
              <a:solidFill>
                <a:schemeClr val="tx1"/>
              </a:solidFill>
              <a:round/>
              <a:headEnd type="none" w="sm" len="sm"/>
              <a:tailEnd type="triangle" w="med" len="med"/>
            </a:ln>
          </p:spPr>
        </p:cxnSp>
        <p:cxnSp>
          <p:nvCxnSpPr>
            <p:cNvPr id="56345" name="Straight Arrow Connector 16"/>
            <p:cNvCxnSpPr>
              <a:cxnSpLocks noChangeShapeType="1"/>
              <a:stCxn id="0" idx="0"/>
            </p:cNvCxnSpPr>
            <p:nvPr/>
          </p:nvCxnSpPr>
          <p:spPr bwMode="auto">
            <a:xfrm rot="5400000" flipH="1" flipV="1">
              <a:off x="5551701" y="2949771"/>
              <a:ext cx="300315" cy="1002"/>
            </a:xfrm>
            <a:prstGeom prst="straightConnector1">
              <a:avLst/>
            </a:prstGeom>
            <a:noFill/>
            <a:ln w="12700" cap="sq" algn="ctr">
              <a:solidFill>
                <a:schemeClr val="tx1"/>
              </a:solidFill>
              <a:round/>
              <a:headEnd type="none" w="sm" len="sm"/>
              <a:tailEnd type="triangle" w="med" len="med"/>
            </a:ln>
          </p:spPr>
        </p:cxnSp>
        <p:sp>
          <p:nvSpPr>
            <p:cNvPr id="19" name="TextBox 18"/>
            <p:cNvSpPr txBox="1"/>
            <p:nvPr/>
          </p:nvSpPr>
          <p:spPr>
            <a:xfrm>
              <a:off x="3486214" y="4103816"/>
              <a:ext cx="385740" cy="171458"/>
            </a:xfrm>
            <a:prstGeom prst="rect">
              <a:avLst/>
            </a:prstGeom>
            <a:noFill/>
          </p:spPr>
          <p:txBody>
            <a:bodyPr>
              <a:spAutoFit/>
            </a:bodyPr>
            <a:lstStyle/>
            <a:p>
              <a:pPr>
                <a:defRPr/>
              </a:pPr>
              <a:r>
                <a:rPr lang="en-US" sz="1050" dirty="0"/>
                <a:t>A</a:t>
              </a:r>
              <a:endParaRPr lang="en-US" sz="1050" dirty="0"/>
            </a:p>
          </p:txBody>
        </p:sp>
        <p:sp>
          <p:nvSpPr>
            <p:cNvPr id="20" name="TextBox 19"/>
            <p:cNvSpPr txBox="1"/>
            <p:nvPr/>
          </p:nvSpPr>
          <p:spPr>
            <a:xfrm>
              <a:off x="5122831" y="4103816"/>
              <a:ext cx="385739" cy="171458"/>
            </a:xfrm>
            <a:prstGeom prst="rect">
              <a:avLst/>
            </a:prstGeom>
            <a:noFill/>
          </p:spPr>
          <p:txBody>
            <a:bodyPr>
              <a:spAutoFit/>
            </a:bodyPr>
            <a:lstStyle/>
            <a:p>
              <a:pPr>
                <a:defRPr/>
              </a:pPr>
              <a:r>
                <a:rPr lang="en-US" sz="1050" dirty="0"/>
                <a:t>B</a:t>
              </a:r>
              <a:endParaRPr lang="en-US" sz="1050" dirty="0"/>
            </a:p>
          </p:txBody>
        </p:sp>
        <p:sp>
          <p:nvSpPr>
            <p:cNvPr id="21" name="TextBox 20"/>
            <p:cNvSpPr txBox="1"/>
            <p:nvPr/>
          </p:nvSpPr>
          <p:spPr>
            <a:xfrm>
              <a:off x="3109999" y="3592618"/>
              <a:ext cx="385739" cy="171458"/>
            </a:xfrm>
            <a:prstGeom prst="rect">
              <a:avLst/>
            </a:prstGeom>
            <a:noFill/>
          </p:spPr>
          <p:txBody>
            <a:bodyPr>
              <a:spAutoFit/>
            </a:bodyPr>
            <a:lstStyle/>
            <a:p>
              <a:pPr>
                <a:defRPr/>
              </a:pPr>
              <a:r>
                <a:rPr lang="en-US" sz="1050" dirty="0"/>
                <a:t>C</a:t>
              </a:r>
              <a:endParaRPr lang="en-US" sz="1050" dirty="0"/>
            </a:p>
          </p:txBody>
        </p:sp>
        <p:sp>
          <p:nvSpPr>
            <p:cNvPr id="22" name="TextBox 21"/>
            <p:cNvSpPr txBox="1"/>
            <p:nvPr/>
          </p:nvSpPr>
          <p:spPr>
            <a:xfrm>
              <a:off x="3784646" y="3692634"/>
              <a:ext cx="385740" cy="171458"/>
            </a:xfrm>
            <a:prstGeom prst="rect">
              <a:avLst/>
            </a:prstGeom>
            <a:noFill/>
          </p:spPr>
          <p:txBody>
            <a:bodyPr>
              <a:spAutoFit/>
            </a:bodyPr>
            <a:lstStyle/>
            <a:p>
              <a:pPr>
                <a:defRPr/>
              </a:pPr>
              <a:r>
                <a:rPr lang="en-US" sz="1050" dirty="0"/>
                <a:t>D</a:t>
              </a:r>
              <a:endParaRPr lang="en-US" sz="1050" dirty="0"/>
            </a:p>
          </p:txBody>
        </p:sp>
        <p:sp>
          <p:nvSpPr>
            <p:cNvPr id="23" name="TextBox 22"/>
            <p:cNvSpPr txBox="1"/>
            <p:nvPr/>
          </p:nvSpPr>
          <p:spPr>
            <a:xfrm>
              <a:off x="4940278" y="3695809"/>
              <a:ext cx="385740" cy="173046"/>
            </a:xfrm>
            <a:prstGeom prst="rect">
              <a:avLst/>
            </a:prstGeom>
            <a:noFill/>
          </p:spPr>
          <p:txBody>
            <a:bodyPr>
              <a:spAutoFit/>
            </a:bodyPr>
            <a:lstStyle/>
            <a:p>
              <a:pPr>
                <a:defRPr/>
              </a:pPr>
              <a:r>
                <a:rPr lang="en-US" sz="1050" dirty="0"/>
                <a:t>E</a:t>
              </a:r>
              <a:endParaRPr lang="en-US" sz="1050" dirty="0"/>
            </a:p>
          </p:txBody>
        </p:sp>
        <p:sp>
          <p:nvSpPr>
            <p:cNvPr id="24" name="TextBox 23"/>
            <p:cNvSpPr txBox="1"/>
            <p:nvPr/>
          </p:nvSpPr>
          <p:spPr>
            <a:xfrm>
              <a:off x="5710171" y="3592618"/>
              <a:ext cx="385739" cy="171458"/>
            </a:xfrm>
            <a:prstGeom prst="rect">
              <a:avLst/>
            </a:prstGeom>
            <a:noFill/>
          </p:spPr>
          <p:txBody>
            <a:bodyPr>
              <a:spAutoFit/>
            </a:bodyPr>
            <a:lstStyle/>
            <a:p>
              <a:pPr>
                <a:defRPr/>
              </a:pPr>
              <a:r>
                <a:rPr lang="en-US" sz="1050" dirty="0"/>
                <a:t>F</a:t>
              </a:r>
              <a:endParaRPr lang="en-US" sz="1050" dirty="0"/>
            </a:p>
          </p:txBody>
        </p:sp>
        <p:sp>
          <p:nvSpPr>
            <p:cNvPr id="25" name="TextBox 24"/>
            <p:cNvSpPr txBox="1"/>
            <p:nvPr/>
          </p:nvSpPr>
          <p:spPr>
            <a:xfrm>
              <a:off x="5710171" y="2840108"/>
              <a:ext cx="385739" cy="171458"/>
            </a:xfrm>
            <a:prstGeom prst="rect">
              <a:avLst/>
            </a:prstGeom>
            <a:noFill/>
          </p:spPr>
          <p:txBody>
            <a:bodyPr>
              <a:spAutoFit/>
            </a:bodyPr>
            <a:lstStyle/>
            <a:p>
              <a:pPr>
                <a:defRPr/>
              </a:pPr>
              <a:r>
                <a:rPr lang="en-US" sz="1050" dirty="0"/>
                <a:t>H</a:t>
              </a:r>
              <a:endParaRPr lang="en-US" sz="1050" dirty="0"/>
            </a:p>
          </p:txBody>
        </p:sp>
        <p:sp>
          <p:nvSpPr>
            <p:cNvPr id="26" name="TextBox 25"/>
            <p:cNvSpPr txBox="1"/>
            <p:nvPr/>
          </p:nvSpPr>
          <p:spPr>
            <a:xfrm>
              <a:off x="3013167" y="2840108"/>
              <a:ext cx="385740" cy="171458"/>
            </a:xfrm>
            <a:prstGeom prst="rect">
              <a:avLst/>
            </a:prstGeom>
            <a:noFill/>
          </p:spPr>
          <p:txBody>
            <a:bodyPr>
              <a:spAutoFit/>
            </a:bodyPr>
            <a:lstStyle/>
            <a:p>
              <a:pPr>
                <a:defRPr/>
              </a:pPr>
              <a:r>
                <a:rPr lang="en-US" sz="1050" dirty="0"/>
                <a:t>G</a:t>
              </a:r>
              <a:endParaRPr lang="en-US" sz="1050" dirty="0"/>
            </a:p>
          </p:txBody>
        </p:sp>
        <p:sp>
          <p:nvSpPr>
            <p:cNvPr id="56354" name="Rounded Rectangle 45"/>
            <p:cNvSpPr>
              <a:spLocks noChangeArrowheads="1"/>
            </p:cNvSpPr>
            <p:nvPr/>
          </p:nvSpPr>
          <p:spPr bwMode="auto">
            <a:xfrm>
              <a:off x="6857267" y="3075715"/>
              <a:ext cx="1286398" cy="290166"/>
            </a:xfrm>
            <a:prstGeom prst="roundRect">
              <a:avLst>
                <a:gd name="adj" fmla="val 16667"/>
              </a:avLst>
            </a:prstGeom>
            <a:solidFill>
              <a:srgbClr val="00B050"/>
            </a:solidFill>
            <a:ln w="12700" cap="sq" algn="ctr">
              <a:noFill/>
              <a:round/>
              <a:headEnd type="none" w="sm" len="sm"/>
              <a:tailEnd type="none" w="sm" len="sm"/>
            </a:ln>
          </p:spPr>
          <p:txBody>
            <a:bodyPr wrap="none"/>
            <a:lstStyle/>
            <a:p>
              <a:pPr algn="ctr"/>
              <a:r>
                <a:rPr lang="en-US" sz="1100"/>
                <a:t>Inline LB</a:t>
              </a:r>
              <a:endParaRPr lang="en-US"/>
            </a:p>
          </p:txBody>
        </p:sp>
        <p:sp>
          <p:nvSpPr>
            <p:cNvPr id="56355" name="Rounded Rectangle 46"/>
            <p:cNvSpPr>
              <a:spLocks noChangeArrowheads="1"/>
            </p:cNvSpPr>
            <p:nvPr/>
          </p:nvSpPr>
          <p:spPr bwMode="auto">
            <a:xfrm>
              <a:off x="1000335" y="3075715"/>
              <a:ext cx="1252238" cy="251761"/>
            </a:xfrm>
            <a:prstGeom prst="roundRect">
              <a:avLst>
                <a:gd name="adj" fmla="val 16667"/>
              </a:avLst>
            </a:prstGeom>
            <a:solidFill>
              <a:srgbClr val="00B050"/>
            </a:solidFill>
            <a:ln w="12700" cap="sq" algn="ctr">
              <a:noFill/>
              <a:round/>
              <a:headEnd type="none" w="sm" len="sm"/>
              <a:tailEnd type="none" w="sm" len="sm"/>
            </a:ln>
          </p:spPr>
          <p:txBody>
            <a:bodyPr wrap="none"/>
            <a:lstStyle/>
            <a:p>
              <a:pPr algn="ctr"/>
              <a:r>
                <a:rPr lang="en-US" sz="1100"/>
                <a:t>Inline LB</a:t>
              </a:r>
              <a:endParaRPr lang="en-US"/>
            </a:p>
          </p:txBody>
        </p:sp>
        <p:cxnSp>
          <p:nvCxnSpPr>
            <p:cNvPr id="56356" name="Straight Arrow Connector 48"/>
            <p:cNvCxnSpPr>
              <a:cxnSpLocks noChangeShapeType="1"/>
              <a:stCxn id="56355" idx="3"/>
              <a:endCxn id="0" idx="1"/>
            </p:cNvCxnSpPr>
            <p:nvPr/>
          </p:nvCxnSpPr>
          <p:spPr bwMode="auto">
            <a:xfrm>
              <a:off x="2252573" y="3201596"/>
              <a:ext cx="173702" cy="43916"/>
            </a:xfrm>
            <a:prstGeom prst="straightConnector1">
              <a:avLst/>
            </a:prstGeom>
            <a:noFill/>
            <a:ln w="12700" cap="sq" algn="ctr">
              <a:solidFill>
                <a:schemeClr val="tx1"/>
              </a:solidFill>
              <a:round/>
              <a:headEnd type="triangle" w="sm" len="sm"/>
              <a:tailEnd type="triangle" w="sm" len="sm"/>
            </a:ln>
          </p:spPr>
        </p:cxnSp>
        <p:cxnSp>
          <p:nvCxnSpPr>
            <p:cNvPr id="56357" name="Straight Arrow Connector 49"/>
            <p:cNvCxnSpPr>
              <a:cxnSpLocks noChangeShapeType="1"/>
            </p:cNvCxnSpPr>
            <p:nvPr/>
          </p:nvCxnSpPr>
          <p:spPr bwMode="auto">
            <a:xfrm>
              <a:off x="6683565" y="3200708"/>
              <a:ext cx="173703" cy="1045"/>
            </a:xfrm>
            <a:prstGeom prst="straightConnector1">
              <a:avLst/>
            </a:prstGeom>
            <a:noFill/>
            <a:ln w="12700" cap="sq" algn="ctr">
              <a:solidFill>
                <a:schemeClr val="tx1"/>
              </a:solidFill>
              <a:round/>
              <a:headEnd type="triangle" w="sm" len="sm"/>
              <a:tailEnd type="triangle" w="sm" len="sm"/>
            </a:ln>
          </p:spPr>
        </p:cxnSp>
        <p:sp>
          <p:nvSpPr>
            <p:cNvPr id="56358" name="Oval 50"/>
            <p:cNvSpPr>
              <a:spLocks noChangeArrowheads="1"/>
            </p:cNvSpPr>
            <p:nvPr/>
          </p:nvSpPr>
          <p:spPr bwMode="auto">
            <a:xfrm>
              <a:off x="4063816" y="4203502"/>
              <a:ext cx="770608" cy="50140"/>
            </a:xfrm>
            <a:prstGeom prst="ellipse">
              <a:avLst/>
            </a:prstGeom>
            <a:noFill/>
            <a:ln w="12700" cap="sq" algn="ctr">
              <a:solidFill>
                <a:schemeClr val="tx1"/>
              </a:solidFill>
              <a:round/>
              <a:headEnd type="none" w="sm" len="sm"/>
              <a:tailEnd type="none" w="sm" len="sm"/>
            </a:ln>
          </p:spPr>
          <p:txBody>
            <a:bodyPr wrap="none"/>
            <a:lstStyle/>
            <a:p>
              <a:endParaRPr lang="en-US"/>
            </a:p>
          </p:txBody>
        </p:sp>
        <p:sp>
          <p:nvSpPr>
            <p:cNvPr id="52" name="Rounded Rectangle 51"/>
            <p:cNvSpPr/>
            <p:nvPr/>
          </p:nvSpPr>
          <p:spPr bwMode="auto">
            <a:xfrm>
              <a:off x="2714734" y="2498780"/>
              <a:ext cx="1349296" cy="300052"/>
            </a:xfrm>
            <a:prstGeom prst="roundRect">
              <a:avLst/>
            </a:prstGeom>
            <a:solidFill>
              <a:srgbClr val="FFC000"/>
            </a:solidFill>
            <a:ln w="12700" cap="sq" cmpd="sng" algn="ctr">
              <a:solidFill>
                <a:schemeClr val="tx1"/>
              </a:solidFill>
              <a:prstDash val="solid"/>
              <a:round/>
              <a:headEnd type="none" w="sm" len="sm"/>
              <a:tailEnd type="none" w="sm" len="sm"/>
            </a:ln>
            <a:effectLst/>
          </p:spPr>
          <p:txBody>
            <a:bodyPr wrap="none"/>
            <a:lstStyle/>
            <a:p>
              <a:pPr algn="ctr">
                <a:defRPr/>
              </a:pPr>
              <a:r>
                <a:rPr lang="en-US" sz="1050" dirty="0"/>
                <a:t>IDP Device</a:t>
              </a:r>
              <a:endParaRPr lang="en-US" dirty="0"/>
            </a:p>
          </p:txBody>
        </p:sp>
        <p:sp>
          <p:nvSpPr>
            <p:cNvPr id="53" name="Rounded Rectangle 52"/>
            <p:cNvSpPr/>
            <p:nvPr/>
          </p:nvSpPr>
          <p:spPr bwMode="auto">
            <a:xfrm>
              <a:off x="5027586" y="2498780"/>
              <a:ext cx="1347708" cy="300052"/>
            </a:xfrm>
            <a:prstGeom prst="roundRect">
              <a:avLst/>
            </a:prstGeom>
            <a:solidFill>
              <a:srgbClr val="FFC000"/>
            </a:solidFill>
            <a:ln w="12700" cap="sq" cmpd="sng" algn="ctr">
              <a:solidFill>
                <a:schemeClr val="tx1"/>
              </a:solidFill>
              <a:prstDash val="solid"/>
              <a:round/>
              <a:headEnd type="none" w="sm" len="sm"/>
              <a:tailEnd type="none" w="sm" len="sm"/>
            </a:ln>
            <a:effectLst/>
          </p:spPr>
          <p:txBody>
            <a:bodyPr wrap="none"/>
            <a:lstStyle/>
            <a:p>
              <a:pPr algn="ctr">
                <a:defRPr/>
              </a:pPr>
              <a:r>
                <a:rPr lang="en-US" sz="1050" dirty="0"/>
                <a:t>IDP Device</a:t>
              </a:r>
              <a:endParaRPr lang="en-US" dirty="0"/>
            </a:p>
          </p:txBody>
        </p:sp>
        <p:sp>
          <p:nvSpPr>
            <p:cNvPr id="56361" name="Rounded Rectangle 57"/>
            <p:cNvSpPr>
              <a:spLocks noChangeArrowheads="1"/>
            </p:cNvSpPr>
            <p:nvPr/>
          </p:nvSpPr>
          <p:spPr bwMode="auto">
            <a:xfrm>
              <a:off x="2613345" y="1846937"/>
              <a:ext cx="1541215" cy="451257"/>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lstStyle/>
            <a:p>
              <a:pPr algn="ctr"/>
              <a:r>
                <a:rPr lang="en-US" sz="1400"/>
                <a:t>Router</a:t>
              </a:r>
              <a:endParaRPr lang="en-US"/>
            </a:p>
          </p:txBody>
        </p:sp>
        <p:sp>
          <p:nvSpPr>
            <p:cNvPr id="56362" name="Rounded Rectangle 58"/>
            <p:cNvSpPr>
              <a:spLocks noChangeArrowheads="1"/>
            </p:cNvSpPr>
            <p:nvPr/>
          </p:nvSpPr>
          <p:spPr bwMode="auto">
            <a:xfrm>
              <a:off x="4930750" y="1846937"/>
              <a:ext cx="1541215" cy="451257"/>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lstStyle/>
            <a:p>
              <a:pPr algn="ctr"/>
              <a:r>
                <a:rPr lang="en-US" sz="1400"/>
                <a:t>Router</a:t>
              </a:r>
              <a:endParaRPr lang="en-US"/>
            </a:p>
          </p:txBody>
        </p:sp>
        <p:cxnSp>
          <p:nvCxnSpPr>
            <p:cNvPr id="56363" name="Straight Arrow Connector 60"/>
            <p:cNvCxnSpPr>
              <a:cxnSpLocks noChangeShapeType="1"/>
              <a:stCxn id="53" idx="0"/>
              <a:endCxn id="56362" idx="2"/>
            </p:cNvCxnSpPr>
            <p:nvPr/>
          </p:nvCxnSpPr>
          <p:spPr bwMode="auto">
            <a:xfrm rot="5400000" flipH="1" flipV="1">
              <a:off x="5601078" y="2397992"/>
              <a:ext cx="200559" cy="2008"/>
            </a:xfrm>
            <a:prstGeom prst="straightConnector1">
              <a:avLst/>
            </a:prstGeom>
            <a:noFill/>
            <a:ln w="12700" cap="sq" algn="ctr">
              <a:solidFill>
                <a:schemeClr val="tx1"/>
              </a:solidFill>
              <a:round/>
              <a:headEnd type="triangle" w="sm" len="sm"/>
              <a:tailEnd type="triangle" w="sm" len="sm"/>
            </a:ln>
          </p:spPr>
        </p:cxnSp>
        <p:cxnSp>
          <p:nvCxnSpPr>
            <p:cNvPr id="56364" name="Straight Arrow Connector 64"/>
            <p:cNvCxnSpPr>
              <a:cxnSpLocks noChangeShapeType="1"/>
              <a:stCxn id="52" idx="0"/>
              <a:endCxn id="56361" idx="2"/>
            </p:cNvCxnSpPr>
            <p:nvPr/>
          </p:nvCxnSpPr>
          <p:spPr bwMode="auto">
            <a:xfrm rot="16200000" flipV="1">
              <a:off x="3286465" y="2395683"/>
              <a:ext cx="200559" cy="5582"/>
            </a:xfrm>
            <a:prstGeom prst="straightConnector1">
              <a:avLst/>
            </a:prstGeom>
            <a:noFill/>
            <a:ln w="12700" cap="sq" algn="ctr">
              <a:solidFill>
                <a:schemeClr val="tx1"/>
              </a:solidFill>
              <a:round/>
              <a:headEnd type="triangle" w="sm" len="sm"/>
              <a:tailEnd type="triangle" w="sm" len="sm"/>
            </a:ln>
          </p:spPr>
        </p:cxnSp>
        <p:cxnSp>
          <p:nvCxnSpPr>
            <p:cNvPr id="56365" name="Straight Arrow Connector 68"/>
            <p:cNvCxnSpPr>
              <a:cxnSpLocks noChangeShapeType="1"/>
              <a:stCxn id="56361" idx="0"/>
            </p:cNvCxnSpPr>
            <p:nvPr/>
          </p:nvCxnSpPr>
          <p:spPr bwMode="auto">
            <a:xfrm rot="5400000" flipH="1" flipV="1">
              <a:off x="3158324" y="1620827"/>
              <a:ext cx="451257" cy="2008"/>
            </a:xfrm>
            <a:prstGeom prst="straightConnector1">
              <a:avLst/>
            </a:prstGeom>
            <a:noFill/>
            <a:ln w="12700" cap="sq" algn="ctr">
              <a:solidFill>
                <a:schemeClr val="tx1"/>
              </a:solidFill>
              <a:round/>
              <a:headEnd type="triangle" w="sm" len="sm"/>
              <a:tailEnd type="triangle" w="sm" len="sm"/>
            </a:ln>
          </p:spPr>
        </p:cxnSp>
        <p:cxnSp>
          <p:nvCxnSpPr>
            <p:cNvPr id="56366" name="Straight Arrow Connector 69"/>
            <p:cNvCxnSpPr>
              <a:cxnSpLocks noChangeShapeType="1"/>
            </p:cNvCxnSpPr>
            <p:nvPr/>
          </p:nvCxnSpPr>
          <p:spPr bwMode="auto">
            <a:xfrm rot="5400000" flipH="1" flipV="1">
              <a:off x="5474724" y="1620304"/>
              <a:ext cx="451257" cy="2008"/>
            </a:xfrm>
            <a:prstGeom prst="straightConnector1">
              <a:avLst/>
            </a:prstGeom>
            <a:noFill/>
            <a:ln w="12700" cap="sq" algn="ctr">
              <a:solidFill>
                <a:schemeClr val="tx1"/>
              </a:solidFill>
              <a:round/>
              <a:headEnd type="triangle" w="sm" len="sm"/>
              <a:tailEnd type="triangle" w="sm" len="sm"/>
            </a:ln>
          </p:spPr>
        </p:cxnSp>
        <p:sp>
          <p:nvSpPr>
            <p:cNvPr id="56367" name="TextBox 70"/>
            <p:cNvSpPr txBox="1">
              <a:spLocks noChangeArrowheads="1"/>
            </p:cNvSpPr>
            <p:nvPr/>
          </p:nvSpPr>
          <p:spPr bwMode="auto">
            <a:xfrm>
              <a:off x="3774838" y="1295400"/>
              <a:ext cx="1444889" cy="182266"/>
            </a:xfrm>
            <a:prstGeom prst="rect">
              <a:avLst/>
            </a:prstGeom>
            <a:noFill/>
            <a:ln w="9525">
              <a:noFill/>
              <a:miter lim="800000"/>
              <a:headEnd/>
              <a:tailEnd/>
            </a:ln>
          </p:spPr>
          <p:txBody>
            <a:bodyPr>
              <a:spAutoFit/>
            </a:bodyPr>
            <a:lstStyle/>
            <a:p>
              <a:pPr algn="ctr"/>
              <a:r>
                <a:rPr lang="en-US" sz="1200"/>
                <a:t>To ISP</a:t>
              </a:r>
              <a:endParaRPr lang="en-US"/>
            </a:p>
          </p:txBody>
        </p:sp>
        <p:sp>
          <p:nvSpPr>
            <p:cNvPr id="56368" name="Rounded Rectangle 71"/>
            <p:cNvSpPr>
              <a:spLocks noChangeArrowheads="1"/>
            </p:cNvSpPr>
            <p:nvPr/>
          </p:nvSpPr>
          <p:spPr bwMode="auto">
            <a:xfrm>
              <a:off x="3060304" y="4389125"/>
              <a:ext cx="3082431" cy="315774"/>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lstStyle/>
            <a:p>
              <a:pPr algn="ctr"/>
              <a:r>
                <a:rPr lang="en-US" sz="1200"/>
                <a:t>Dell/Other 1U</a:t>
              </a:r>
            </a:p>
          </p:txBody>
        </p:sp>
        <p:sp>
          <p:nvSpPr>
            <p:cNvPr id="56369" name="Rounded Rectangle 72"/>
            <p:cNvSpPr>
              <a:spLocks noChangeArrowheads="1"/>
            </p:cNvSpPr>
            <p:nvPr/>
          </p:nvSpPr>
          <p:spPr bwMode="auto">
            <a:xfrm>
              <a:off x="3212704" y="4465935"/>
              <a:ext cx="3082431" cy="315774"/>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lstStyle/>
            <a:p>
              <a:pPr algn="ctr"/>
              <a:r>
                <a:rPr lang="en-US" sz="1200"/>
                <a:t>1RU Servers</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4800600" y="2546350"/>
            <a:ext cx="4114800" cy="4083050"/>
          </a:xfrm>
        </p:spPr>
        <p:txBody>
          <a:bodyPr/>
          <a:lstStyle/>
          <a:p>
            <a:r>
              <a:rPr lang="en-US" sz="1600" smtClean="0"/>
              <a:t>Dramatic reduction in power and space </a:t>
            </a:r>
          </a:p>
          <a:p>
            <a:r>
              <a:rPr lang="en-US" sz="1600" smtClean="0"/>
              <a:t>Simplified Architecture </a:t>
            </a:r>
          </a:p>
          <a:p>
            <a:pPr lvl="1"/>
            <a:r>
              <a:rPr lang="en-US" sz="1600" smtClean="0"/>
              <a:t>Eliminate Rack Switch and Load Balancer </a:t>
            </a:r>
          </a:p>
          <a:p>
            <a:pPr lvl="1"/>
            <a:r>
              <a:rPr lang="en-US" sz="1600" smtClean="0"/>
              <a:t>Links A, B, G, H are all LAGs</a:t>
            </a:r>
          </a:p>
          <a:p>
            <a:r>
              <a:rPr lang="en-US" sz="1600" smtClean="0"/>
              <a:t>Seamicro Appliance connects directly to L3 switch Interfaces</a:t>
            </a:r>
            <a:endParaRPr lang="en-US" sz="1200"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
        <p:nvSpPr>
          <p:cNvPr id="24" name="TextBox 23"/>
          <p:cNvSpPr txBox="1"/>
          <p:nvPr/>
        </p:nvSpPr>
        <p:spPr>
          <a:xfrm>
            <a:off x="0" y="0"/>
            <a:ext cx="9144000" cy="1219200"/>
          </a:xfrm>
          <a:prstGeom prst="rect">
            <a:avLst/>
          </a:prstGeom>
          <a:solidFill>
            <a:schemeClr val="bg1">
              <a:lumMod val="75000"/>
              <a:lumOff val="25000"/>
              <a:alpha val="80000"/>
            </a:schemeClr>
          </a:solidFill>
          <a:ln>
            <a:noFill/>
          </a:ln>
        </p:spPr>
        <p:style>
          <a:lnRef idx="2">
            <a:schemeClr val="dk1"/>
          </a:lnRef>
          <a:fillRef idx="1">
            <a:schemeClr val="lt1"/>
          </a:fillRef>
          <a:effectRef idx="0">
            <a:schemeClr val="dk1"/>
          </a:effectRef>
          <a:fontRef idx="minor">
            <a:schemeClr val="dk1"/>
          </a:fontRef>
        </p:style>
        <p:txBody>
          <a:bodyPr lIns="365760" anchor="ctr"/>
          <a:lstStyle/>
          <a:p>
            <a:pPr>
              <a:defRPr/>
            </a:pPr>
            <a:r>
              <a:rPr lang="en-US" sz="2800" dirty="0">
                <a:solidFill>
                  <a:schemeClr val="tx1"/>
                </a:solidFill>
              </a:rPr>
              <a:t>Architecture w/SeaMicro</a:t>
            </a:r>
          </a:p>
          <a:p>
            <a:pPr>
              <a:defRPr/>
            </a:pPr>
            <a:r>
              <a:rPr lang="en-US" sz="2400" dirty="0">
                <a:solidFill>
                  <a:schemeClr val="tx1"/>
                </a:solidFill>
              </a:rPr>
              <a:t>Instant Messaging</a:t>
            </a:r>
          </a:p>
        </p:txBody>
      </p:sp>
      <p:grpSp>
        <p:nvGrpSpPr>
          <p:cNvPr id="58372" name="Group 26"/>
          <p:cNvGrpSpPr>
            <a:grpSpLocks/>
          </p:cNvGrpSpPr>
          <p:nvPr/>
        </p:nvGrpSpPr>
        <p:grpSpPr bwMode="auto">
          <a:xfrm>
            <a:off x="228600" y="1739900"/>
            <a:ext cx="3841750" cy="4038600"/>
            <a:chOff x="228600" y="1739180"/>
            <a:chExt cx="3842327" cy="4038600"/>
          </a:xfrm>
        </p:grpSpPr>
        <p:sp>
          <p:nvSpPr>
            <p:cNvPr id="58373" name="Rounded Rectangle 4"/>
            <p:cNvSpPr>
              <a:spLocks noChangeArrowheads="1"/>
            </p:cNvSpPr>
            <p:nvPr/>
          </p:nvSpPr>
          <p:spPr bwMode="auto">
            <a:xfrm>
              <a:off x="228600" y="5255791"/>
              <a:ext cx="3842327" cy="521989"/>
            </a:xfrm>
            <a:prstGeom prst="roundRect">
              <a:avLst>
                <a:gd name="adj" fmla="val 16667"/>
              </a:avLst>
            </a:prstGeom>
            <a:solidFill>
              <a:srgbClr val="008000"/>
            </a:solidFill>
            <a:ln w="12700" cap="sq" algn="ctr">
              <a:solidFill>
                <a:schemeClr val="tx1"/>
              </a:solidFill>
              <a:round/>
              <a:headEnd type="none" w="sm" len="sm"/>
              <a:tailEnd type="none" w="sm" len="sm"/>
            </a:ln>
          </p:spPr>
          <p:txBody>
            <a:bodyPr wrap="none"/>
            <a:lstStyle/>
            <a:p>
              <a:pPr algn="ctr"/>
              <a:r>
                <a:rPr lang="en-US" sz="1400" b="1"/>
                <a:t>SeaMicro SM10000</a:t>
              </a:r>
            </a:p>
          </p:txBody>
        </p:sp>
        <p:sp>
          <p:nvSpPr>
            <p:cNvPr id="8" name="Rounded Rectangle 7"/>
            <p:cNvSpPr/>
            <p:nvPr/>
          </p:nvSpPr>
          <p:spPr bwMode="auto">
            <a:xfrm>
              <a:off x="468745" y="3913535"/>
              <a:ext cx="1560945" cy="447419"/>
            </a:xfrm>
            <a:prstGeom prst="roundRect">
              <a:avLst/>
            </a:prstGeom>
            <a:solidFill>
              <a:srgbClr val="00206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lstStyle/>
            <a:p>
              <a:pPr algn="ctr">
                <a:defRPr/>
              </a:pPr>
              <a:r>
                <a:rPr lang="en-US" sz="1100" b="1" dirty="0">
                  <a:solidFill>
                    <a:schemeClr val="tx1"/>
                  </a:solidFill>
                </a:rPr>
                <a:t>L3 Switch</a:t>
              </a:r>
            </a:p>
          </p:txBody>
        </p:sp>
        <p:sp>
          <p:nvSpPr>
            <p:cNvPr id="9" name="Rounded Rectangle 8"/>
            <p:cNvSpPr/>
            <p:nvPr/>
          </p:nvSpPr>
          <p:spPr bwMode="auto">
            <a:xfrm>
              <a:off x="2269836" y="3913535"/>
              <a:ext cx="1560945" cy="447419"/>
            </a:xfrm>
            <a:prstGeom prst="roundRect">
              <a:avLst/>
            </a:prstGeom>
            <a:solidFill>
              <a:srgbClr val="002060"/>
            </a:solidFill>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wrap="none"/>
            <a:lstStyle/>
            <a:p>
              <a:pPr algn="ctr">
                <a:defRPr/>
              </a:pPr>
              <a:r>
                <a:rPr lang="en-US" sz="1100" b="1" dirty="0">
                  <a:solidFill>
                    <a:schemeClr val="tx1"/>
                  </a:solidFill>
                </a:rPr>
                <a:t>L3 Switch</a:t>
              </a:r>
            </a:p>
          </p:txBody>
        </p:sp>
        <p:cxnSp>
          <p:nvCxnSpPr>
            <p:cNvPr id="58380" name="Straight Arrow Connector 10"/>
            <p:cNvCxnSpPr>
              <a:cxnSpLocks noChangeShapeType="1"/>
              <a:stCxn id="58373" idx="0"/>
              <a:endCxn id="0" idx="2"/>
            </p:cNvCxnSpPr>
            <p:nvPr/>
          </p:nvCxnSpPr>
          <p:spPr bwMode="auto">
            <a:xfrm rot="16200000" flipV="1">
              <a:off x="1252072" y="4358100"/>
              <a:ext cx="894837" cy="900545"/>
            </a:xfrm>
            <a:prstGeom prst="straightConnector1">
              <a:avLst/>
            </a:prstGeom>
            <a:noFill/>
            <a:ln w="12700" cap="sq" algn="ctr">
              <a:solidFill>
                <a:schemeClr val="tx1"/>
              </a:solidFill>
              <a:round/>
              <a:headEnd type="none" w="sm" len="sm"/>
              <a:tailEnd type="arrow" w="med" len="med"/>
            </a:ln>
          </p:spPr>
        </p:cxnSp>
        <p:cxnSp>
          <p:nvCxnSpPr>
            <p:cNvPr id="58381" name="Straight Arrow Connector 12"/>
            <p:cNvCxnSpPr>
              <a:cxnSpLocks noChangeShapeType="1"/>
              <a:stCxn id="58373" idx="0"/>
              <a:endCxn id="0" idx="2"/>
            </p:cNvCxnSpPr>
            <p:nvPr/>
          </p:nvCxnSpPr>
          <p:spPr bwMode="auto">
            <a:xfrm rot="5400000" flipH="1" flipV="1">
              <a:off x="2152617" y="4358100"/>
              <a:ext cx="894837" cy="900545"/>
            </a:xfrm>
            <a:prstGeom prst="straightConnector1">
              <a:avLst/>
            </a:prstGeom>
            <a:noFill/>
            <a:ln w="12700" cap="sq" algn="ctr">
              <a:solidFill>
                <a:schemeClr val="tx1"/>
              </a:solidFill>
              <a:round/>
              <a:headEnd type="none" w="sm" len="sm"/>
              <a:tailEnd type="arrow" w="med" len="med"/>
            </a:ln>
          </p:spPr>
        </p:cxnSp>
        <p:sp>
          <p:nvSpPr>
            <p:cNvPr id="58382" name="TextBox 27"/>
            <p:cNvSpPr txBox="1">
              <a:spLocks noChangeArrowheads="1"/>
            </p:cNvSpPr>
            <p:nvPr/>
          </p:nvSpPr>
          <p:spPr bwMode="auto">
            <a:xfrm>
              <a:off x="949036" y="4659233"/>
              <a:ext cx="480291" cy="246221"/>
            </a:xfrm>
            <a:prstGeom prst="rect">
              <a:avLst/>
            </a:prstGeom>
            <a:noFill/>
            <a:ln w="9525">
              <a:noFill/>
              <a:miter lim="800000"/>
              <a:headEnd/>
              <a:tailEnd/>
            </a:ln>
          </p:spPr>
          <p:txBody>
            <a:bodyPr>
              <a:spAutoFit/>
            </a:bodyPr>
            <a:lstStyle/>
            <a:p>
              <a:r>
                <a:rPr lang="en-US" sz="1000" b="1"/>
                <a:t>A</a:t>
              </a:r>
            </a:p>
          </p:txBody>
        </p:sp>
        <p:sp>
          <p:nvSpPr>
            <p:cNvPr id="58383" name="TextBox 28"/>
            <p:cNvSpPr txBox="1">
              <a:spLocks noChangeArrowheads="1"/>
            </p:cNvSpPr>
            <p:nvPr/>
          </p:nvSpPr>
          <p:spPr bwMode="auto">
            <a:xfrm>
              <a:off x="2990273" y="4659233"/>
              <a:ext cx="480291" cy="246221"/>
            </a:xfrm>
            <a:prstGeom prst="rect">
              <a:avLst/>
            </a:prstGeom>
            <a:noFill/>
            <a:ln w="9525">
              <a:noFill/>
              <a:miter lim="800000"/>
              <a:headEnd/>
              <a:tailEnd/>
            </a:ln>
          </p:spPr>
          <p:txBody>
            <a:bodyPr>
              <a:spAutoFit/>
            </a:bodyPr>
            <a:lstStyle/>
            <a:p>
              <a:r>
                <a:rPr lang="en-US" sz="1000" b="1"/>
                <a:t>B</a:t>
              </a:r>
            </a:p>
          </p:txBody>
        </p:sp>
        <p:sp>
          <p:nvSpPr>
            <p:cNvPr id="58384" name="TextBox 33"/>
            <p:cNvSpPr txBox="1">
              <a:spLocks noChangeArrowheads="1"/>
            </p:cNvSpPr>
            <p:nvPr/>
          </p:nvSpPr>
          <p:spPr bwMode="auto">
            <a:xfrm>
              <a:off x="3124200" y="3589659"/>
              <a:ext cx="480291" cy="246221"/>
            </a:xfrm>
            <a:prstGeom prst="rect">
              <a:avLst/>
            </a:prstGeom>
            <a:noFill/>
            <a:ln w="9525">
              <a:noFill/>
              <a:miter lim="800000"/>
              <a:headEnd/>
              <a:tailEnd/>
            </a:ln>
          </p:spPr>
          <p:txBody>
            <a:bodyPr>
              <a:spAutoFit/>
            </a:bodyPr>
            <a:lstStyle/>
            <a:p>
              <a:r>
                <a:rPr lang="en-US" sz="1000" b="1"/>
                <a:t>H</a:t>
              </a:r>
            </a:p>
          </p:txBody>
        </p:sp>
        <p:sp>
          <p:nvSpPr>
            <p:cNvPr id="58385" name="TextBox 34"/>
            <p:cNvSpPr txBox="1">
              <a:spLocks noChangeArrowheads="1"/>
            </p:cNvSpPr>
            <p:nvPr/>
          </p:nvSpPr>
          <p:spPr bwMode="auto">
            <a:xfrm>
              <a:off x="738909" y="3591831"/>
              <a:ext cx="480291" cy="246221"/>
            </a:xfrm>
            <a:prstGeom prst="rect">
              <a:avLst/>
            </a:prstGeom>
            <a:noFill/>
            <a:ln w="9525">
              <a:noFill/>
              <a:miter lim="800000"/>
              <a:headEnd/>
              <a:tailEnd/>
            </a:ln>
          </p:spPr>
          <p:txBody>
            <a:bodyPr>
              <a:spAutoFit/>
            </a:bodyPr>
            <a:lstStyle/>
            <a:p>
              <a:r>
                <a:rPr lang="en-US" sz="1000" b="1"/>
                <a:t>G</a:t>
              </a:r>
            </a:p>
          </p:txBody>
        </p:sp>
        <p:sp>
          <p:nvSpPr>
            <p:cNvPr id="58386" name="Oval 39"/>
            <p:cNvSpPr>
              <a:spLocks noChangeArrowheads="1"/>
            </p:cNvSpPr>
            <p:nvPr/>
          </p:nvSpPr>
          <p:spPr bwMode="auto">
            <a:xfrm>
              <a:off x="1429327" y="4957512"/>
              <a:ext cx="1440873" cy="149140"/>
            </a:xfrm>
            <a:prstGeom prst="ellipse">
              <a:avLst/>
            </a:prstGeom>
            <a:noFill/>
            <a:ln w="12700" cap="sq" algn="ctr">
              <a:solidFill>
                <a:schemeClr val="tx1"/>
              </a:solidFill>
              <a:round/>
              <a:headEnd type="none" w="sm" len="sm"/>
              <a:tailEnd type="none" w="sm" len="sm"/>
            </a:ln>
          </p:spPr>
          <p:txBody>
            <a:bodyPr wrap="none"/>
            <a:lstStyle/>
            <a:p>
              <a:endParaRPr lang="en-US" sz="1000" b="1"/>
            </a:p>
          </p:txBody>
        </p:sp>
        <p:cxnSp>
          <p:nvCxnSpPr>
            <p:cNvPr id="58387" name="Straight Arrow Connector 63"/>
            <p:cNvCxnSpPr>
              <a:cxnSpLocks noChangeShapeType="1"/>
            </p:cNvCxnSpPr>
            <p:nvPr/>
          </p:nvCxnSpPr>
          <p:spPr bwMode="auto">
            <a:xfrm rot="5400000" flipH="1" flipV="1">
              <a:off x="1041768" y="3706221"/>
              <a:ext cx="373627" cy="1251"/>
            </a:xfrm>
            <a:prstGeom prst="straightConnector1">
              <a:avLst/>
            </a:prstGeom>
            <a:noFill/>
            <a:ln w="12700" cap="sq" algn="ctr">
              <a:solidFill>
                <a:schemeClr val="tx1"/>
              </a:solidFill>
              <a:round/>
              <a:headEnd type="none" w="sm" len="sm"/>
              <a:tailEnd type="arrow" w="med" len="med"/>
            </a:ln>
          </p:spPr>
        </p:cxnSp>
        <p:cxnSp>
          <p:nvCxnSpPr>
            <p:cNvPr id="58388" name="Straight Arrow Connector 65"/>
            <p:cNvCxnSpPr>
              <a:cxnSpLocks noChangeShapeType="1"/>
            </p:cNvCxnSpPr>
            <p:nvPr/>
          </p:nvCxnSpPr>
          <p:spPr bwMode="auto">
            <a:xfrm rot="5400000" flipH="1" flipV="1">
              <a:off x="2822847" y="3731855"/>
              <a:ext cx="373627" cy="1251"/>
            </a:xfrm>
            <a:prstGeom prst="straightConnector1">
              <a:avLst/>
            </a:prstGeom>
            <a:noFill/>
            <a:ln w="12700" cap="sq" algn="ctr">
              <a:solidFill>
                <a:schemeClr val="tx1"/>
              </a:solidFill>
              <a:round/>
              <a:headEnd type="none" w="sm" len="sm"/>
              <a:tailEnd type="arrow" w="med" len="med"/>
            </a:ln>
          </p:spPr>
        </p:cxnSp>
        <p:sp>
          <p:nvSpPr>
            <p:cNvPr id="19" name="Rounded Rectangle 18"/>
            <p:cNvSpPr/>
            <p:nvPr/>
          </p:nvSpPr>
          <p:spPr bwMode="auto">
            <a:xfrm>
              <a:off x="731914" y="3148880"/>
              <a:ext cx="997100" cy="385763"/>
            </a:xfrm>
            <a:prstGeom prst="roundRect">
              <a:avLst/>
            </a:prstGeom>
            <a:solidFill>
              <a:srgbClr val="FFC000"/>
            </a:solidFill>
            <a:ln w="12700" cap="sq" cmpd="sng" algn="ctr">
              <a:solidFill>
                <a:schemeClr val="tx1"/>
              </a:solidFill>
              <a:prstDash val="solid"/>
              <a:round/>
              <a:headEnd type="none" w="sm" len="sm"/>
              <a:tailEnd type="none" w="sm" len="sm"/>
            </a:ln>
            <a:effectLst/>
          </p:spPr>
          <p:txBody>
            <a:bodyPr wrap="none"/>
            <a:lstStyle/>
            <a:p>
              <a:pPr algn="ctr">
                <a:defRPr/>
              </a:pPr>
              <a:r>
                <a:rPr lang="en-US" sz="1050" b="1" dirty="0"/>
                <a:t>IDP Device</a:t>
              </a:r>
              <a:endParaRPr lang="en-US" b="1" dirty="0"/>
            </a:p>
          </p:txBody>
        </p:sp>
        <p:sp>
          <p:nvSpPr>
            <p:cNvPr id="20" name="Rounded Rectangle 19"/>
            <p:cNvSpPr/>
            <p:nvPr/>
          </p:nvSpPr>
          <p:spPr bwMode="auto">
            <a:xfrm>
              <a:off x="2441907" y="3148880"/>
              <a:ext cx="997100" cy="385763"/>
            </a:xfrm>
            <a:prstGeom prst="roundRect">
              <a:avLst/>
            </a:prstGeom>
            <a:solidFill>
              <a:srgbClr val="FFC000"/>
            </a:solidFill>
            <a:ln w="12700" cap="sq" cmpd="sng" algn="ctr">
              <a:solidFill>
                <a:schemeClr val="tx1"/>
              </a:solidFill>
              <a:prstDash val="solid"/>
              <a:round/>
              <a:headEnd type="none" w="sm" len="sm"/>
              <a:tailEnd type="none" w="sm" len="sm"/>
            </a:ln>
            <a:effectLst/>
          </p:spPr>
          <p:txBody>
            <a:bodyPr wrap="none"/>
            <a:lstStyle/>
            <a:p>
              <a:pPr algn="ctr">
                <a:defRPr/>
              </a:pPr>
              <a:r>
                <a:rPr lang="en-US" sz="1050" b="1" dirty="0"/>
                <a:t>IDP Device</a:t>
              </a:r>
              <a:endParaRPr lang="en-US" b="1" dirty="0"/>
            </a:p>
          </p:txBody>
        </p:sp>
        <p:sp>
          <p:nvSpPr>
            <p:cNvPr id="58391" name="Rounded Rectangle 20"/>
            <p:cNvSpPr>
              <a:spLocks noChangeArrowheads="1"/>
            </p:cNvSpPr>
            <p:nvPr/>
          </p:nvSpPr>
          <p:spPr bwMode="auto">
            <a:xfrm>
              <a:off x="660890" y="2316123"/>
              <a:ext cx="1139852" cy="337458"/>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lstStyle/>
            <a:p>
              <a:pPr algn="ctr"/>
              <a:r>
                <a:rPr lang="en-US" sz="1200" b="1"/>
                <a:t>Router</a:t>
              </a:r>
            </a:p>
          </p:txBody>
        </p:sp>
        <p:sp>
          <p:nvSpPr>
            <p:cNvPr id="58392" name="Rounded Rectangle 21"/>
            <p:cNvSpPr>
              <a:spLocks noChangeArrowheads="1"/>
            </p:cNvSpPr>
            <p:nvPr/>
          </p:nvSpPr>
          <p:spPr bwMode="auto">
            <a:xfrm>
              <a:off x="2370668" y="2316123"/>
              <a:ext cx="1139852" cy="337458"/>
            </a:xfrm>
            <a:prstGeom prst="roundRect">
              <a:avLst>
                <a:gd name="adj" fmla="val 16667"/>
              </a:avLst>
            </a:prstGeom>
            <a:solidFill>
              <a:schemeClr val="accent1"/>
            </a:solidFill>
            <a:ln w="12700" cap="sq" algn="ctr">
              <a:solidFill>
                <a:schemeClr val="tx1"/>
              </a:solidFill>
              <a:round/>
              <a:headEnd type="none" w="sm" len="sm"/>
              <a:tailEnd type="none" w="sm" len="sm"/>
            </a:ln>
          </p:spPr>
          <p:txBody>
            <a:bodyPr wrap="none"/>
            <a:lstStyle/>
            <a:p>
              <a:pPr algn="ctr"/>
              <a:r>
                <a:rPr lang="en-US" sz="1200" b="1"/>
                <a:t>Router</a:t>
              </a:r>
            </a:p>
          </p:txBody>
        </p:sp>
        <p:cxnSp>
          <p:nvCxnSpPr>
            <p:cNvPr id="58393" name="Straight Arrow Connector 22"/>
            <p:cNvCxnSpPr>
              <a:cxnSpLocks noChangeShapeType="1"/>
              <a:stCxn id="20" idx="0"/>
              <a:endCxn id="58392" idx="2"/>
            </p:cNvCxnSpPr>
            <p:nvPr/>
          </p:nvCxnSpPr>
          <p:spPr bwMode="auto">
            <a:xfrm rot="5400000" flipH="1" flipV="1">
              <a:off x="2692642" y="2901533"/>
              <a:ext cx="495903" cy="1"/>
            </a:xfrm>
            <a:prstGeom prst="straightConnector1">
              <a:avLst/>
            </a:prstGeom>
            <a:noFill/>
            <a:ln w="12700" cap="sq" algn="ctr">
              <a:solidFill>
                <a:schemeClr val="tx1"/>
              </a:solidFill>
              <a:round/>
              <a:headEnd type="triangle" w="sm" len="sm"/>
              <a:tailEnd type="triangle" w="sm" len="sm"/>
            </a:ln>
          </p:spPr>
        </p:cxnSp>
        <p:cxnSp>
          <p:nvCxnSpPr>
            <p:cNvPr id="58394" name="Straight Arrow Connector 25"/>
            <p:cNvCxnSpPr>
              <a:cxnSpLocks noChangeShapeType="1"/>
              <a:stCxn id="19" idx="0"/>
              <a:endCxn id="58391" idx="2"/>
            </p:cNvCxnSpPr>
            <p:nvPr/>
          </p:nvCxnSpPr>
          <p:spPr bwMode="auto">
            <a:xfrm rot="5400000" flipH="1" flipV="1">
              <a:off x="982865" y="2901533"/>
              <a:ext cx="495903" cy="1588"/>
            </a:xfrm>
            <a:prstGeom prst="straightConnector1">
              <a:avLst/>
            </a:prstGeom>
            <a:noFill/>
            <a:ln w="12700" cap="sq" algn="ctr">
              <a:solidFill>
                <a:schemeClr val="tx1"/>
              </a:solidFill>
              <a:round/>
              <a:headEnd type="triangle" w="sm" len="sm"/>
              <a:tailEnd type="triangle" w="sm" len="sm"/>
            </a:ln>
          </p:spPr>
        </p:cxnSp>
        <p:cxnSp>
          <p:nvCxnSpPr>
            <p:cNvPr id="58395" name="Straight Arrow Connector 29"/>
            <p:cNvCxnSpPr>
              <a:cxnSpLocks noChangeShapeType="1"/>
              <a:stCxn id="58391" idx="0"/>
            </p:cNvCxnSpPr>
            <p:nvPr/>
          </p:nvCxnSpPr>
          <p:spPr bwMode="auto">
            <a:xfrm rot="5400000" flipH="1" flipV="1">
              <a:off x="943051" y="2027616"/>
              <a:ext cx="576273" cy="742"/>
            </a:xfrm>
            <a:prstGeom prst="straightConnector1">
              <a:avLst/>
            </a:prstGeom>
            <a:noFill/>
            <a:ln w="12700" cap="sq" algn="ctr">
              <a:solidFill>
                <a:schemeClr val="tx1"/>
              </a:solidFill>
              <a:round/>
              <a:headEnd type="triangle" w="sm" len="sm"/>
              <a:tailEnd type="triangle" w="sm" len="sm"/>
            </a:ln>
          </p:spPr>
        </p:cxnSp>
        <p:cxnSp>
          <p:nvCxnSpPr>
            <p:cNvPr id="58396" name="Straight Arrow Connector 30"/>
            <p:cNvCxnSpPr>
              <a:cxnSpLocks noChangeShapeType="1"/>
            </p:cNvCxnSpPr>
            <p:nvPr/>
          </p:nvCxnSpPr>
          <p:spPr bwMode="auto">
            <a:xfrm rot="5400000" flipH="1" flipV="1">
              <a:off x="2651380" y="2026909"/>
              <a:ext cx="576943" cy="1485"/>
            </a:xfrm>
            <a:prstGeom prst="straightConnector1">
              <a:avLst/>
            </a:prstGeom>
            <a:noFill/>
            <a:ln w="12700" cap="sq" algn="ctr">
              <a:solidFill>
                <a:schemeClr val="tx1"/>
              </a:solidFill>
              <a:round/>
              <a:headEnd type="triangle" w="sm" len="sm"/>
              <a:tailEnd type="triangle" w="sm" len="sm"/>
            </a:ln>
          </p:spPr>
        </p:cxnSp>
        <p:sp>
          <p:nvSpPr>
            <p:cNvPr id="58397" name="TextBox 31"/>
            <p:cNvSpPr txBox="1">
              <a:spLocks noChangeArrowheads="1"/>
            </p:cNvSpPr>
            <p:nvPr/>
          </p:nvSpPr>
          <p:spPr bwMode="auto">
            <a:xfrm>
              <a:off x="1524000" y="1867389"/>
              <a:ext cx="1068611" cy="276999"/>
            </a:xfrm>
            <a:prstGeom prst="rect">
              <a:avLst/>
            </a:prstGeom>
            <a:noFill/>
            <a:ln w="9525">
              <a:noFill/>
              <a:miter lim="800000"/>
              <a:headEnd/>
              <a:tailEnd/>
            </a:ln>
          </p:spPr>
          <p:txBody>
            <a:bodyPr>
              <a:spAutoFit/>
            </a:bodyPr>
            <a:lstStyle/>
            <a:p>
              <a:pPr algn="ctr"/>
              <a:r>
                <a:rPr lang="en-US" sz="1200" b="1"/>
                <a:t>To ISP</a:t>
              </a:r>
              <a:endParaRPr lang="en-US" b="1"/>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269875" y="49213"/>
            <a:ext cx="7467600" cy="1143000"/>
          </a:xfrm>
        </p:spPr>
        <p:txBody>
          <a:bodyPr/>
          <a:lstStyle/>
          <a:p>
            <a:r>
              <a:rPr lang="en-US" sz="3200" smtClean="0"/>
              <a:t>Competitive Comparison</a:t>
            </a:r>
            <a:r>
              <a:rPr lang="en-US" sz="4000" smtClean="0"/>
              <a:t/>
            </a:r>
            <a:br>
              <a:rPr lang="en-US" sz="4000" smtClean="0"/>
            </a:br>
            <a:r>
              <a:rPr lang="en-US" sz="2700" i="1" smtClean="0"/>
              <a:t>SeaMicro vs. Ironsystems</a:t>
            </a:r>
            <a:endParaRPr lang="en-US" sz="4000" i="1" smtClean="0"/>
          </a:p>
        </p:txBody>
      </p:sp>
      <p:sp>
        <p:nvSpPr>
          <p:cNvPr id="3" name="Content Placeholder 2"/>
          <p:cNvSpPr>
            <a:spLocks noGrp="1"/>
          </p:cNvSpPr>
          <p:nvPr>
            <p:ph idx="1"/>
          </p:nvPr>
        </p:nvSpPr>
        <p:spPr>
          <a:xfrm>
            <a:off x="309563" y="1431925"/>
            <a:ext cx="8448675" cy="4694238"/>
          </a:xfrm>
        </p:spPr>
        <p:txBody>
          <a:bodyPr>
            <a:normAutofit fontScale="92500" lnSpcReduction="20000"/>
          </a:bodyPr>
          <a:lstStyle/>
          <a:p>
            <a:pPr marL="420624" indent="-384048" fontAlgn="auto">
              <a:spcAft>
                <a:spcPts val="0"/>
              </a:spcAft>
              <a:buFont typeface="Wingdings 2"/>
              <a:buChar char=""/>
              <a:defRPr/>
            </a:pPr>
            <a:r>
              <a:rPr lang="en-US" sz="2400" dirty="0" smtClean="0"/>
              <a:t>Application</a:t>
            </a:r>
          </a:p>
          <a:p>
            <a:pPr marL="722376" lvl="1" indent="-274320" fontAlgn="auto">
              <a:spcAft>
                <a:spcPts val="0"/>
              </a:spcAft>
              <a:buFont typeface="Wingdings 2"/>
              <a:buChar char=""/>
              <a:defRPr/>
            </a:pPr>
            <a:r>
              <a:rPr lang="en-US" sz="2000" dirty="0" smtClean="0"/>
              <a:t>Compare the number of user sessions that can be supported per rack with </a:t>
            </a:r>
            <a:r>
              <a:rPr lang="en-US" sz="2000" dirty="0" err="1" smtClean="0"/>
              <a:t>SeaMicro</a:t>
            </a:r>
            <a:r>
              <a:rPr lang="en-US" sz="2000" dirty="0" smtClean="0"/>
              <a:t> and Intel </a:t>
            </a:r>
            <a:r>
              <a:rPr lang="en-US" sz="2000" dirty="0" err="1" smtClean="0"/>
              <a:t>Westmere</a:t>
            </a:r>
            <a:endParaRPr lang="en-US" sz="1800" dirty="0" smtClean="0"/>
          </a:p>
          <a:p>
            <a:pPr marL="1005840" lvl="2" indent="-256032" fontAlgn="auto">
              <a:spcAft>
                <a:spcPts val="0"/>
              </a:spcAft>
              <a:buFont typeface="Arial"/>
              <a:buChar char="○"/>
              <a:defRPr/>
            </a:pPr>
            <a:endParaRPr lang="en-US" sz="1800" dirty="0" smtClean="0"/>
          </a:p>
          <a:p>
            <a:pPr marL="420624" indent="-384048" fontAlgn="auto">
              <a:spcAft>
                <a:spcPts val="0"/>
              </a:spcAft>
              <a:buFont typeface="Wingdings 2"/>
              <a:buChar char=""/>
              <a:defRPr/>
            </a:pPr>
            <a:r>
              <a:rPr lang="en-US" sz="2400" dirty="0" smtClean="0"/>
              <a:t>Comparison Systems</a:t>
            </a:r>
          </a:p>
          <a:p>
            <a:pPr marL="722376" lvl="1" indent="-274320" fontAlgn="auto">
              <a:spcAft>
                <a:spcPts val="0"/>
              </a:spcAft>
              <a:buFont typeface="Wingdings 2"/>
              <a:buChar char=""/>
              <a:defRPr/>
            </a:pPr>
            <a:r>
              <a:rPr lang="en-US" sz="2000" dirty="0" smtClean="0"/>
              <a:t>N x Ironsystems1RU</a:t>
            </a:r>
          </a:p>
          <a:p>
            <a:pPr marL="1005840" lvl="2" indent="-256032" fontAlgn="auto">
              <a:spcAft>
                <a:spcPts val="0"/>
              </a:spcAft>
              <a:buFont typeface="Arial"/>
              <a:buChar char="○"/>
              <a:defRPr/>
            </a:pPr>
            <a:r>
              <a:rPr lang="en-US" sz="1800" dirty="0" smtClean="0"/>
              <a:t>Dual Socket Quad Core L5630 w/12GB DDR3</a:t>
            </a:r>
          </a:p>
          <a:p>
            <a:pPr marL="1005840" lvl="2" indent="-256032" fontAlgn="auto">
              <a:spcAft>
                <a:spcPts val="0"/>
              </a:spcAft>
              <a:buFont typeface="Arial"/>
              <a:buChar char="○"/>
              <a:defRPr/>
            </a:pPr>
            <a:r>
              <a:rPr lang="en-US" sz="1800" dirty="0" smtClean="0"/>
              <a:t>8 Core each 2.13GHz </a:t>
            </a:r>
          </a:p>
          <a:p>
            <a:pPr marL="1005840" lvl="2" indent="-256032" fontAlgn="auto">
              <a:spcAft>
                <a:spcPts val="0"/>
              </a:spcAft>
              <a:buFont typeface="Arial"/>
              <a:buChar char="○"/>
              <a:defRPr/>
            </a:pPr>
            <a:r>
              <a:rPr lang="en-US" sz="1800" dirty="0" smtClean="0"/>
              <a:t>2 x 500 GB SATA Disk </a:t>
            </a:r>
          </a:p>
          <a:p>
            <a:pPr marL="1005840" lvl="2" indent="-256032" fontAlgn="auto">
              <a:spcAft>
                <a:spcPts val="0"/>
              </a:spcAft>
              <a:buFont typeface="Arial"/>
              <a:buChar char="○"/>
              <a:defRPr/>
            </a:pPr>
            <a:r>
              <a:rPr lang="en-US" sz="1800" dirty="0" smtClean="0"/>
              <a:t>Redundant Power – 250W consumption</a:t>
            </a:r>
          </a:p>
          <a:p>
            <a:pPr marL="1005840" lvl="2" indent="-256032" fontAlgn="auto">
              <a:spcAft>
                <a:spcPts val="0"/>
              </a:spcAft>
              <a:buFont typeface="Arial"/>
              <a:buChar char="○"/>
              <a:defRPr/>
            </a:pPr>
            <a:r>
              <a:rPr lang="en-US" sz="1800" dirty="0" smtClean="0"/>
              <a:t>2 Rack Switches and 1 Terminal Server is used for each 32 servers</a:t>
            </a:r>
          </a:p>
          <a:p>
            <a:pPr marL="1280160" lvl="3" indent="-237744" fontAlgn="auto">
              <a:spcAft>
                <a:spcPts val="0"/>
              </a:spcAft>
              <a:buClr>
                <a:schemeClr val="accent3"/>
              </a:buClr>
              <a:buFont typeface="Wingdings 2"/>
              <a:buChar char=""/>
              <a:defRPr/>
            </a:pPr>
            <a:endParaRPr lang="en-US" sz="1400" dirty="0" smtClean="0"/>
          </a:p>
          <a:p>
            <a:pPr marL="722376" lvl="1" indent="-274320" fontAlgn="auto">
              <a:spcAft>
                <a:spcPts val="0"/>
              </a:spcAft>
              <a:buFont typeface="Wingdings 2"/>
              <a:buChar char=""/>
              <a:defRPr/>
            </a:pPr>
            <a:r>
              <a:rPr lang="en-US" sz="2000" dirty="0" smtClean="0"/>
              <a:t>N x </a:t>
            </a:r>
            <a:r>
              <a:rPr lang="en-US" sz="2000" dirty="0" err="1" smtClean="0"/>
              <a:t>SeaMicro</a:t>
            </a:r>
            <a:r>
              <a:rPr lang="en-US" sz="2000" dirty="0" smtClean="0"/>
              <a:t> SM10000</a:t>
            </a:r>
          </a:p>
          <a:p>
            <a:pPr marL="1005840" lvl="2" indent="-256032" fontAlgn="auto">
              <a:spcAft>
                <a:spcPts val="0"/>
              </a:spcAft>
              <a:buFont typeface="Arial"/>
              <a:buChar char="○"/>
              <a:defRPr/>
            </a:pPr>
            <a:r>
              <a:rPr lang="en-US" sz="1800" dirty="0" smtClean="0"/>
              <a:t>512 1.6GHz Intel Atom CPUs</a:t>
            </a:r>
          </a:p>
          <a:p>
            <a:pPr marL="1005840" lvl="2" indent="-256032" fontAlgn="auto">
              <a:spcAft>
                <a:spcPts val="0"/>
              </a:spcAft>
              <a:buFont typeface="Arial"/>
              <a:buChar char="○"/>
              <a:defRPr/>
            </a:pPr>
            <a:r>
              <a:rPr lang="en-US" sz="1800" dirty="0" smtClean="0"/>
              <a:t>1TB DDR2 Memory</a:t>
            </a:r>
          </a:p>
          <a:p>
            <a:pPr marL="1005840" lvl="2" indent="-256032" fontAlgn="auto">
              <a:spcAft>
                <a:spcPts val="0"/>
              </a:spcAft>
              <a:buFont typeface="Arial"/>
              <a:buChar char="○"/>
              <a:defRPr/>
            </a:pPr>
            <a:r>
              <a:rPr lang="en-US" sz="1800" dirty="0" smtClean="0"/>
              <a:t>16 x 320 GB SATA Disk</a:t>
            </a:r>
          </a:p>
          <a:p>
            <a:pPr marL="1005840" lvl="2" indent="-256032" fontAlgn="auto">
              <a:spcAft>
                <a:spcPts val="0"/>
              </a:spcAft>
              <a:buFont typeface="Arial"/>
              <a:buChar char="○"/>
              <a:defRPr/>
            </a:pPr>
            <a:r>
              <a:rPr lang="en-US" sz="1800" dirty="0" smtClean="0"/>
              <a:t>2,500W </a:t>
            </a:r>
          </a:p>
          <a:p>
            <a:pPr marL="420624" indent="-384048" fontAlgn="auto">
              <a:spcAft>
                <a:spcPts val="0"/>
              </a:spcAft>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385763" y="87313"/>
            <a:ext cx="7467600" cy="1143000"/>
          </a:xfrm>
        </p:spPr>
        <p:txBody>
          <a:bodyPr/>
          <a:lstStyle/>
          <a:p>
            <a:r>
              <a:rPr lang="en-US" sz="3600" smtClean="0"/>
              <a:t>Competitive Results</a:t>
            </a:r>
            <a:r>
              <a:rPr lang="en-US" smtClean="0"/>
              <a:t/>
            </a:r>
            <a:br>
              <a:rPr lang="en-US" smtClean="0"/>
            </a:br>
            <a:r>
              <a:rPr lang="en-US" sz="3200" smtClean="0"/>
              <a:t>Instant Messaging</a:t>
            </a:r>
            <a:endParaRPr lang="en-US" sz="3100" i="1" smtClean="0"/>
          </a:p>
        </p:txBody>
      </p:sp>
      <p:graphicFrame>
        <p:nvGraphicFramePr>
          <p:cNvPr id="5" name="Content Placeholder 4"/>
          <p:cNvGraphicFramePr>
            <a:graphicFrameLocks noGrp="1"/>
          </p:cNvGraphicFramePr>
          <p:nvPr>
            <p:ph idx="1"/>
          </p:nvPr>
        </p:nvGraphicFramePr>
        <p:xfrm>
          <a:off x="117475" y="1393825"/>
          <a:ext cx="8569325" cy="5180013"/>
        </p:xfrm>
        <a:graphic>
          <a:graphicData uri="http://schemas.openxmlformats.org/drawingml/2006/table">
            <a:tbl>
              <a:tblPr firstRow="1" bandRow="1">
                <a:tableStyleId>{073A0DAA-6AF3-43AB-8588-CEC1D06C72B9}</a:tableStyleId>
              </a:tblPr>
              <a:tblGrid>
                <a:gridCol w="4541593"/>
                <a:gridCol w="2014095"/>
                <a:gridCol w="2014095"/>
              </a:tblGrid>
              <a:tr h="740057">
                <a:tc>
                  <a:txBody>
                    <a:bodyPr/>
                    <a:lstStyle/>
                    <a:p>
                      <a:endParaRPr lang="en-US" dirty="0"/>
                    </a:p>
                  </a:txBody>
                  <a:tcPr/>
                </a:tc>
                <a:tc>
                  <a:txBody>
                    <a:bodyPr/>
                    <a:lstStyle/>
                    <a:p>
                      <a:r>
                        <a:rPr lang="en-US" dirty="0" smtClean="0"/>
                        <a:t>SeaMicro</a:t>
                      </a:r>
                    </a:p>
                    <a:p>
                      <a:r>
                        <a:rPr lang="en-US" dirty="0" smtClean="0"/>
                        <a:t>384</a:t>
                      </a:r>
                      <a:r>
                        <a:rPr lang="en-US" baseline="0" dirty="0" smtClean="0"/>
                        <a:t> Nodes</a:t>
                      </a:r>
                      <a:endParaRPr lang="en-US" dirty="0"/>
                    </a:p>
                  </a:txBody>
                  <a:tcPr/>
                </a:tc>
                <a:tc>
                  <a:txBody>
                    <a:bodyPr/>
                    <a:lstStyle/>
                    <a:p>
                      <a:r>
                        <a:rPr lang="en-US" dirty="0" err="1" smtClean="0"/>
                        <a:t>Ironsystems</a:t>
                      </a:r>
                      <a:endParaRPr lang="en-US" dirty="0" smtClean="0"/>
                    </a:p>
                    <a:p>
                      <a:r>
                        <a:rPr lang="en-US" dirty="0" smtClean="0"/>
                        <a:t>L5630</a:t>
                      </a:r>
                      <a:endParaRPr lang="en-US" dirty="0"/>
                    </a:p>
                  </a:txBody>
                  <a:tcPr/>
                </a:tc>
              </a:tr>
              <a:tr h="740057">
                <a:tc>
                  <a:txBody>
                    <a:bodyPr/>
                    <a:lstStyle/>
                    <a:p>
                      <a:r>
                        <a:rPr lang="en-US" dirty="0" smtClean="0"/>
                        <a:t>User connections</a:t>
                      </a:r>
                      <a:r>
                        <a:rPr lang="en-US" baseline="0" dirty="0" smtClean="0"/>
                        <a:t> per second per system</a:t>
                      </a:r>
                      <a:endParaRPr lang="en-US" dirty="0"/>
                    </a:p>
                  </a:txBody>
                  <a:tcPr/>
                </a:tc>
                <a:tc>
                  <a:txBody>
                    <a:bodyPr/>
                    <a:lstStyle/>
                    <a:p>
                      <a:r>
                        <a:rPr lang="en-US" dirty="0" smtClean="0"/>
                        <a:t>460,800</a:t>
                      </a:r>
                      <a:endParaRPr lang="en-US" dirty="0"/>
                    </a:p>
                  </a:txBody>
                  <a:tcPr/>
                </a:tc>
                <a:tc>
                  <a:txBody>
                    <a:bodyPr/>
                    <a:lstStyle/>
                    <a:p>
                      <a:r>
                        <a:rPr lang="en-US" dirty="0" smtClean="0"/>
                        <a:t>8,000</a:t>
                      </a:r>
                      <a:endParaRPr lang="en-US" dirty="0"/>
                    </a:p>
                  </a:txBody>
                  <a:tcPr/>
                </a:tc>
              </a:tr>
              <a:tr h="740057">
                <a:tc>
                  <a:txBody>
                    <a:bodyPr/>
                    <a:lstStyle/>
                    <a:p>
                      <a:r>
                        <a:rPr lang="en-US" dirty="0" smtClean="0"/>
                        <a:t>Rack</a:t>
                      </a:r>
                      <a:r>
                        <a:rPr lang="en-US" baseline="0" dirty="0" smtClean="0"/>
                        <a:t> Units</a:t>
                      </a:r>
                      <a:endParaRPr lang="en-US" dirty="0"/>
                    </a:p>
                  </a:txBody>
                  <a:tcPr/>
                </a:tc>
                <a:tc>
                  <a:txBody>
                    <a:bodyPr/>
                    <a:lstStyle/>
                    <a:p>
                      <a:r>
                        <a:rPr lang="en-US" dirty="0" smtClean="0"/>
                        <a:t>10 RU</a:t>
                      </a:r>
                      <a:endParaRPr lang="en-US" dirty="0"/>
                    </a:p>
                  </a:txBody>
                  <a:tcPr/>
                </a:tc>
                <a:tc>
                  <a:txBody>
                    <a:bodyPr/>
                    <a:lstStyle/>
                    <a:p>
                      <a:r>
                        <a:rPr lang="en-US" dirty="0" smtClean="0"/>
                        <a:t>1 RU</a:t>
                      </a:r>
                      <a:endParaRPr lang="en-US" dirty="0"/>
                    </a:p>
                  </a:txBody>
                  <a:tcPr/>
                </a:tc>
              </a:tr>
              <a:tr h="740057">
                <a:tc>
                  <a:txBody>
                    <a:bodyPr/>
                    <a:lstStyle/>
                    <a:p>
                      <a:r>
                        <a:rPr lang="en-US" dirty="0" smtClean="0"/>
                        <a:t>Power per system</a:t>
                      </a:r>
                      <a:endParaRPr lang="en-US" dirty="0"/>
                    </a:p>
                  </a:txBody>
                  <a:tcPr/>
                </a:tc>
                <a:tc>
                  <a:txBody>
                    <a:bodyPr/>
                    <a:lstStyle/>
                    <a:p>
                      <a:r>
                        <a:rPr lang="en-US" dirty="0" smtClean="0"/>
                        <a:t>3840 W</a:t>
                      </a:r>
                      <a:endParaRPr lang="en-US" dirty="0"/>
                    </a:p>
                  </a:txBody>
                  <a:tcPr/>
                </a:tc>
                <a:tc>
                  <a:txBody>
                    <a:bodyPr/>
                    <a:lstStyle/>
                    <a:p>
                      <a:r>
                        <a:rPr lang="en-US" dirty="0" smtClean="0"/>
                        <a:t>250 W</a:t>
                      </a:r>
                      <a:endParaRPr lang="en-US" dirty="0"/>
                    </a:p>
                  </a:txBody>
                  <a:tcPr/>
                </a:tc>
              </a:tr>
              <a:tr h="740057">
                <a:tc>
                  <a:txBody>
                    <a:bodyPr/>
                    <a:lstStyle/>
                    <a:p>
                      <a:r>
                        <a:rPr lang="en-US" dirty="0" smtClean="0"/>
                        <a:t>Systems</a:t>
                      </a:r>
                      <a:endParaRPr lang="en-US" dirty="0"/>
                    </a:p>
                  </a:txBody>
                  <a:tcPr/>
                </a:tc>
                <a:tc>
                  <a:txBody>
                    <a:bodyPr/>
                    <a:lstStyle/>
                    <a:p>
                      <a:r>
                        <a:rPr lang="en-US" dirty="0" smtClean="0"/>
                        <a:t>1</a:t>
                      </a:r>
                      <a:endParaRPr lang="en-US" dirty="0"/>
                    </a:p>
                  </a:txBody>
                  <a:tcPr/>
                </a:tc>
                <a:tc>
                  <a:txBody>
                    <a:bodyPr/>
                    <a:lstStyle/>
                    <a:p>
                      <a:r>
                        <a:rPr lang="en-US" dirty="0" smtClean="0"/>
                        <a:t>58</a:t>
                      </a:r>
                      <a:endParaRPr lang="en-US" dirty="0"/>
                    </a:p>
                  </a:txBody>
                  <a:tcPr/>
                </a:tc>
              </a:tr>
              <a:tr h="740057">
                <a:tc>
                  <a:txBody>
                    <a:bodyPr/>
                    <a:lstStyle/>
                    <a:p>
                      <a:r>
                        <a:rPr lang="en-US" dirty="0" smtClean="0"/>
                        <a:t>Total Power</a:t>
                      </a:r>
                      <a:endParaRPr lang="en-US" dirty="0"/>
                    </a:p>
                  </a:txBody>
                  <a:tcPr/>
                </a:tc>
                <a:tc>
                  <a:txBody>
                    <a:bodyPr/>
                    <a:lstStyle/>
                    <a:p>
                      <a:r>
                        <a:rPr lang="en-US" dirty="0" smtClean="0"/>
                        <a:t>3840 W</a:t>
                      </a:r>
                      <a:endParaRPr lang="en-US" dirty="0"/>
                    </a:p>
                  </a:txBody>
                  <a:tcPr/>
                </a:tc>
                <a:tc>
                  <a:txBody>
                    <a:bodyPr/>
                    <a:lstStyle/>
                    <a:p>
                      <a:r>
                        <a:rPr lang="en-US" dirty="0" smtClean="0"/>
                        <a:t>14500 W</a:t>
                      </a:r>
                      <a:endParaRPr lang="en-US" dirty="0"/>
                    </a:p>
                  </a:txBody>
                  <a:tcPr/>
                </a:tc>
              </a:tr>
              <a:tr h="740057">
                <a:tc>
                  <a:txBody>
                    <a:bodyPr/>
                    <a:lstStyle/>
                    <a:p>
                      <a:r>
                        <a:rPr lang="en-US" dirty="0" smtClean="0"/>
                        <a:t>Total user connections </a:t>
                      </a:r>
                      <a:endParaRPr lang="en-US" dirty="0"/>
                    </a:p>
                  </a:txBody>
                  <a:tcPr/>
                </a:tc>
                <a:tc>
                  <a:txBody>
                    <a:bodyPr/>
                    <a:lstStyle/>
                    <a:p>
                      <a:r>
                        <a:rPr lang="en-US" dirty="0" smtClean="0"/>
                        <a:t>307200</a:t>
                      </a:r>
                      <a:endParaRPr lang="en-US" dirty="0"/>
                    </a:p>
                  </a:txBody>
                  <a:tcPr/>
                </a:tc>
                <a:tc>
                  <a:txBody>
                    <a:bodyPr/>
                    <a:lstStyle/>
                    <a:p>
                      <a:r>
                        <a:rPr lang="en-US" dirty="0" smtClean="0"/>
                        <a:t>464000</a:t>
                      </a:r>
                      <a:endParaRPr lang="en-US" dirty="0"/>
                    </a:p>
                  </a:txBody>
                  <a:tcPr/>
                </a:tc>
              </a:tr>
            </a:tbl>
          </a:graphicData>
        </a:graphic>
      </p:graphicFrame>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0" y="4678363"/>
            <a:ext cx="9144000" cy="2179637"/>
            <a:chOff x="0" y="4678947"/>
            <a:chExt cx="9144000" cy="2179054"/>
          </a:xfrm>
        </p:grpSpPr>
        <p:pic>
          <p:nvPicPr>
            <p:cNvPr id="18438" name="Picture 2" descr="connected.jpg"/>
            <p:cNvPicPr>
              <a:picLocks noChangeAspect="1"/>
            </p:cNvPicPr>
            <p:nvPr/>
          </p:nvPicPr>
          <p:blipFill>
            <a:blip r:embed="rId3">
              <a:lum bright="-32000" contrast="8000"/>
            </a:blip>
            <a:srcRect t="28664" b="27621"/>
            <a:stretch>
              <a:fillRect/>
            </a:stretch>
          </p:blipFill>
          <p:spPr bwMode="auto">
            <a:xfrm>
              <a:off x="0" y="4678947"/>
              <a:ext cx="9144000" cy="2179054"/>
            </a:xfrm>
            <a:prstGeom prst="rect">
              <a:avLst/>
            </a:prstGeom>
            <a:noFill/>
            <a:ln w="9525">
              <a:noFill/>
              <a:miter lim="800000"/>
              <a:headEnd/>
              <a:tailEnd/>
            </a:ln>
          </p:spPr>
        </p:pic>
        <p:sp>
          <p:nvSpPr>
            <p:cNvPr id="4" name="Rectangle 3"/>
            <p:cNvSpPr/>
            <p:nvPr/>
          </p:nvSpPr>
          <p:spPr>
            <a:xfrm>
              <a:off x="0" y="4678947"/>
              <a:ext cx="9144000" cy="989263"/>
            </a:xfrm>
            <a:prstGeom prst="rect">
              <a:avLst/>
            </a:prstGeom>
            <a:gradFill flip="none" rotWithShape="1">
              <a:gsLst>
                <a:gs pos="100000">
                  <a:schemeClr val="bg1"/>
                </a:gs>
                <a:gs pos="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8434" name="Title 1"/>
          <p:cNvSpPr>
            <a:spLocks noGrp="1"/>
          </p:cNvSpPr>
          <p:nvPr>
            <p:ph type="title"/>
          </p:nvPr>
        </p:nvSpPr>
        <p:spPr/>
        <p:txBody>
          <a:bodyPr/>
          <a:lstStyle/>
          <a:p>
            <a:r>
              <a:rPr lang="en-US" smtClean="0"/>
              <a:t>About SeaMicro</a:t>
            </a:r>
          </a:p>
        </p:txBody>
      </p:sp>
      <p:sp>
        <p:nvSpPr>
          <p:cNvPr id="18435" name="Content Placeholder 2"/>
          <p:cNvSpPr>
            <a:spLocks noGrp="1"/>
          </p:cNvSpPr>
          <p:nvPr>
            <p:ph sz="half" idx="1"/>
          </p:nvPr>
        </p:nvSpPr>
        <p:spPr/>
        <p:txBody>
          <a:bodyPr/>
          <a:lstStyle/>
          <a:p>
            <a:r>
              <a:rPr lang="en-US" sz="1800" smtClean="0"/>
              <a:t>Founded in July 2007</a:t>
            </a:r>
          </a:p>
          <a:p>
            <a:r>
              <a:rPr lang="en-US" sz="1800" smtClean="0"/>
              <a:t>Based in Sunnyvale, CA</a:t>
            </a:r>
          </a:p>
          <a:p>
            <a:r>
              <a:rPr lang="en-US" sz="1800" smtClean="0"/>
              <a:t>$60 Million from leading venture capitalists and </a:t>
            </a:r>
            <a:br>
              <a:rPr lang="en-US" sz="1800" smtClean="0"/>
            </a:br>
            <a:r>
              <a:rPr lang="en-US" sz="1800" smtClean="0"/>
              <a:t>strategic partners</a:t>
            </a:r>
          </a:p>
          <a:p>
            <a:pPr lvl="1"/>
            <a:r>
              <a:rPr lang="en-US" sz="1600" smtClean="0"/>
              <a:t>Khosla Ventures</a:t>
            </a:r>
          </a:p>
          <a:p>
            <a:pPr lvl="1"/>
            <a:r>
              <a:rPr lang="en-US" sz="1600" smtClean="0"/>
              <a:t>Draper Fisher Jurvetson</a:t>
            </a:r>
          </a:p>
          <a:p>
            <a:pPr lvl="1"/>
            <a:r>
              <a:rPr lang="en-US" sz="1600" smtClean="0"/>
              <a:t>Crosslink Capital</a:t>
            </a:r>
          </a:p>
          <a:p>
            <a:pPr lvl="1"/>
            <a:r>
              <a:rPr lang="en-US" sz="1600" smtClean="0"/>
              <a:t>Leading strategic investors</a:t>
            </a:r>
          </a:p>
        </p:txBody>
      </p:sp>
      <p:sp>
        <p:nvSpPr>
          <p:cNvPr id="18436" name="Content Placeholder 1"/>
          <p:cNvSpPr>
            <a:spLocks noGrp="1"/>
          </p:cNvSpPr>
          <p:nvPr>
            <p:ph sz="half" idx="2"/>
          </p:nvPr>
        </p:nvSpPr>
        <p:spPr/>
        <p:txBody>
          <a:bodyPr/>
          <a:lstStyle/>
          <a:p>
            <a:r>
              <a:rPr lang="en-US" sz="1800" smtClean="0"/>
              <a:t>$9.3 Million DOE grant for Energy Efficient Information and Communication Technologies</a:t>
            </a:r>
          </a:p>
          <a:p>
            <a:pPr lvl="1"/>
            <a:r>
              <a:rPr lang="en-US" sz="1600" smtClean="0"/>
              <a:t>The largest given to a </a:t>
            </a:r>
            <a:br>
              <a:rPr lang="en-US" sz="1600" smtClean="0"/>
            </a:br>
            <a:r>
              <a:rPr lang="en-US" sz="1600" smtClean="0"/>
              <a:t>server company </a:t>
            </a:r>
          </a:p>
          <a:p>
            <a:pPr lvl="1"/>
            <a:r>
              <a:rPr lang="en-US" sz="1600" smtClean="0"/>
              <a:t>Second only to the $9.9 million given to Yahoo! </a:t>
            </a:r>
          </a:p>
          <a:p>
            <a:pPr lvl="1"/>
            <a:r>
              <a:rPr lang="en-US" sz="1600" smtClean="0"/>
              <a:t>More than IBM, HP, Dell, </a:t>
            </a:r>
            <a:br>
              <a:rPr lang="en-US" sz="1600" smtClean="0"/>
            </a:br>
            <a:r>
              <a:rPr lang="en-US" sz="1600" smtClean="0"/>
              <a:t>Cisco, Alcatel</a:t>
            </a:r>
            <a:endParaRPr lang="en-US" smtClean="0"/>
          </a:p>
        </p:txBody>
      </p:sp>
      <p:pic>
        <p:nvPicPr>
          <p:cNvPr id="18437" name="Picture 8"/>
          <p:cNvPicPr>
            <a:picLocks noChangeAspect="1"/>
          </p:cNvPicPr>
          <p:nvPr/>
        </p:nvPicPr>
        <p:blipFill>
          <a:blip r:embed="rId4"/>
          <a:srcRect/>
          <a:stretch>
            <a:fillRect/>
          </a:stretch>
        </p:blipFill>
        <p:spPr bwMode="auto">
          <a:xfrm>
            <a:off x="4948238" y="749300"/>
            <a:ext cx="3890962" cy="647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SeaMicro: Proprietary and Confidential</a:t>
            </a:r>
          </a:p>
        </p:txBody>
      </p:sp>
      <p:sp>
        <p:nvSpPr>
          <p:cNvPr id="62466" name="TextBox 2"/>
          <p:cNvSpPr txBox="1">
            <a:spLocks noChangeArrowheads="1"/>
          </p:cNvSpPr>
          <p:nvPr/>
        </p:nvSpPr>
        <p:spPr bwMode="auto">
          <a:xfrm>
            <a:off x="577850" y="1739900"/>
            <a:ext cx="8108950" cy="3046413"/>
          </a:xfrm>
          <a:prstGeom prst="rect">
            <a:avLst/>
          </a:prstGeom>
          <a:noFill/>
          <a:ln w="9525">
            <a:noFill/>
            <a:miter lim="800000"/>
            <a:headEnd/>
            <a:tailEnd/>
          </a:ln>
        </p:spPr>
        <p:txBody>
          <a:bodyPr>
            <a:spAutoFit/>
          </a:bodyPr>
          <a:lstStyle/>
          <a:p>
            <a:r>
              <a:rPr lang="en-US" sz="4800"/>
              <a:t>Application Use Case</a:t>
            </a:r>
          </a:p>
          <a:p>
            <a:endParaRPr lang="en-US" sz="4800"/>
          </a:p>
          <a:p>
            <a:endParaRPr lang="en-US" sz="4800"/>
          </a:p>
          <a:p>
            <a:r>
              <a:rPr lang="en-US" sz="4800"/>
              <a:t>Message Processing / Scribe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7467600" cy="1143000"/>
          </a:xfrm>
        </p:spPr>
        <p:txBody>
          <a:bodyPr/>
          <a:lstStyle/>
          <a:p>
            <a:r>
              <a:rPr lang="en-US" sz="3600" smtClean="0"/>
              <a:t>Message processing - Savings</a:t>
            </a:r>
            <a:br>
              <a:rPr lang="en-US" sz="3600" smtClean="0"/>
            </a:br>
            <a:r>
              <a:rPr lang="en-US" sz="2000" smtClean="0"/>
              <a:t>1 SM10000-64HD = 55 Dual Socket Quad Core [E5620] Servers</a:t>
            </a:r>
            <a:endParaRPr lang="en-US" sz="2800" smtClean="0"/>
          </a:p>
        </p:txBody>
      </p:sp>
      <p:sp>
        <p:nvSpPr>
          <p:cNvPr id="3" name="Content Placeholder 2"/>
          <p:cNvSpPr>
            <a:spLocks noGrp="1"/>
          </p:cNvSpPr>
          <p:nvPr>
            <p:ph idx="1"/>
          </p:nvPr>
        </p:nvSpPr>
        <p:spPr>
          <a:xfrm>
            <a:off x="231775" y="1600200"/>
            <a:ext cx="8794750" cy="4525963"/>
          </a:xfrm>
        </p:spPr>
        <p:txBody>
          <a:bodyPr>
            <a:normAutofit fontScale="77500" lnSpcReduction="20000"/>
          </a:bodyPr>
          <a:lstStyle/>
          <a:p>
            <a:pPr marL="420624" indent="-384048" fontAlgn="auto">
              <a:spcAft>
                <a:spcPts val="0"/>
              </a:spcAft>
              <a:buFont typeface="Wingdings 2"/>
              <a:buChar char=""/>
              <a:defRPr/>
            </a:pPr>
            <a:r>
              <a:rPr lang="en-US" sz="2595" i="1" dirty="0" smtClean="0">
                <a:latin typeface="ArialMT"/>
              </a:rPr>
              <a:t>Space savings – 45 Rack Units</a:t>
            </a:r>
          </a:p>
          <a:p>
            <a:pPr marL="722376" lvl="1" indent="-274320" fontAlgn="auto">
              <a:spcAft>
                <a:spcPts val="0"/>
              </a:spcAft>
              <a:buFont typeface="Wingdings 2"/>
              <a:buChar char=""/>
              <a:defRPr/>
            </a:pPr>
            <a:r>
              <a:rPr lang="en-US" sz="1946" i="1" dirty="0" smtClean="0">
                <a:latin typeface="ArialMT"/>
              </a:rPr>
              <a:t>SeaMicro = 10 Rack Units</a:t>
            </a:r>
          </a:p>
          <a:p>
            <a:pPr marL="722376" lvl="1" indent="-274320" fontAlgn="auto">
              <a:spcAft>
                <a:spcPts val="0"/>
              </a:spcAft>
              <a:buFont typeface="Wingdings 2"/>
              <a:buChar char=""/>
              <a:defRPr/>
            </a:pPr>
            <a:r>
              <a:rPr lang="en-US" sz="1946" i="1" dirty="0" smtClean="0">
                <a:latin typeface="ArialMT"/>
              </a:rPr>
              <a:t>Scribe Tier = 55 servers – 1 U each</a:t>
            </a:r>
          </a:p>
          <a:p>
            <a:pPr marL="448056" lvl="1" indent="0" fontAlgn="auto">
              <a:spcAft>
                <a:spcPts val="0"/>
              </a:spcAft>
              <a:buFont typeface="Wingdings 2"/>
              <a:buNone/>
              <a:defRPr/>
            </a:pPr>
            <a:r>
              <a:rPr lang="en-US" sz="1946" i="1" dirty="0" smtClean="0">
                <a:latin typeface="ArialMT"/>
              </a:rPr>
              <a:t> </a:t>
            </a:r>
          </a:p>
          <a:p>
            <a:pPr marL="420624" indent="-384048" fontAlgn="auto">
              <a:spcAft>
                <a:spcPts val="0"/>
              </a:spcAft>
              <a:buFont typeface="Wingdings 2"/>
              <a:buChar char=""/>
              <a:defRPr/>
            </a:pPr>
            <a:r>
              <a:rPr lang="en-US" sz="2595" i="1" dirty="0" smtClean="0">
                <a:latin typeface="ArialMT"/>
              </a:rPr>
              <a:t>Network Savings – 46 GigE ports</a:t>
            </a:r>
          </a:p>
          <a:p>
            <a:pPr marL="722376" lvl="1" indent="-274320" fontAlgn="auto">
              <a:spcAft>
                <a:spcPts val="0"/>
              </a:spcAft>
              <a:buFont typeface="Wingdings 2"/>
              <a:buChar char=""/>
              <a:defRPr/>
            </a:pPr>
            <a:r>
              <a:rPr lang="en-US" sz="1946" i="1" dirty="0" smtClean="0">
                <a:latin typeface="ArialMT"/>
              </a:rPr>
              <a:t>SeaMicro = 8 GigE ports with LAG provides redundancy and aggregate bandwidth</a:t>
            </a:r>
          </a:p>
          <a:p>
            <a:pPr marL="722376" lvl="1" indent="-274320" fontAlgn="auto">
              <a:spcAft>
                <a:spcPts val="0"/>
              </a:spcAft>
              <a:buFont typeface="Wingdings 2"/>
              <a:buChar char=""/>
              <a:defRPr/>
            </a:pPr>
            <a:r>
              <a:rPr lang="en-US" sz="1946" i="1" dirty="0" smtClean="0">
                <a:latin typeface="ArialMT"/>
              </a:rPr>
              <a:t>Scribe Tier = 54 Servers ~ 54GigE ports to Top of rack Switches</a:t>
            </a:r>
          </a:p>
          <a:p>
            <a:pPr marL="448056" lvl="1" indent="0" fontAlgn="auto">
              <a:spcAft>
                <a:spcPts val="0"/>
              </a:spcAft>
              <a:buFont typeface="Wingdings 2"/>
              <a:buNone/>
              <a:defRPr/>
            </a:pPr>
            <a:endParaRPr lang="en-US" sz="1946" i="1" dirty="0" smtClean="0">
              <a:latin typeface="ArialMT"/>
            </a:endParaRPr>
          </a:p>
          <a:p>
            <a:pPr marL="420624" indent="-384048" fontAlgn="auto">
              <a:spcAft>
                <a:spcPts val="0"/>
              </a:spcAft>
              <a:buFont typeface="Wingdings 2"/>
              <a:buChar char=""/>
              <a:defRPr/>
            </a:pPr>
            <a:r>
              <a:rPr lang="en-US" sz="2595" i="1" dirty="0" smtClean="0">
                <a:latin typeface="ArialMT"/>
              </a:rPr>
              <a:t>Power Savings ~ 5650 W</a:t>
            </a:r>
          </a:p>
          <a:p>
            <a:pPr marL="722376" lvl="1" indent="-274320" fontAlgn="auto">
              <a:spcAft>
                <a:spcPts val="0"/>
              </a:spcAft>
              <a:buFont typeface="Wingdings 2"/>
              <a:buChar char=""/>
              <a:defRPr/>
            </a:pPr>
            <a:r>
              <a:rPr lang="en-US" sz="1946" i="1" dirty="0" smtClean="0">
                <a:latin typeface="ArialMT"/>
              </a:rPr>
              <a:t>SeaMicro ~ 3800 W </a:t>
            </a:r>
          </a:p>
          <a:p>
            <a:pPr marL="722376" lvl="1" indent="-274320" fontAlgn="auto">
              <a:spcAft>
                <a:spcPts val="0"/>
              </a:spcAft>
              <a:buFont typeface="Wingdings 2"/>
              <a:buChar char=""/>
              <a:defRPr/>
            </a:pPr>
            <a:r>
              <a:rPr lang="en-US" sz="1946" i="1" dirty="0" smtClean="0">
                <a:latin typeface="ArialMT"/>
              </a:rPr>
              <a:t>Scribe Tier Servers </a:t>
            </a:r>
            <a:r>
              <a:rPr lang="en-US" sz="1946" i="1" dirty="0" err="1" smtClean="0">
                <a:latin typeface="ArialMT"/>
              </a:rPr>
              <a:t>x</a:t>
            </a:r>
            <a:r>
              <a:rPr lang="en-US" sz="1946" i="1" dirty="0" smtClean="0">
                <a:latin typeface="ArialMT"/>
              </a:rPr>
              <a:t> 174  W = 9450 W</a:t>
            </a:r>
          </a:p>
          <a:p>
            <a:pPr marL="722376" lvl="1" indent="-274320" fontAlgn="auto">
              <a:spcAft>
                <a:spcPts val="0"/>
              </a:spcAft>
              <a:buFont typeface="Wingdings 2"/>
              <a:buChar char=""/>
              <a:defRPr/>
            </a:pPr>
            <a:endParaRPr lang="en-US" sz="3459" i="1" dirty="0" smtClean="0"/>
          </a:p>
          <a:p>
            <a:pPr marL="420624" indent="-384048" fontAlgn="auto">
              <a:spcAft>
                <a:spcPts val="0"/>
              </a:spcAft>
              <a:buFont typeface="Wingdings 2"/>
              <a:buChar char=""/>
              <a:defRPr/>
            </a:pPr>
            <a:r>
              <a:rPr lang="en-US" sz="3200" i="1" dirty="0" smtClean="0"/>
              <a:t>One SeaMicro chassis with 384 servers can replace 54 systems by achieving the same level of message processing from Apache server via Scribe.</a:t>
            </a:r>
          </a:p>
          <a:p>
            <a:pPr marL="420624" indent="-384048" fontAlgn="auto">
              <a:spcAft>
                <a:spcPts val="0"/>
              </a:spcAft>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76200"/>
            <a:ext cx="7467600" cy="1143000"/>
          </a:xfrm>
        </p:spPr>
        <p:txBody>
          <a:bodyPr/>
          <a:lstStyle/>
          <a:p>
            <a:r>
              <a:rPr lang="en-US" sz="3600" smtClean="0"/>
              <a:t>Case Study – Message processing</a:t>
            </a:r>
            <a:br>
              <a:rPr lang="en-US" sz="3600" smtClean="0"/>
            </a:br>
            <a:r>
              <a:rPr lang="en-US" sz="2800" smtClean="0"/>
              <a:t>Using Scribe</a:t>
            </a:r>
            <a:endParaRPr lang="en-US" sz="3600" smtClean="0"/>
          </a:p>
        </p:txBody>
      </p:sp>
      <p:sp>
        <p:nvSpPr>
          <p:cNvPr id="3" name="Content Placeholder 2"/>
          <p:cNvSpPr>
            <a:spLocks noGrp="1"/>
          </p:cNvSpPr>
          <p:nvPr>
            <p:ph idx="1"/>
          </p:nvPr>
        </p:nvSpPr>
        <p:spPr>
          <a:xfrm>
            <a:off x="152400" y="1600200"/>
            <a:ext cx="4035425" cy="4525963"/>
          </a:xfrm>
        </p:spPr>
        <p:txBody>
          <a:bodyPr>
            <a:normAutofit fontScale="92500"/>
          </a:bodyPr>
          <a:lstStyle/>
          <a:p>
            <a:pPr marL="420624" indent="-384048" fontAlgn="auto">
              <a:spcAft>
                <a:spcPts val="0"/>
              </a:spcAft>
              <a:buFont typeface="Wingdings 2"/>
              <a:buChar char=""/>
              <a:defRPr/>
            </a:pPr>
            <a:r>
              <a:rPr lang="en-US" sz="2400" dirty="0" smtClean="0"/>
              <a:t>Log messages created from Web heads flow to the SeaMicro running Tomcat/Scribe which aggregates and forwards to </a:t>
            </a:r>
            <a:r>
              <a:rPr lang="en-US" sz="2400" dirty="0" err="1" smtClean="0"/>
              <a:t>Hadoop</a:t>
            </a:r>
            <a:r>
              <a:rPr lang="en-US" sz="2400" dirty="0" smtClean="0"/>
              <a:t> Grid for analysis</a:t>
            </a:r>
            <a:endParaRPr lang="en-US" sz="2000" i="1" dirty="0" smtClean="0"/>
          </a:p>
          <a:p>
            <a:pPr marL="420624" indent="-384048" fontAlgn="auto">
              <a:spcAft>
                <a:spcPts val="0"/>
              </a:spcAft>
              <a:buFont typeface="Wingdings 2"/>
              <a:buChar char=""/>
              <a:defRPr/>
            </a:pPr>
            <a:r>
              <a:rPr lang="en-US" sz="2162" dirty="0" smtClean="0">
                <a:latin typeface="ArialMT"/>
              </a:rPr>
              <a:t>Application infrastructure:</a:t>
            </a:r>
          </a:p>
          <a:p>
            <a:pPr marL="722376" lvl="1" indent="-274320" fontAlgn="auto">
              <a:spcAft>
                <a:spcPts val="0"/>
              </a:spcAft>
              <a:buFont typeface="Wingdings 2"/>
              <a:buChar char=""/>
              <a:defRPr/>
            </a:pPr>
            <a:r>
              <a:rPr lang="en-US" sz="2162" dirty="0" smtClean="0">
                <a:latin typeface="ArialMT"/>
              </a:rPr>
              <a:t>Web Tier consisting of 1RU Apache App servers</a:t>
            </a:r>
            <a:endParaRPr lang="en-US" sz="3459" dirty="0" smtClean="0"/>
          </a:p>
          <a:p>
            <a:pPr marL="722376" lvl="1" indent="-274320" fontAlgn="auto">
              <a:spcAft>
                <a:spcPts val="0"/>
              </a:spcAft>
              <a:buFont typeface="Wingdings 2"/>
              <a:buChar char=""/>
              <a:defRPr/>
            </a:pPr>
            <a:r>
              <a:rPr lang="en-US" sz="2162" dirty="0" smtClean="0">
                <a:latin typeface="ArialMT"/>
              </a:rPr>
              <a:t>Scribe tier consisting of 1RU servers running </a:t>
            </a:r>
            <a:r>
              <a:rPr lang="en-US" sz="2162" dirty="0" err="1" smtClean="0">
                <a:latin typeface="ArialMT"/>
              </a:rPr>
              <a:t>TomCat</a:t>
            </a:r>
            <a:r>
              <a:rPr lang="en-US" sz="2162" dirty="0" smtClean="0">
                <a:latin typeface="ArialMT"/>
              </a:rPr>
              <a:t> and Scribe</a:t>
            </a:r>
          </a:p>
          <a:p>
            <a:pPr marL="722376" lvl="1" indent="-274320" fontAlgn="auto">
              <a:spcAft>
                <a:spcPts val="0"/>
              </a:spcAft>
              <a:buFont typeface="Wingdings 2"/>
              <a:buChar char=""/>
              <a:defRPr/>
            </a:pPr>
            <a:r>
              <a:rPr lang="en-US" sz="2162" dirty="0" err="1" smtClean="0">
                <a:latin typeface="ArialMT"/>
              </a:rPr>
              <a:t>Hadoop</a:t>
            </a:r>
            <a:r>
              <a:rPr lang="en-US" sz="2162" dirty="0" smtClean="0">
                <a:latin typeface="ArialMT"/>
              </a:rPr>
              <a:t> Grid</a:t>
            </a:r>
            <a:endParaRPr lang="en-US" sz="2400" dirty="0" smtClean="0">
              <a:latin typeface="ArialMT"/>
            </a:endParaRP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pic>
        <p:nvPicPr>
          <p:cNvPr id="65540" name="Picture 4" descr="Scribe-traffic-flow.png"/>
          <p:cNvPicPr>
            <a:picLocks noChangeAspect="1"/>
          </p:cNvPicPr>
          <p:nvPr/>
        </p:nvPicPr>
        <p:blipFill>
          <a:blip r:embed="rId2"/>
          <a:srcRect/>
          <a:stretch>
            <a:fillRect/>
          </a:stretch>
        </p:blipFill>
        <p:spPr bwMode="auto">
          <a:xfrm>
            <a:off x="3886200" y="1295400"/>
            <a:ext cx="507523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3"/>
            <a:ext cx="8224838" cy="1143000"/>
          </a:xfrm>
        </p:spPr>
        <p:txBody>
          <a:bodyPr>
            <a:normAutofit fontScale="90000"/>
          </a:bodyPr>
          <a:lstStyle/>
          <a:p>
            <a:pPr fontAlgn="auto">
              <a:spcAft>
                <a:spcPts val="0"/>
              </a:spcAft>
              <a:defRPr/>
            </a:pPr>
            <a:r>
              <a:rPr lang="en-US" dirty="0" smtClean="0"/>
              <a:t>SM10000-64 versus E5620</a:t>
            </a:r>
            <a:br>
              <a:rPr lang="en-US" dirty="0" smtClean="0"/>
            </a:br>
            <a:r>
              <a:rPr lang="en-US" sz="2800" dirty="0" smtClean="0"/>
              <a:t>Scribe Results</a:t>
            </a:r>
            <a:endParaRPr lang="en-US" sz="3600" dirty="0"/>
          </a:p>
        </p:txBody>
      </p:sp>
      <p:graphicFrame>
        <p:nvGraphicFramePr>
          <p:cNvPr id="9" name="Content Placeholder 8"/>
          <p:cNvGraphicFramePr>
            <a:graphicFrameLocks noGrp="1"/>
          </p:cNvGraphicFramePr>
          <p:nvPr>
            <p:ph idx="1"/>
          </p:nvPr>
        </p:nvGraphicFramePr>
        <p:xfrm>
          <a:off x="309563" y="1778000"/>
          <a:ext cx="8534400" cy="4156075"/>
        </p:xfrm>
        <a:graphic>
          <a:graphicData uri="http://schemas.openxmlformats.org/drawingml/2006/table">
            <a:tbl>
              <a:tblPr firstRow="1" bandRow="1">
                <a:tableStyleId>{7DF18680-E054-41AD-8BC1-D1AEF772440D}</a:tableStyleId>
              </a:tblPr>
              <a:tblGrid>
                <a:gridCol w="2899761"/>
                <a:gridCol w="2789839"/>
                <a:gridCol w="2844800"/>
              </a:tblGrid>
              <a:tr h="471905">
                <a:tc>
                  <a:txBody>
                    <a:bodyPr/>
                    <a:lstStyle/>
                    <a:p>
                      <a:pPr algn="l"/>
                      <a:endParaRPr lang="en-US" sz="2000" dirty="0">
                        <a:latin typeface="+mj-lt"/>
                      </a:endParaRPr>
                    </a:p>
                  </a:txBody>
                  <a:tcPr anchor="ctr"/>
                </a:tc>
                <a:tc>
                  <a:txBody>
                    <a:bodyPr/>
                    <a:lstStyle/>
                    <a:p>
                      <a:pPr algn="ctr"/>
                      <a:r>
                        <a:rPr lang="en-US" sz="2000" dirty="0" smtClean="0">
                          <a:latin typeface="+mj-lt"/>
                        </a:rPr>
                        <a:t>SeaMicro</a:t>
                      </a:r>
                      <a:endParaRPr lang="en-US" sz="2000" dirty="0">
                        <a:latin typeface="+mj-lt"/>
                      </a:endParaRPr>
                    </a:p>
                  </a:txBody>
                  <a:tcPr anchor="ctr"/>
                </a:tc>
                <a:tc>
                  <a:txBody>
                    <a:bodyPr/>
                    <a:lstStyle/>
                    <a:p>
                      <a:pPr algn="ctr"/>
                      <a:r>
                        <a:rPr lang="en-US" sz="2000" dirty="0" smtClean="0">
                          <a:latin typeface="+mj-lt"/>
                        </a:rPr>
                        <a:t>Dell</a:t>
                      </a:r>
                      <a:endParaRPr lang="en-US" sz="2000" baseline="30000" dirty="0">
                        <a:latin typeface="+mj-lt"/>
                      </a:endParaRPr>
                    </a:p>
                  </a:txBody>
                  <a:tcPr anchor="ctr"/>
                </a:tc>
              </a:tr>
              <a:tr h="1220462">
                <a:tc>
                  <a:txBody>
                    <a:bodyPr/>
                    <a:lstStyle/>
                    <a:p>
                      <a:pPr algn="l"/>
                      <a:r>
                        <a:rPr lang="en-US" sz="1600" baseline="0" dirty="0" smtClean="0"/>
                        <a:t>System Configuration</a:t>
                      </a:r>
                      <a:endParaRPr lang="en-US" sz="1600" baseline="0" dirty="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SM10000-64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384 x Dual Core 1.66GHz Atom processors</a:t>
                      </a:r>
                    </a:p>
                    <a:p>
                      <a:pPr algn="ctr"/>
                      <a:endParaRPr lang="en-US" sz="1600" dirty="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Dual Socket Quad Core Xeon E5620 2.13GHz</a:t>
                      </a:r>
                    </a:p>
                  </a:txBody>
                  <a:tcPr anchor="ctr"/>
                </a:tc>
              </a:tr>
              <a:tr h="462546">
                <a:tc>
                  <a:txBody>
                    <a:bodyPr/>
                    <a:lstStyle/>
                    <a:p>
                      <a:pPr algn="l"/>
                      <a:r>
                        <a:rPr lang="en-US" sz="1600" dirty="0" smtClean="0"/>
                        <a:t>Systems</a:t>
                      </a:r>
                      <a:r>
                        <a:rPr lang="en-US" sz="1600" baseline="0" dirty="0" smtClean="0"/>
                        <a:t> Under Test</a:t>
                      </a:r>
                      <a:endParaRPr lang="en-US" sz="1600" dirty="0">
                        <a:latin typeface="Calibri" pitchFamily="34" charset="0"/>
                      </a:endParaRPr>
                    </a:p>
                  </a:txBody>
                  <a:tcPr anchor="ctr"/>
                </a:tc>
                <a:tc>
                  <a:txBody>
                    <a:bodyPr/>
                    <a:lstStyle/>
                    <a:p>
                      <a:pPr algn="ctr"/>
                      <a:r>
                        <a:rPr lang="en-US" sz="1600" dirty="0" smtClean="0"/>
                        <a:t>1</a:t>
                      </a:r>
                      <a:endParaRPr lang="en-US" sz="1600" dirty="0">
                        <a:latin typeface="Calibri" pitchFamily="34" charset="0"/>
                      </a:endParaRPr>
                    </a:p>
                  </a:txBody>
                  <a:tcPr anchor="ctr"/>
                </a:tc>
                <a:tc>
                  <a:txBody>
                    <a:bodyPr/>
                    <a:lstStyle/>
                    <a:p>
                      <a:pPr algn="ctr"/>
                      <a:r>
                        <a:rPr lang="en-US" sz="1600" dirty="0" smtClean="0">
                          <a:latin typeface="+mn-lt"/>
                        </a:rPr>
                        <a:t>54</a:t>
                      </a:r>
                      <a:endParaRPr lang="en-US" sz="1600" dirty="0">
                        <a:latin typeface="Calibri" pitchFamily="34" charset="0"/>
                      </a:endParaRPr>
                    </a:p>
                  </a:txBody>
                  <a:tcPr anchor="ctr"/>
                </a:tc>
              </a:tr>
              <a:tr h="462546">
                <a:tc>
                  <a:txBody>
                    <a:bodyPr/>
                    <a:lstStyle/>
                    <a:p>
                      <a:pPr algn="l"/>
                      <a:r>
                        <a:rPr lang="en-US" sz="1600" dirty="0" smtClean="0"/>
                        <a:t>Scribe</a:t>
                      </a:r>
                      <a:r>
                        <a:rPr lang="en-US" sz="1600" baseline="0" dirty="0" smtClean="0"/>
                        <a:t> Messages/Sec</a:t>
                      </a:r>
                      <a:endParaRPr lang="en-US" sz="1600" baseline="30000" dirty="0">
                        <a:latin typeface="Calibri" pitchFamily="34" charset="0"/>
                      </a:endParaRPr>
                    </a:p>
                  </a:txBody>
                  <a:tcPr anchor="ctr"/>
                </a:tc>
                <a:tc>
                  <a:txBody>
                    <a:bodyPr/>
                    <a:lstStyle/>
                    <a:p>
                      <a:pPr algn="ctr"/>
                      <a:r>
                        <a:rPr lang="en-US" sz="1600" dirty="0" smtClean="0"/>
                        <a:t>3,794,285</a:t>
                      </a:r>
                      <a:endParaRPr lang="en-US" sz="1600" dirty="0">
                        <a:latin typeface="Calibri" pitchFamily="34" charset="0"/>
                      </a:endParaRPr>
                    </a:p>
                  </a:txBody>
                  <a:tcPr anchor="ctr"/>
                </a:tc>
                <a:tc>
                  <a:txBody>
                    <a:bodyPr/>
                    <a:lstStyle/>
                    <a:p>
                      <a:pPr algn="ctr"/>
                      <a:r>
                        <a:rPr lang="en-US" sz="1600" dirty="0" smtClean="0">
                          <a:latin typeface="Calibri" pitchFamily="34" charset="0"/>
                        </a:rPr>
                        <a:t>3,820,833</a:t>
                      </a:r>
                      <a:endParaRPr lang="en-US" sz="1600" dirty="0">
                        <a:latin typeface="Calibri" pitchFamily="34" charset="0"/>
                      </a:endParaRPr>
                    </a:p>
                  </a:txBody>
                  <a:tcPr anchor="ctr"/>
                </a:tc>
              </a:tr>
              <a:tr h="551316">
                <a:tc>
                  <a:txBody>
                    <a:bodyPr/>
                    <a:lstStyle/>
                    <a:p>
                      <a:pPr algn="l"/>
                      <a:r>
                        <a:rPr lang="en-US" sz="1600" dirty="0" smtClean="0"/>
                        <a:t>Message</a:t>
                      </a:r>
                      <a:r>
                        <a:rPr lang="en-US" sz="1600" baseline="0" dirty="0" smtClean="0"/>
                        <a:t> Size </a:t>
                      </a:r>
                      <a:endParaRPr lang="en-US" sz="1600" dirty="0">
                        <a:latin typeface="Calibri" pitchFamily="34" charset="0"/>
                      </a:endParaRPr>
                    </a:p>
                  </a:txBody>
                  <a:tcPr anchor="ctr"/>
                </a:tc>
                <a:tc>
                  <a:txBody>
                    <a:bodyPr/>
                    <a:lstStyle/>
                    <a:p>
                      <a:pPr algn="ctr"/>
                      <a:r>
                        <a:rPr lang="en-US" sz="1600" dirty="0" smtClean="0">
                          <a:latin typeface="Calibri" pitchFamily="34" charset="0"/>
                        </a:rPr>
                        <a:t>1KB</a:t>
                      </a:r>
                      <a:endParaRPr lang="en-US" sz="1600" dirty="0">
                        <a:latin typeface="Calibri" pitchFamily="34" charset="0"/>
                      </a:endParaRPr>
                    </a:p>
                  </a:txBody>
                  <a:tcPr anchor="ctr"/>
                </a:tc>
                <a:tc>
                  <a:txBody>
                    <a:bodyPr/>
                    <a:lstStyle/>
                    <a:p>
                      <a:pPr algn="ctr"/>
                      <a:r>
                        <a:rPr lang="en-US" sz="1600" dirty="0" smtClean="0">
                          <a:latin typeface="Calibri" pitchFamily="34" charset="0"/>
                        </a:rPr>
                        <a:t>1KB</a:t>
                      </a:r>
                      <a:endParaRPr lang="en-US" sz="1600" dirty="0">
                        <a:latin typeface="Calibri" pitchFamily="34" charset="0"/>
                      </a:endParaRPr>
                    </a:p>
                  </a:txBody>
                  <a:tcPr anchor="ctr"/>
                </a:tc>
              </a:tr>
              <a:tr h="551316">
                <a:tc>
                  <a:txBody>
                    <a:bodyPr/>
                    <a:lstStyle/>
                    <a:p>
                      <a:pPr algn="l"/>
                      <a:r>
                        <a:rPr lang="en-US" sz="1600" dirty="0" smtClean="0"/>
                        <a:t>System Power</a:t>
                      </a:r>
                      <a:endParaRPr lang="en-US" sz="1600" dirty="0">
                        <a:latin typeface="Calibri" pitchFamily="34" charset="0"/>
                      </a:endParaRPr>
                    </a:p>
                  </a:txBody>
                  <a:tcPr anchor="ctr"/>
                </a:tc>
                <a:tc>
                  <a:txBody>
                    <a:bodyPr/>
                    <a:lstStyle/>
                    <a:p>
                      <a:pPr algn="ctr"/>
                      <a:r>
                        <a:rPr lang="en-US" sz="1600" dirty="0" smtClean="0"/>
                        <a:t>3,780 W</a:t>
                      </a:r>
                      <a:endParaRPr lang="en-US" sz="1600" dirty="0">
                        <a:latin typeface="Calibri" pitchFamily="34" charset="0"/>
                      </a:endParaRPr>
                    </a:p>
                  </a:txBody>
                  <a:tcPr anchor="ctr"/>
                </a:tc>
                <a:tc>
                  <a:txBody>
                    <a:bodyPr/>
                    <a:lstStyle/>
                    <a:p>
                      <a:pPr algn="ctr"/>
                      <a:r>
                        <a:rPr lang="en-US" sz="1600" i="0" dirty="0" smtClean="0">
                          <a:latin typeface="ArialMT"/>
                        </a:rPr>
                        <a:t>9450  W</a:t>
                      </a:r>
                      <a:endParaRPr lang="en-US" sz="1600" i="0" dirty="0">
                        <a:latin typeface="Calibri" pitchFamily="34" charset="0"/>
                      </a:endParaRPr>
                    </a:p>
                  </a:txBody>
                  <a:tcPr anchor="ctr"/>
                </a:tc>
              </a:tr>
              <a:tr h="435879">
                <a:tc>
                  <a:txBody>
                    <a:bodyPr/>
                    <a:lstStyle/>
                    <a:p>
                      <a:pPr algn="l"/>
                      <a:r>
                        <a:rPr lang="en-US" sz="1600" dirty="0" smtClean="0"/>
                        <a:t>Space consumed in Racks</a:t>
                      </a:r>
                      <a:endParaRPr lang="en-US" sz="1600" baseline="30000" dirty="0">
                        <a:latin typeface="Calibri" pitchFamily="34" charset="0"/>
                      </a:endParaRPr>
                    </a:p>
                  </a:txBody>
                  <a:tcPr anchor="ctr"/>
                </a:tc>
                <a:tc>
                  <a:txBody>
                    <a:bodyPr/>
                    <a:lstStyle/>
                    <a:p>
                      <a:pPr algn="ctr"/>
                      <a:r>
                        <a:rPr lang="en-US" sz="1600" dirty="0" smtClean="0"/>
                        <a:t>10</a:t>
                      </a:r>
                      <a:r>
                        <a:rPr lang="en-US" sz="1600" baseline="0" dirty="0" smtClean="0"/>
                        <a:t> RU</a:t>
                      </a:r>
                      <a:endParaRPr lang="en-US" sz="1600" dirty="0">
                        <a:latin typeface="Calibri" pitchFamily="34" charset="0"/>
                      </a:endParaRPr>
                    </a:p>
                  </a:txBody>
                  <a:tcPr anchor="ctr"/>
                </a:tc>
                <a:tc>
                  <a:txBody>
                    <a:bodyPr/>
                    <a:lstStyle/>
                    <a:p>
                      <a:pPr algn="ctr"/>
                      <a:r>
                        <a:rPr lang="en-US" sz="1600" dirty="0" smtClean="0"/>
                        <a:t>54 RU</a:t>
                      </a:r>
                      <a:endParaRPr lang="en-US" sz="1600" dirty="0">
                        <a:latin typeface="Calibri" pitchFamily="34" charset="0"/>
                      </a:endParaRPr>
                    </a:p>
                  </a:txBody>
                  <a:tcPr anchor="ctr"/>
                </a:tc>
              </a:tr>
            </a:tbl>
          </a:graphicData>
        </a:graphic>
      </p:graphicFrame>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SeaMicro: Proprietary and Confidential</a:t>
            </a:r>
          </a:p>
        </p:txBody>
      </p:sp>
      <p:sp>
        <p:nvSpPr>
          <p:cNvPr id="68610" name="TextBox 2"/>
          <p:cNvSpPr txBox="1">
            <a:spLocks noChangeArrowheads="1"/>
          </p:cNvSpPr>
          <p:nvPr/>
        </p:nvSpPr>
        <p:spPr bwMode="auto">
          <a:xfrm>
            <a:off x="808038" y="2122488"/>
            <a:ext cx="7620000" cy="3048000"/>
          </a:xfrm>
          <a:prstGeom prst="rect">
            <a:avLst/>
          </a:prstGeom>
          <a:noFill/>
          <a:ln w="9525">
            <a:noFill/>
            <a:miter lim="800000"/>
            <a:headEnd/>
            <a:tailEnd/>
          </a:ln>
        </p:spPr>
        <p:txBody>
          <a:bodyPr>
            <a:spAutoFit/>
          </a:bodyPr>
          <a:lstStyle/>
          <a:p>
            <a:r>
              <a:rPr lang="en-US" sz="4800"/>
              <a:t>Application Use Case</a:t>
            </a:r>
          </a:p>
          <a:p>
            <a:endParaRPr lang="en-US" sz="4800"/>
          </a:p>
          <a:p>
            <a:endParaRPr lang="en-US" sz="4800"/>
          </a:p>
          <a:p>
            <a:r>
              <a:rPr lang="en-US" sz="4800"/>
              <a:t>Hadoop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416925" cy="1143000"/>
          </a:xfrm>
        </p:spPr>
        <p:txBody>
          <a:bodyPr/>
          <a:lstStyle/>
          <a:p>
            <a:r>
              <a:rPr lang="en-US" sz="3600" smtClean="0"/>
              <a:t>Hadoop* - Savings</a:t>
            </a:r>
            <a:br>
              <a:rPr lang="en-US" sz="3600" smtClean="0"/>
            </a:br>
            <a:r>
              <a:rPr lang="en-US" sz="2400" smtClean="0"/>
              <a:t>1 SM10000-64 = 38 Dual Socket Quad [L5630] Servers</a:t>
            </a:r>
            <a:endParaRPr lang="en-US" sz="3600" smtClean="0"/>
          </a:p>
        </p:txBody>
      </p:sp>
      <p:sp>
        <p:nvSpPr>
          <p:cNvPr id="3" name="Content Placeholder 2"/>
          <p:cNvSpPr>
            <a:spLocks noGrp="1"/>
          </p:cNvSpPr>
          <p:nvPr>
            <p:ph idx="1"/>
          </p:nvPr>
        </p:nvSpPr>
        <p:spPr>
          <a:xfrm>
            <a:off x="231775" y="1600200"/>
            <a:ext cx="8794750" cy="4525963"/>
          </a:xfrm>
        </p:spPr>
        <p:txBody>
          <a:bodyPr>
            <a:noAutofit/>
          </a:bodyPr>
          <a:lstStyle/>
          <a:p>
            <a:pPr marL="420624" indent="-384048" fontAlgn="auto">
              <a:spcAft>
                <a:spcPts val="0"/>
              </a:spcAft>
              <a:buFont typeface="Wingdings 2"/>
              <a:buChar char=""/>
              <a:defRPr/>
            </a:pPr>
            <a:r>
              <a:rPr lang="en-US" sz="2000" i="1" dirty="0" smtClean="0">
                <a:latin typeface="ArialMT"/>
              </a:rPr>
              <a:t>Space savings – 28 Rack Units</a:t>
            </a:r>
          </a:p>
          <a:p>
            <a:pPr marL="722376" lvl="1" indent="-274320" fontAlgn="auto">
              <a:spcAft>
                <a:spcPts val="0"/>
              </a:spcAft>
              <a:buFont typeface="Wingdings 2"/>
              <a:buChar char=""/>
              <a:defRPr/>
            </a:pPr>
            <a:r>
              <a:rPr lang="en-US" sz="1600" i="1" dirty="0" smtClean="0">
                <a:latin typeface="ArialMT"/>
              </a:rPr>
              <a:t>SeaMicro 10 Rack Units</a:t>
            </a:r>
          </a:p>
          <a:p>
            <a:pPr marL="722376" lvl="1" indent="-274320" fontAlgn="auto">
              <a:spcAft>
                <a:spcPts val="0"/>
              </a:spcAft>
              <a:buFont typeface="Wingdings 2"/>
              <a:buChar char=""/>
              <a:defRPr/>
            </a:pPr>
            <a:r>
              <a:rPr lang="en-US" sz="1600" i="1" dirty="0" smtClean="0">
                <a:latin typeface="ArialMT"/>
              </a:rPr>
              <a:t>38 x 1 RU  servers  = 38 Rack Units</a:t>
            </a:r>
          </a:p>
          <a:p>
            <a:pPr marL="722376" lvl="1" indent="-274320" fontAlgn="auto">
              <a:spcAft>
                <a:spcPts val="0"/>
              </a:spcAft>
              <a:buFont typeface="Wingdings 2"/>
              <a:buChar char=""/>
              <a:defRPr/>
            </a:pPr>
            <a:endParaRPr lang="en-US" sz="1600" i="1" dirty="0" smtClean="0">
              <a:latin typeface="ArialMT"/>
            </a:endParaRPr>
          </a:p>
          <a:p>
            <a:pPr marL="420624" indent="-384048" fontAlgn="auto">
              <a:spcAft>
                <a:spcPts val="0"/>
              </a:spcAft>
              <a:buFont typeface="Wingdings 2"/>
              <a:buChar char=""/>
              <a:defRPr/>
            </a:pPr>
            <a:r>
              <a:rPr lang="en-US" sz="2000" i="1" dirty="0" smtClean="0">
                <a:latin typeface="ArialMT"/>
              </a:rPr>
              <a:t>Network Savings –  34 GigE ports</a:t>
            </a:r>
          </a:p>
          <a:p>
            <a:pPr marL="722376" lvl="1" indent="-274320" fontAlgn="auto">
              <a:spcAft>
                <a:spcPts val="0"/>
              </a:spcAft>
              <a:buFont typeface="Wingdings 2"/>
              <a:buChar char=""/>
              <a:defRPr/>
            </a:pPr>
            <a:r>
              <a:rPr lang="en-US" sz="1600" i="1" dirty="0" smtClean="0">
                <a:latin typeface="ArialMT"/>
              </a:rPr>
              <a:t>SeaMicro – 4 GigE ports with LAG provides redundancy and aggregate bandwidth </a:t>
            </a:r>
          </a:p>
          <a:p>
            <a:pPr marL="1005840" lvl="2" indent="-256032" fontAlgn="auto">
              <a:spcAft>
                <a:spcPts val="0"/>
              </a:spcAft>
              <a:buFont typeface="Arial"/>
              <a:buChar char="○"/>
              <a:defRPr/>
            </a:pPr>
            <a:r>
              <a:rPr lang="en-US" sz="1400" i="1" dirty="0" smtClean="0">
                <a:latin typeface="ArialMT"/>
              </a:rPr>
              <a:t>[SeaMicro nodes interconnect via high bandwidth low latency internal fabric]</a:t>
            </a:r>
          </a:p>
          <a:p>
            <a:pPr marL="722376" lvl="1" indent="-274320" fontAlgn="auto">
              <a:spcAft>
                <a:spcPts val="0"/>
              </a:spcAft>
              <a:buFont typeface="Wingdings 2"/>
              <a:buChar char=""/>
              <a:defRPr/>
            </a:pPr>
            <a:r>
              <a:rPr lang="en-US" sz="1600" i="1" dirty="0" smtClean="0">
                <a:latin typeface="ArialMT"/>
              </a:rPr>
              <a:t>1 RU – 38 Servers ~ 38 GigE ports to Top of rack Switches</a:t>
            </a:r>
          </a:p>
          <a:p>
            <a:pPr marL="722376" lvl="1" indent="-274320" fontAlgn="auto">
              <a:spcAft>
                <a:spcPts val="0"/>
              </a:spcAft>
              <a:buFont typeface="Wingdings 2"/>
              <a:buChar char=""/>
              <a:defRPr/>
            </a:pPr>
            <a:endParaRPr lang="en-US" sz="1600" i="1" dirty="0" smtClean="0">
              <a:latin typeface="ArialMT"/>
            </a:endParaRPr>
          </a:p>
          <a:p>
            <a:pPr marL="420624" indent="-384048" fontAlgn="auto">
              <a:spcAft>
                <a:spcPts val="0"/>
              </a:spcAft>
              <a:buFont typeface="Wingdings 2"/>
              <a:buChar char=""/>
              <a:defRPr/>
            </a:pPr>
            <a:r>
              <a:rPr lang="en-US" sz="2000" i="1" dirty="0" smtClean="0">
                <a:latin typeface="ArialMT"/>
              </a:rPr>
              <a:t>Power Savings ~ 7000 W</a:t>
            </a:r>
          </a:p>
          <a:p>
            <a:pPr marL="722376" lvl="1" indent="-274320" fontAlgn="auto">
              <a:spcAft>
                <a:spcPts val="0"/>
              </a:spcAft>
              <a:buFont typeface="Wingdings 2"/>
              <a:buChar char=""/>
              <a:defRPr/>
            </a:pPr>
            <a:r>
              <a:rPr lang="en-US" sz="1600" i="1" dirty="0" smtClean="0">
                <a:latin typeface="ArialMT"/>
              </a:rPr>
              <a:t>SeaMicro ~ 2500 W </a:t>
            </a:r>
          </a:p>
          <a:p>
            <a:pPr marL="722376" lvl="1" indent="-274320" fontAlgn="auto">
              <a:spcAft>
                <a:spcPts val="0"/>
              </a:spcAft>
              <a:buFont typeface="Wingdings 2"/>
              <a:buChar char=""/>
              <a:defRPr/>
            </a:pPr>
            <a:r>
              <a:rPr lang="en-US" sz="1600" i="1" dirty="0" smtClean="0">
                <a:latin typeface="ArialMT"/>
              </a:rPr>
              <a:t>1 RU 38 Servers x 250W ~ 9500 W</a:t>
            </a:r>
          </a:p>
          <a:p>
            <a:pPr marL="722376" lvl="1" indent="-274320" fontAlgn="auto">
              <a:spcAft>
                <a:spcPts val="0"/>
              </a:spcAft>
              <a:buFont typeface="Wingdings 2"/>
              <a:buChar char=""/>
              <a:defRPr/>
            </a:pPr>
            <a:endParaRPr lang="en-US" sz="1600" i="1" dirty="0">
              <a:latin typeface="ArialMT"/>
            </a:endParaRPr>
          </a:p>
          <a:p>
            <a:pPr marL="36576" indent="0" fontAlgn="auto">
              <a:spcAft>
                <a:spcPts val="0"/>
              </a:spcAft>
              <a:buFont typeface="Wingdings 2"/>
              <a:buNone/>
              <a:defRPr/>
            </a:pPr>
            <a:r>
              <a:rPr lang="en-US" sz="2400" i="1" dirty="0" smtClean="0">
                <a:latin typeface="ArialMT"/>
              </a:rPr>
              <a:t>* </a:t>
            </a:r>
            <a:r>
              <a:rPr lang="en-US" sz="2400" i="1" dirty="0" err="1" smtClean="0">
                <a:latin typeface="ArialMT"/>
              </a:rPr>
              <a:t>Hadoop</a:t>
            </a:r>
            <a:r>
              <a:rPr lang="en-US" sz="2400" i="1" dirty="0" smtClean="0">
                <a:latin typeface="ArialMT"/>
              </a:rPr>
              <a:t> test performed on 256 server SeaMicro chassis.</a:t>
            </a:r>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
        <p:nvSpPr>
          <p:cNvPr id="8" name="TextBox 7"/>
          <p:cNvSpPr txBox="1"/>
          <p:nvPr/>
        </p:nvSpPr>
        <p:spPr>
          <a:xfrm>
            <a:off x="0" y="0"/>
            <a:ext cx="9144000" cy="1219200"/>
          </a:xfrm>
          <a:prstGeom prst="rect">
            <a:avLst/>
          </a:prstGeom>
          <a:solidFill>
            <a:schemeClr val="bg1">
              <a:lumMod val="75000"/>
              <a:lumOff val="25000"/>
              <a:alpha val="80000"/>
            </a:schemeClr>
          </a:solidFill>
          <a:ln>
            <a:noFill/>
          </a:ln>
        </p:spPr>
        <p:style>
          <a:lnRef idx="2">
            <a:schemeClr val="dk1"/>
          </a:lnRef>
          <a:fillRef idx="1">
            <a:schemeClr val="lt1"/>
          </a:fillRef>
          <a:effectRef idx="0">
            <a:schemeClr val="dk1"/>
          </a:effectRef>
          <a:fontRef idx="minor">
            <a:schemeClr val="dk1"/>
          </a:fontRef>
        </p:style>
        <p:txBody>
          <a:bodyPr lIns="365760" anchor="ctr"/>
          <a:lstStyle/>
          <a:p>
            <a:pPr>
              <a:defRPr/>
            </a:pPr>
            <a:r>
              <a:rPr lang="en-US" sz="3200" dirty="0">
                <a:solidFill>
                  <a:schemeClr val="tx1"/>
                </a:solidFill>
              </a:rPr>
              <a:t>Case Study - </a:t>
            </a:r>
            <a:r>
              <a:rPr lang="en-US" sz="3200" dirty="0" err="1">
                <a:solidFill>
                  <a:schemeClr val="tx1"/>
                </a:solidFill>
              </a:rPr>
              <a:t>Hadoop</a:t>
            </a:r>
            <a:endParaRPr lang="en-US" sz="3200" dirty="0">
              <a:solidFill>
                <a:schemeClr val="tx1"/>
              </a:solidFill>
            </a:endParaRPr>
          </a:p>
        </p:txBody>
      </p:sp>
      <p:sp>
        <p:nvSpPr>
          <p:cNvPr id="6" name="Content Placeholder 2"/>
          <p:cNvSpPr>
            <a:spLocks noGrp="1"/>
          </p:cNvSpPr>
          <p:nvPr>
            <p:ph idx="1"/>
          </p:nvPr>
        </p:nvSpPr>
        <p:spPr>
          <a:xfrm>
            <a:off x="152400" y="1524000"/>
            <a:ext cx="8686800" cy="4724400"/>
          </a:xfrm>
        </p:spPr>
        <p:txBody>
          <a:bodyPr>
            <a:normAutofit fontScale="92500" lnSpcReduction="20000"/>
          </a:bodyPr>
          <a:lstStyle/>
          <a:p>
            <a:pPr marL="420624" indent="-384048" fontAlgn="auto">
              <a:spcAft>
                <a:spcPts val="0"/>
              </a:spcAft>
              <a:buFont typeface="Wingdings 2"/>
              <a:buChar char=""/>
              <a:defRPr/>
            </a:pPr>
            <a:r>
              <a:rPr lang="en-US" sz="2400" dirty="0" smtClean="0"/>
              <a:t>Application</a:t>
            </a:r>
          </a:p>
          <a:p>
            <a:pPr marL="722376" lvl="1" indent="-274320" fontAlgn="auto">
              <a:spcAft>
                <a:spcPts val="0"/>
              </a:spcAft>
              <a:buFont typeface="Wingdings 2"/>
              <a:buChar char=""/>
              <a:defRPr/>
            </a:pPr>
            <a:r>
              <a:rPr lang="en-US" sz="2000" dirty="0" smtClean="0"/>
              <a:t>Run Map Reduce on 50GB compressed data</a:t>
            </a:r>
          </a:p>
          <a:p>
            <a:pPr marL="1005840" lvl="2" indent="-256032" fontAlgn="auto">
              <a:spcAft>
                <a:spcPts val="0"/>
              </a:spcAft>
              <a:buFont typeface="Arial"/>
              <a:buChar char="○"/>
              <a:defRPr/>
            </a:pPr>
            <a:r>
              <a:rPr lang="en-US" sz="1800" dirty="0" smtClean="0"/>
              <a:t>Total Intermediate file size needed is 10TB</a:t>
            </a:r>
          </a:p>
          <a:p>
            <a:pPr marL="1005840" lvl="2" indent="-256032" fontAlgn="auto">
              <a:spcAft>
                <a:spcPts val="0"/>
              </a:spcAft>
              <a:buFont typeface="Arial"/>
              <a:buChar char="○"/>
              <a:defRPr/>
            </a:pPr>
            <a:endParaRPr lang="en-US" sz="1800" dirty="0" smtClean="0"/>
          </a:p>
          <a:p>
            <a:pPr marL="420624" indent="-384048" fontAlgn="auto">
              <a:spcAft>
                <a:spcPts val="0"/>
              </a:spcAft>
              <a:buFont typeface="Wingdings 2"/>
              <a:buChar char=""/>
              <a:defRPr/>
            </a:pPr>
            <a:r>
              <a:rPr lang="en-US" sz="2400" dirty="0" smtClean="0"/>
              <a:t>Comparison Systems</a:t>
            </a:r>
          </a:p>
          <a:p>
            <a:pPr marL="722376" lvl="1" indent="-274320" fontAlgn="auto">
              <a:spcAft>
                <a:spcPts val="0"/>
              </a:spcAft>
              <a:buFont typeface="Wingdings 2"/>
              <a:buChar char=""/>
              <a:defRPr/>
            </a:pPr>
            <a:r>
              <a:rPr lang="en-US" sz="2000" dirty="0" smtClean="0"/>
              <a:t>N x Dell 1RU</a:t>
            </a:r>
          </a:p>
          <a:p>
            <a:pPr marL="1005840" lvl="2" indent="-256032" fontAlgn="auto">
              <a:spcAft>
                <a:spcPts val="0"/>
              </a:spcAft>
              <a:buFont typeface="Arial"/>
              <a:buChar char="○"/>
              <a:defRPr/>
            </a:pPr>
            <a:r>
              <a:rPr lang="en-US" sz="1800" dirty="0" smtClean="0"/>
              <a:t>Dual Socket Quad Core L5630 w/24GB DDR3</a:t>
            </a:r>
          </a:p>
          <a:p>
            <a:pPr marL="1005840" lvl="2" indent="-256032" fontAlgn="auto">
              <a:spcAft>
                <a:spcPts val="0"/>
              </a:spcAft>
              <a:buFont typeface="Arial"/>
              <a:buChar char="○"/>
              <a:defRPr/>
            </a:pPr>
            <a:r>
              <a:rPr lang="en-US" sz="1800" dirty="0" smtClean="0"/>
              <a:t>8 Core each 2.13GHz </a:t>
            </a:r>
          </a:p>
          <a:p>
            <a:pPr marL="1005840" lvl="2" indent="-256032" fontAlgn="auto">
              <a:spcAft>
                <a:spcPts val="0"/>
              </a:spcAft>
              <a:buFont typeface="Arial"/>
              <a:buChar char="○"/>
              <a:defRPr/>
            </a:pPr>
            <a:r>
              <a:rPr lang="en-US" sz="1800" dirty="0" smtClean="0"/>
              <a:t>2 x 500 GB SATA Disk </a:t>
            </a:r>
          </a:p>
          <a:p>
            <a:pPr marL="1005840" lvl="2" indent="-256032" fontAlgn="auto">
              <a:spcAft>
                <a:spcPts val="0"/>
              </a:spcAft>
              <a:buFont typeface="Arial"/>
              <a:buChar char="○"/>
              <a:defRPr/>
            </a:pPr>
            <a:r>
              <a:rPr lang="en-US" sz="1800" dirty="0" smtClean="0"/>
              <a:t>Redundant Power – 250W consumption</a:t>
            </a:r>
          </a:p>
          <a:p>
            <a:pPr marL="1005840" lvl="2" indent="-256032" fontAlgn="auto">
              <a:spcAft>
                <a:spcPts val="0"/>
              </a:spcAft>
              <a:buFont typeface="Arial"/>
              <a:buChar char="○"/>
              <a:defRPr/>
            </a:pPr>
            <a:r>
              <a:rPr lang="en-US" sz="1800" dirty="0" smtClean="0"/>
              <a:t>2 Rack Switches and 1 Terminal Server is used for each 32 servers</a:t>
            </a:r>
          </a:p>
          <a:p>
            <a:pPr marL="1280160" lvl="3" indent="-237744" fontAlgn="auto">
              <a:spcAft>
                <a:spcPts val="0"/>
              </a:spcAft>
              <a:buClr>
                <a:schemeClr val="accent3"/>
              </a:buClr>
              <a:buFont typeface="Wingdings 2"/>
              <a:buChar char=""/>
              <a:defRPr/>
            </a:pPr>
            <a:endParaRPr lang="en-US" sz="1400" dirty="0" smtClean="0"/>
          </a:p>
          <a:p>
            <a:pPr marL="722376" lvl="1" indent="-274320" fontAlgn="auto">
              <a:spcAft>
                <a:spcPts val="0"/>
              </a:spcAft>
              <a:buFont typeface="Wingdings 2"/>
              <a:buChar char=""/>
              <a:defRPr/>
            </a:pPr>
            <a:r>
              <a:rPr lang="en-US" sz="2000" dirty="0" smtClean="0"/>
              <a:t>N x </a:t>
            </a:r>
            <a:r>
              <a:rPr lang="en-US" sz="2000" dirty="0" err="1" smtClean="0"/>
              <a:t>SeaMicro</a:t>
            </a:r>
            <a:r>
              <a:rPr lang="en-US" sz="2000" dirty="0" smtClean="0"/>
              <a:t> SM10000</a:t>
            </a:r>
          </a:p>
          <a:p>
            <a:pPr marL="1005840" lvl="2" indent="-256032" fontAlgn="auto">
              <a:spcAft>
                <a:spcPts val="0"/>
              </a:spcAft>
              <a:buFont typeface="Arial"/>
              <a:buChar char="○"/>
              <a:defRPr/>
            </a:pPr>
            <a:r>
              <a:rPr lang="en-US" sz="1800" dirty="0" smtClean="0"/>
              <a:t>512 1.6GHz Intel Atom CPUs</a:t>
            </a:r>
          </a:p>
          <a:p>
            <a:pPr marL="1005840" lvl="2" indent="-256032" fontAlgn="auto">
              <a:spcAft>
                <a:spcPts val="0"/>
              </a:spcAft>
              <a:buFont typeface="Arial"/>
              <a:buChar char="○"/>
              <a:defRPr/>
            </a:pPr>
            <a:r>
              <a:rPr lang="en-US" sz="1800" dirty="0" smtClean="0"/>
              <a:t>1TB DDR2 Memory</a:t>
            </a:r>
          </a:p>
          <a:p>
            <a:pPr marL="1005840" lvl="2" indent="-256032" fontAlgn="auto">
              <a:spcAft>
                <a:spcPts val="0"/>
              </a:spcAft>
              <a:buFont typeface="Arial"/>
              <a:buChar char="○"/>
              <a:defRPr/>
            </a:pPr>
            <a:r>
              <a:rPr lang="en-US" sz="1800" dirty="0" smtClean="0"/>
              <a:t>32 x 500 GB SATA Disk</a:t>
            </a:r>
          </a:p>
          <a:p>
            <a:pPr marL="1005840" lvl="2" indent="-256032" fontAlgn="auto">
              <a:spcAft>
                <a:spcPts val="0"/>
              </a:spcAft>
              <a:buFont typeface="Arial"/>
              <a:buChar char="○"/>
              <a:defRPr/>
            </a:pPr>
            <a:r>
              <a:rPr lang="en-US" sz="1800" dirty="0" smtClean="0"/>
              <a:t>2,500W </a:t>
            </a:r>
          </a:p>
          <a:p>
            <a:pPr marL="722376"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
        <p:nvSpPr>
          <p:cNvPr id="8" name="TextBox 7"/>
          <p:cNvSpPr txBox="1"/>
          <p:nvPr/>
        </p:nvSpPr>
        <p:spPr>
          <a:xfrm>
            <a:off x="0" y="0"/>
            <a:ext cx="9144000" cy="1219200"/>
          </a:xfrm>
          <a:prstGeom prst="rect">
            <a:avLst/>
          </a:prstGeom>
          <a:solidFill>
            <a:schemeClr val="bg1">
              <a:lumMod val="75000"/>
              <a:lumOff val="25000"/>
              <a:alpha val="80000"/>
            </a:schemeClr>
          </a:solidFill>
          <a:ln>
            <a:noFill/>
          </a:ln>
        </p:spPr>
        <p:style>
          <a:lnRef idx="2">
            <a:schemeClr val="dk1"/>
          </a:lnRef>
          <a:fillRef idx="1">
            <a:schemeClr val="lt1"/>
          </a:fillRef>
          <a:effectRef idx="0">
            <a:schemeClr val="dk1"/>
          </a:effectRef>
          <a:fontRef idx="minor">
            <a:schemeClr val="dk1"/>
          </a:fontRef>
        </p:style>
        <p:txBody>
          <a:bodyPr lIns="365760" anchor="ctr"/>
          <a:lstStyle/>
          <a:p>
            <a:pPr>
              <a:defRPr/>
            </a:pPr>
            <a:r>
              <a:rPr lang="en-US" sz="2800" dirty="0">
                <a:solidFill>
                  <a:schemeClr val="tx1"/>
                </a:solidFill>
              </a:rPr>
              <a:t>Performance Comparison</a:t>
            </a:r>
          </a:p>
          <a:p>
            <a:pPr>
              <a:defRPr/>
            </a:pPr>
            <a:r>
              <a:rPr lang="en-US" sz="2400" i="1" dirty="0" err="1">
                <a:solidFill>
                  <a:schemeClr val="tx1"/>
                </a:solidFill>
              </a:rPr>
              <a:t>SeaMicro</a:t>
            </a:r>
            <a:r>
              <a:rPr lang="en-US" sz="2400" i="1" dirty="0">
                <a:solidFill>
                  <a:schemeClr val="tx1"/>
                </a:solidFill>
              </a:rPr>
              <a:t> vs. Dell</a:t>
            </a:r>
          </a:p>
        </p:txBody>
      </p:sp>
      <p:grpSp>
        <p:nvGrpSpPr>
          <p:cNvPr id="73731" name="Group 9"/>
          <p:cNvGrpSpPr>
            <a:grpSpLocks/>
          </p:cNvGrpSpPr>
          <p:nvPr/>
        </p:nvGrpSpPr>
        <p:grpSpPr bwMode="auto">
          <a:xfrm>
            <a:off x="4800600" y="1490663"/>
            <a:ext cx="4114800" cy="2624137"/>
            <a:chOff x="5029200" y="1219200"/>
            <a:chExt cx="4114800" cy="2623810"/>
          </a:xfrm>
        </p:grpSpPr>
        <p:graphicFrame>
          <p:nvGraphicFramePr>
            <p:cNvPr id="7" name="Chart 6"/>
            <p:cNvGraphicFramePr/>
            <p:nvPr/>
          </p:nvGraphicFramePr>
          <p:xfrm>
            <a:off x="5029200" y="1219200"/>
            <a:ext cx="41148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3581106"/>
              <a:ext cx="1828800" cy="261904"/>
            </a:xfrm>
            <a:prstGeom prst="rect">
              <a:avLst/>
            </a:prstGeom>
            <a:noFill/>
          </p:spPr>
          <p:txBody>
            <a:bodyPr>
              <a:spAutoFit/>
            </a:bodyPr>
            <a:lstStyle/>
            <a:p>
              <a:pPr algn="ctr">
                <a:defRPr/>
              </a:pPr>
              <a:r>
                <a:rPr lang="en-US" sz="1050" dirty="0"/>
                <a:t>System Count</a:t>
              </a:r>
              <a:endParaRPr lang="en-US" sz="1050" dirty="0"/>
            </a:p>
          </p:txBody>
        </p:sp>
      </p:grpSp>
      <p:graphicFrame>
        <p:nvGraphicFramePr>
          <p:cNvPr id="11" name="Table 10"/>
          <p:cNvGraphicFramePr>
            <a:graphicFrameLocks noGrp="1"/>
          </p:cNvGraphicFramePr>
          <p:nvPr/>
        </p:nvGraphicFramePr>
        <p:xfrm>
          <a:off x="5130800" y="4343400"/>
          <a:ext cx="3454400" cy="1554163"/>
        </p:xfrm>
        <a:graphic>
          <a:graphicData uri="http://schemas.openxmlformats.org/drawingml/2006/table">
            <a:tbl>
              <a:tblPr>
                <a:tableStyleId>{ED083AE6-46FA-4A59-8FB0-9F97EB10719F}</a:tableStyleId>
              </a:tblPr>
              <a:tblGrid>
                <a:gridCol w="1244286"/>
                <a:gridCol w="1043595"/>
                <a:gridCol w="1166518"/>
              </a:tblGrid>
              <a:tr h="304800">
                <a:tc>
                  <a:txBody>
                    <a:bodyPr/>
                    <a:lstStyle/>
                    <a:p>
                      <a:pPr algn="ctr" fontAlgn="b"/>
                      <a:r>
                        <a:rPr lang="en-US" sz="1100" u="none" strike="noStrike" dirty="0" err="1"/>
                        <a:t>SeaMicro</a:t>
                      </a:r>
                      <a:r>
                        <a:rPr lang="en-US" sz="1100" u="none" strike="noStrike" dirty="0"/>
                        <a:t> System Count</a:t>
                      </a:r>
                      <a:endParaRPr lang="en-US" sz="1100" b="0" i="1" u="none" strike="noStrike" dirty="0">
                        <a:solidFill>
                          <a:srgbClr val="000000"/>
                        </a:solidFill>
                        <a:latin typeface="Liberation Sans"/>
                      </a:endParaRPr>
                    </a:p>
                  </a:txBody>
                  <a:tcPr marL="0" marR="0" marT="0" marB="0" anchor="b"/>
                </a:tc>
                <a:tc>
                  <a:txBody>
                    <a:bodyPr/>
                    <a:lstStyle/>
                    <a:p>
                      <a:pPr algn="ctr" fontAlgn="b"/>
                      <a:r>
                        <a:rPr lang="en-US" sz="1100" u="none" strike="noStrike" dirty="0" err="1"/>
                        <a:t>SeaMicro</a:t>
                      </a:r>
                      <a:r>
                        <a:rPr lang="en-US" sz="1100" u="none" strike="noStrike" dirty="0"/>
                        <a:t> </a:t>
                      </a:r>
                      <a:r>
                        <a:rPr lang="en-US" sz="1100" u="none" strike="noStrike" dirty="0" smtClean="0"/>
                        <a:t>MR Time (</a:t>
                      </a:r>
                      <a:r>
                        <a:rPr lang="en-US" sz="1100" u="none" strike="noStrike" dirty="0" err="1" smtClean="0"/>
                        <a:t>mins</a:t>
                      </a:r>
                      <a:r>
                        <a:rPr lang="en-US" sz="1100" u="none" strike="noStrike" dirty="0" smtClean="0"/>
                        <a:t>)</a:t>
                      </a:r>
                      <a:endParaRPr lang="en-US" sz="1100" b="0" i="1" u="none" strike="noStrike" dirty="0">
                        <a:solidFill>
                          <a:srgbClr val="000000"/>
                        </a:solidFill>
                        <a:latin typeface="Liberation Sans"/>
                      </a:endParaRPr>
                    </a:p>
                  </a:txBody>
                  <a:tcPr marL="0" marR="0" marT="0" marB="0" anchor="b"/>
                </a:tc>
                <a:tc>
                  <a:txBody>
                    <a:bodyPr/>
                    <a:lstStyle/>
                    <a:p>
                      <a:pPr algn="ctr" fontAlgn="b"/>
                      <a:r>
                        <a:rPr lang="en-US" sz="1100" u="none" strike="noStrike" dirty="0" err="1"/>
                        <a:t>SeaMicro</a:t>
                      </a:r>
                      <a:r>
                        <a:rPr lang="en-US" sz="1100" u="none" strike="noStrike" dirty="0"/>
                        <a:t> Power (KW)</a:t>
                      </a:r>
                      <a:endParaRPr lang="en-US" sz="1100" b="0" i="1" u="none" strike="noStrike" dirty="0">
                        <a:solidFill>
                          <a:srgbClr val="000000"/>
                        </a:solidFill>
                        <a:latin typeface="Liberation Sans"/>
                      </a:endParaRPr>
                    </a:p>
                  </a:txBody>
                  <a:tcPr marL="0" marR="0" marT="0" marB="0" anchor="b"/>
                </a:tc>
              </a:tr>
              <a:tr h="304800">
                <a:tc>
                  <a:txBody>
                    <a:bodyPr/>
                    <a:lstStyle/>
                    <a:p>
                      <a:pPr algn="ctr" fontAlgn="b"/>
                      <a:r>
                        <a:rPr lang="en-US" sz="1100" u="none" strike="noStrike" dirty="0"/>
                        <a:t>0.5</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a:t>25.5</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smtClean="0"/>
                        <a:t>1.25 </a:t>
                      </a:r>
                      <a:endParaRPr lang="en-US" sz="1100" b="0" i="0" u="none" strike="noStrike" dirty="0">
                        <a:solidFill>
                          <a:srgbClr val="000000"/>
                        </a:solidFill>
                        <a:latin typeface="Liberation Sans"/>
                      </a:endParaRPr>
                    </a:p>
                  </a:txBody>
                  <a:tcPr marL="0" marR="0" marT="0" marB="0" anchor="b"/>
                </a:tc>
              </a:tr>
              <a:tr h="304800">
                <a:tc>
                  <a:txBody>
                    <a:bodyPr/>
                    <a:lstStyle/>
                    <a:p>
                      <a:pPr algn="ctr" fontAlgn="b"/>
                      <a:r>
                        <a:rPr lang="en-US" sz="1100" u="none" strike="noStrike" dirty="0"/>
                        <a:t>1</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a:t>17.3</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smtClean="0"/>
                        <a:t>2.50 </a:t>
                      </a:r>
                      <a:endParaRPr lang="en-US" sz="1100" b="0" i="0" u="none" strike="noStrike" dirty="0">
                        <a:solidFill>
                          <a:srgbClr val="000000"/>
                        </a:solidFill>
                        <a:latin typeface="Liberation Sans"/>
                      </a:endParaRPr>
                    </a:p>
                  </a:txBody>
                  <a:tcPr marL="0" marR="0" marT="0" marB="0" anchor="b"/>
                </a:tc>
              </a:tr>
              <a:tr h="304800">
                <a:tc>
                  <a:txBody>
                    <a:bodyPr/>
                    <a:lstStyle/>
                    <a:p>
                      <a:pPr algn="ctr" fontAlgn="b"/>
                      <a:r>
                        <a:rPr lang="en-US" sz="1100" u="none" strike="noStrike" dirty="0"/>
                        <a:t>2</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a:t>10.4</a:t>
                      </a:r>
                      <a:endParaRPr lang="en-US" sz="1100" b="0" i="0" u="none" strike="noStrike">
                        <a:solidFill>
                          <a:srgbClr val="000000"/>
                        </a:solidFill>
                        <a:latin typeface="Liberation Sans"/>
                      </a:endParaRPr>
                    </a:p>
                  </a:txBody>
                  <a:tcPr marL="0" marR="0" marT="0" marB="0" anchor="b"/>
                </a:tc>
                <a:tc>
                  <a:txBody>
                    <a:bodyPr/>
                    <a:lstStyle/>
                    <a:p>
                      <a:pPr algn="ctr" fontAlgn="b"/>
                      <a:r>
                        <a:rPr lang="en-US" sz="1100" u="none" strike="noStrike" dirty="0" smtClean="0"/>
                        <a:t>5.00 </a:t>
                      </a:r>
                      <a:endParaRPr lang="en-US" sz="1100" b="0" i="0" u="none" strike="noStrike" dirty="0">
                        <a:solidFill>
                          <a:srgbClr val="000000"/>
                        </a:solidFill>
                        <a:latin typeface="Liberation Sans"/>
                      </a:endParaRPr>
                    </a:p>
                  </a:txBody>
                  <a:tcPr marL="0" marR="0" marT="0" marB="0" anchor="b"/>
                </a:tc>
              </a:tr>
              <a:tr h="304800">
                <a:tc>
                  <a:txBody>
                    <a:bodyPr/>
                    <a:lstStyle/>
                    <a:p>
                      <a:pPr algn="ctr" fontAlgn="b"/>
                      <a:r>
                        <a:rPr lang="en-US" sz="1100" u="none" strike="noStrike" dirty="0"/>
                        <a:t>4</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a:t>6.2</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smtClean="0"/>
                        <a:t>10.00 </a:t>
                      </a:r>
                      <a:endParaRPr lang="en-US" sz="1100" b="0" i="0" u="none" strike="noStrike" dirty="0">
                        <a:solidFill>
                          <a:srgbClr val="000000"/>
                        </a:solidFill>
                        <a:latin typeface="Liberation Sans"/>
                      </a:endParaRPr>
                    </a:p>
                  </a:txBody>
                  <a:tcPr marL="0" marR="0" marT="0" marB="0" anchor="b"/>
                </a:tc>
              </a:tr>
            </a:tbl>
          </a:graphicData>
        </a:graphic>
      </p:graphicFrame>
      <p:graphicFrame>
        <p:nvGraphicFramePr>
          <p:cNvPr id="12" name="Table 11"/>
          <p:cNvGraphicFramePr>
            <a:graphicFrameLocks noGrp="1"/>
          </p:cNvGraphicFramePr>
          <p:nvPr/>
        </p:nvGraphicFramePr>
        <p:xfrm>
          <a:off x="647700" y="4343400"/>
          <a:ext cx="3429000" cy="1554163"/>
        </p:xfrm>
        <a:graphic>
          <a:graphicData uri="http://schemas.openxmlformats.org/drawingml/2006/table">
            <a:tbl>
              <a:tblPr>
                <a:tableStyleId>{BC89EF96-8CEA-46FF-86C4-4CE0E7609802}</a:tableStyleId>
              </a:tblPr>
              <a:tblGrid>
                <a:gridCol w="1028700"/>
                <a:gridCol w="1257300"/>
                <a:gridCol w="1143000"/>
              </a:tblGrid>
              <a:tr h="304800">
                <a:tc>
                  <a:txBody>
                    <a:bodyPr/>
                    <a:lstStyle/>
                    <a:p>
                      <a:pPr algn="ctr" fontAlgn="b"/>
                      <a:r>
                        <a:rPr lang="en-US" sz="1100" u="none" strike="noStrike" dirty="0"/>
                        <a:t>Dell System Count</a:t>
                      </a:r>
                      <a:endParaRPr lang="en-US" sz="1100" b="0" i="1" u="none" strike="noStrike" dirty="0">
                        <a:solidFill>
                          <a:srgbClr val="000000"/>
                        </a:solidFill>
                        <a:latin typeface="Liberation Sans"/>
                      </a:endParaRPr>
                    </a:p>
                  </a:txBody>
                  <a:tcPr marL="0" marR="0" marT="0" marB="0" anchor="b"/>
                </a:tc>
                <a:tc>
                  <a:txBody>
                    <a:bodyPr/>
                    <a:lstStyle/>
                    <a:p>
                      <a:pPr algn="ctr" fontAlgn="b"/>
                      <a:r>
                        <a:rPr lang="en-US" sz="1100" u="none" strike="noStrike" dirty="0"/>
                        <a:t>Dell </a:t>
                      </a:r>
                      <a:r>
                        <a:rPr lang="en-US" sz="1100" u="none" strike="noStrike" dirty="0" smtClean="0"/>
                        <a:t>MR Time </a:t>
                      </a:r>
                      <a:r>
                        <a:rPr lang="en-US" sz="1100" u="none" strike="noStrike" dirty="0"/>
                        <a:t>(</a:t>
                      </a:r>
                      <a:r>
                        <a:rPr lang="en-US" sz="1100" u="none" strike="noStrike" dirty="0" err="1"/>
                        <a:t>mins</a:t>
                      </a:r>
                      <a:r>
                        <a:rPr lang="en-US" sz="1100" u="none" strike="noStrike" dirty="0"/>
                        <a:t>)</a:t>
                      </a:r>
                      <a:endParaRPr lang="en-US" sz="1100" b="0" i="1" u="none" strike="noStrike" dirty="0">
                        <a:solidFill>
                          <a:srgbClr val="000000"/>
                        </a:solidFill>
                        <a:latin typeface="Liberation Sans"/>
                      </a:endParaRPr>
                    </a:p>
                  </a:txBody>
                  <a:tcPr marL="0" marR="0" marT="0" marB="0" anchor="b"/>
                </a:tc>
                <a:tc>
                  <a:txBody>
                    <a:bodyPr/>
                    <a:lstStyle/>
                    <a:p>
                      <a:pPr algn="ctr" fontAlgn="b"/>
                      <a:r>
                        <a:rPr lang="en-US" sz="1100" u="none" strike="noStrike" dirty="0"/>
                        <a:t>Dell Power (KW)</a:t>
                      </a:r>
                      <a:endParaRPr lang="en-US" sz="1100" b="0" i="1" u="none" strike="noStrike" dirty="0">
                        <a:solidFill>
                          <a:srgbClr val="000000"/>
                        </a:solidFill>
                        <a:latin typeface="Liberation Sans"/>
                      </a:endParaRPr>
                    </a:p>
                  </a:txBody>
                  <a:tcPr marL="0" marR="0" marT="0" marB="0" anchor="b"/>
                </a:tc>
              </a:tr>
              <a:tr h="304800">
                <a:tc>
                  <a:txBody>
                    <a:bodyPr/>
                    <a:lstStyle/>
                    <a:p>
                      <a:pPr algn="ctr" fontAlgn="b"/>
                      <a:r>
                        <a:rPr lang="en-US" sz="1100" u="none" strike="noStrike" dirty="0"/>
                        <a:t>16</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a:t>29.5</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smtClean="0"/>
                        <a:t>4.20 </a:t>
                      </a:r>
                      <a:endParaRPr lang="en-US" sz="1100" b="0" i="0" u="none" strike="noStrike" dirty="0">
                        <a:solidFill>
                          <a:srgbClr val="000000"/>
                        </a:solidFill>
                        <a:latin typeface="Liberation Sans"/>
                      </a:endParaRPr>
                    </a:p>
                  </a:txBody>
                  <a:tcPr marL="0" marR="0" marT="0" marB="0" anchor="b"/>
                </a:tc>
              </a:tr>
              <a:tr h="304800">
                <a:tc>
                  <a:txBody>
                    <a:bodyPr/>
                    <a:lstStyle/>
                    <a:p>
                      <a:pPr algn="ctr" fontAlgn="b"/>
                      <a:r>
                        <a:rPr lang="en-US" sz="1100" u="none" strike="noStrike" dirty="0"/>
                        <a:t>32</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a:t>20.20</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smtClean="0"/>
                        <a:t>8.40 </a:t>
                      </a:r>
                      <a:endParaRPr lang="en-US" sz="1100" b="0" i="0" u="none" strike="noStrike" dirty="0">
                        <a:solidFill>
                          <a:srgbClr val="000000"/>
                        </a:solidFill>
                        <a:latin typeface="Liberation Sans"/>
                      </a:endParaRPr>
                    </a:p>
                  </a:txBody>
                  <a:tcPr marL="0" marR="0" marT="0" marB="0" anchor="b"/>
                </a:tc>
              </a:tr>
              <a:tr h="304800">
                <a:tc>
                  <a:txBody>
                    <a:bodyPr/>
                    <a:lstStyle/>
                    <a:p>
                      <a:pPr algn="ctr" fontAlgn="b"/>
                      <a:r>
                        <a:rPr lang="en-US" sz="1100" u="none" strike="noStrike"/>
                        <a:t>64</a:t>
                      </a:r>
                      <a:endParaRPr lang="en-US" sz="1100" b="0" i="0" u="none" strike="noStrike">
                        <a:solidFill>
                          <a:srgbClr val="000000"/>
                        </a:solidFill>
                        <a:latin typeface="Liberation Sans"/>
                      </a:endParaRPr>
                    </a:p>
                  </a:txBody>
                  <a:tcPr marL="0" marR="0" marT="0" marB="0" anchor="b"/>
                </a:tc>
                <a:tc>
                  <a:txBody>
                    <a:bodyPr/>
                    <a:lstStyle/>
                    <a:p>
                      <a:pPr algn="ctr" fontAlgn="b"/>
                      <a:r>
                        <a:rPr lang="en-US" sz="1100" u="none" strike="noStrike" dirty="0"/>
                        <a:t>12.20</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smtClean="0"/>
                        <a:t>16.80 </a:t>
                      </a:r>
                      <a:endParaRPr lang="en-US" sz="1100" b="0" i="0" u="none" strike="noStrike" dirty="0">
                        <a:solidFill>
                          <a:srgbClr val="000000"/>
                        </a:solidFill>
                        <a:latin typeface="Liberation Sans"/>
                      </a:endParaRPr>
                    </a:p>
                  </a:txBody>
                  <a:tcPr marL="0" marR="0" marT="0" marB="0" anchor="b"/>
                </a:tc>
              </a:tr>
              <a:tr h="304800">
                <a:tc>
                  <a:txBody>
                    <a:bodyPr/>
                    <a:lstStyle/>
                    <a:p>
                      <a:pPr algn="ctr" fontAlgn="b"/>
                      <a:r>
                        <a:rPr lang="en-US" sz="1100" u="none" strike="noStrike"/>
                        <a:t>128</a:t>
                      </a:r>
                      <a:endParaRPr lang="en-US" sz="1100" b="0" i="0" u="none" strike="noStrike">
                        <a:solidFill>
                          <a:srgbClr val="000000"/>
                        </a:solidFill>
                        <a:latin typeface="Liberation Sans"/>
                      </a:endParaRPr>
                    </a:p>
                  </a:txBody>
                  <a:tcPr marL="0" marR="0" marT="0" marB="0" anchor="b"/>
                </a:tc>
                <a:tc>
                  <a:txBody>
                    <a:bodyPr/>
                    <a:lstStyle/>
                    <a:p>
                      <a:pPr algn="ctr" fontAlgn="b"/>
                      <a:r>
                        <a:rPr lang="en-US" sz="1100" u="none" strike="noStrike" dirty="0"/>
                        <a:t>7.1</a:t>
                      </a:r>
                      <a:endParaRPr lang="en-US" sz="1100" b="0" i="0" u="none" strike="noStrike" dirty="0">
                        <a:solidFill>
                          <a:srgbClr val="000000"/>
                        </a:solidFill>
                        <a:latin typeface="Liberation Sans"/>
                      </a:endParaRPr>
                    </a:p>
                  </a:txBody>
                  <a:tcPr marL="0" marR="0" marT="0" marB="0" anchor="b"/>
                </a:tc>
                <a:tc>
                  <a:txBody>
                    <a:bodyPr/>
                    <a:lstStyle/>
                    <a:p>
                      <a:pPr algn="ctr" fontAlgn="b"/>
                      <a:r>
                        <a:rPr lang="en-US" sz="1100" u="none" strike="noStrike" dirty="0" smtClean="0"/>
                        <a:t>33.60 </a:t>
                      </a:r>
                      <a:endParaRPr lang="en-US" sz="1100" b="0" i="0" u="none" strike="noStrike" dirty="0">
                        <a:solidFill>
                          <a:srgbClr val="000000"/>
                        </a:solidFill>
                        <a:latin typeface="Liberation Sans"/>
                      </a:endParaRPr>
                    </a:p>
                  </a:txBody>
                  <a:tcPr marL="0" marR="0" marT="0" marB="0" anchor="b"/>
                </a:tc>
              </a:tr>
            </a:tbl>
          </a:graphicData>
        </a:graphic>
      </p:graphicFrame>
      <p:grpSp>
        <p:nvGrpSpPr>
          <p:cNvPr id="73784" name="Group 15"/>
          <p:cNvGrpSpPr>
            <a:grpSpLocks/>
          </p:cNvGrpSpPr>
          <p:nvPr/>
        </p:nvGrpSpPr>
        <p:grpSpPr bwMode="auto">
          <a:xfrm>
            <a:off x="152400" y="1490663"/>
            <a:ext cx="4648200" cy="2286000"/>
            <a:chOff x="152400" y="1676400"/>
            <a:chExt cx="4724400" cy="2286000"/>
          </a:xfrm>
        </p:grpSpPr>
        <p:sp>
          <p:nvSpPr>
            <p:cNvPr id="13" name="TextBox 12"/>
            <p:cNvSpPr txBox="1"/>
            <p:nvPr/>
          </p:nvSpPr>
          <p:spPr>
            <a:xfrm>
              <a:off x="1690089" y="3700462"/>
              <a:ext cx="1829737" cy="261938"/>
            </a:xfrm>
            <a:prstGeom prst="rect">
              <a:avLst/>
            </a:prstGeom>
            <a:noFill/>
          </p:spPr>
          <p:txBody>
            <a:bodyPr>
              <a:spAutoFit/>
            </a:bodyPr>
            <a:lstStyle/>
            <a:p>
              <a:pPr algn="ctr">
                <a:defRPr/>
              </a:pPr>
              <a:r>
                <a:rPr lang="en-US" sz="1050" dirty="0"/>
                <a:t>System Count</a:t>
              </a:r>
              <a:endParaRPr lang="en-US" sz="1050" dirty="0"/>
            </a:p>
          </p:txBody>
        </p:sp>
        <p:graphicFrame>
          <p:nvGraphicFramePr>
            <p:cNvPr id="15" name="Chart 14"/>
            <p:cNvGraphicFramePr/>
            <p:nvPr/>
          </p:nvGraphicFramePr>
          <p:xfrm>
            <a:off x="152400" y="1676400"/>
            <a:ext cx="4724400" cy="2209800"/>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Box 5"/>
          <p:cNvSpPr txBox="1">
            <a:spLocks noChangeArrowheads="1"/>
          </p:cNvSpPr>
          <p:nvPr/>
        </p:nvSpPr>
        <p:spPr bwMode="auto">
          <a:xfrm>
            <a:off x="3276600" y="4114800"/>
            <a:ext cx="3124200" cy="276225"/>
          </a:xfrm>
          <a:prstGeom prst="rect">
            <a:avLst/>
          </a:prstGeom>
          <a:noFill/>
          <a:ln w="9525">
            <a:noFill/>
            <a:miter lim="800000"/>
            <a:headEnd/>
            <a:tailEnd/>
          </a:ln>
        </p:spPr>
        <p:txBody>
          <a:bodyPr>
            <a:spAutoFit/>
          </a:bodyPr>
          <a:lstStyle/>
          <a:p>
            <a:pPr algn="ctr"/>
            <a:r>
              <a:rPr lang="en-US" sz="1200"/>
              <a:t>Normalized MapReduce Time (minutes)</a:t>
            </a:r>
          </a:p>
        </p:txBody>
      </p:sp>
      <p:sp>
        <p:nvSpPr>
          <p:cNvPr id="75778" name="TextBox 7"/>
          <p:cNvSpPr txBox="1">
            <a:spLocks noChangeArrowheads="1"/>
          </p:cNvSpPr>
          <p:nvPr/>
        </p:nvSpPr>
        <p:spPr bwMode="auto">
          <a:xfrm rot="-5400000">
            <a:off x="-348456" y="2739231"/>
            <a:ext cx="1944688" cy="276225"/>
          </a:xfrm>
          <a:prstGeom prst="rect">
            <a:avLst/>
          </a:prstGeom>
          <a:noFill/>
          <a:ln w="9525">
            <a:noFill/>
            <a:miter lim="800000"/>
            <a:headEnd/>
            <a:tailEnd/>
          </a:ln>
        </p:spPr>
        <p:txBody>
          <a:bodyPr>
            <a:spAutoFit/>
          </a:bodyPr>
          <a:lstStyle/>
          <a:p>
            <a:pPr algn="ctr"/>
            <a:r>
              <a:rPr lang="en-US" sz="1200"/>
              <a:t>Power Consumed (KW)</a:t>
            </a:r>
          </a:p>
        </p:txBody>
      </p:sp>
      <p:sp>
        <p:nvSpPr>
          <p:cNvPr id="9" name="Content Placeholder 2"/>
          <p:cNvSpPr txBox="1">
            <a:spLocks/>
          </p:cNvSpPr>
          <p:nvPr/>
        </p:nvSpPr>
        <p:spPr>
          <a:xfrm>
            <a:off x="152400" y="3962400"/>
            <a:ext cx="3886200" cy="2514600"/>
          </a:xfrm>
          <a:prstGeom prst="rect">
            <a:avLst/>
          </a:prstGeom>
        </p:spPr>
        <p:txBody>
          <a:bodyPr>
            <a:normAutofit/>
          </a:bodyPr>
          <a:lstStyle/>
          <a:p>
            <a:pPr marL="722376" lvl="1" indent="-274320" fontAlgn="auto">
              <a:spcBef>
                <a:spcPct val="20000"/>
              </a:spcBef>
              <a:spcAft>
                <a:spcPts val="0"/>
              </a:spcAft>
              <a:buClr>
                <a:schemeClr val="accent1"/>
              </a:buClr>
              <a:buSzPct val="90000"/>
              <a:buFont typeface="Wingdings 2"/>
              <a:buNone/>
              <a:defRPr/>
            </a:pPr>
            <a:endParaRPr lang="en-US" sz="2600" dirty="0">
              <a:latin typeface="+mn-lt"/>
              <a:cs typeface="+mn-cs"/>
            </a:endParaRPr>
          </a:p>
          <a:p>
            <a:pPr marL="420624" indent="-384048" fontAlgn="auto">
              <a:spcBef>
                <a:spcPct val="20000"/>
              </a:spcBef>
              <a:spcAft>
                <a:spcPts val="0"/>
              </a:spcAft>
              <a:buClr>
                <a:schemeClr val="accent1"/>
              </a:buClr>
              <a:buSzPct val="80000"/>
              <a:buFont typeface="Wingdings 2"/>
              <a:buNone/>
              <a:defRPr/>
            </a:pPr>
            <a:endParaRPr lang="en-US" sz="3000" dirty="0">
              <a:latin typeface="+mn-lt"/>
              <a:cs typeface="+mn-cs"/>
            </a:endParaRPr>
          </a:p>
          <a:p>
            <a:pPr marL="420624" indent="-384048" fontAlgn="auto">
              <a:spcBef>
                <a:spcPct val="20000"/>
              </a:spcBef>
              <a:spcAft>
                <a:spcPts val="0"/>
              </a:spcAft>
              <a:buClr>
                <a:schemeClr val="accent1"/>
              </a:buClr>
              <a:buSzPct val="80000"/>
              <a:buFont typeface="Wingdings 2"/>
              <a:buChar char=""/>
              <a:defRPr/>
            </a:pPr>
            <a:endParaRPr lang="en-US" sz="3000" dirty="0">
              <a:latin typeface="+mn-lt"/>
              <a:cs typeface="+mn-cs"/>
            </a:endParaRPr>
          </a:p>
        </p:txBody>
      </p:sp>
      <p:sp>
        <p:nvSpPr>
          <p:cNvPr id="10" name="TextBox 9"/>
          <p:cNvSpPr txBox="1"/>
          <p:nvPr/>
        </p:nvSpPr>
        <p:spPr>
          <a:xfrm>
            <a:off x="0" y="0"/>
            <a:ext cx="9144000" cy="1219200"/>
          </a:xfrm>
          <a:prstGeom prst="rect">
            <a:avLst/>
          </a:prstGeom>
          <a:solidFill>
            <a:schemeClr val="bg1">
              <a:lumMod val="75000"/>
              <a:lumOff val="25000"/>
              <a:alpha val="80000"/>
            </a:schemeClr>
          </a:solidFill>
          <a:ln>
            <a:noFill/>
          </a:ln>
        </p:spPr>
        <p:style>
          <a:lnRef idx="2">
            <a:schemeClr val="dk1"/>
          </a:lnRef>
          <a:fillRef idx="1">
            <a:schemeClr val="lt1"/>
          </a:fillRef>
          <a:effectRef idx="0">
            <a:schemeClr val="dk1"/>
          </a:effectRef>
          <a:fontRef idx="minor">
            <a:schemeClr val="dk1"/>
          </a:fontRef>
        </p:style>
        <p:txBody>
          <a:bodyPr lIns="365760" anchor="ctr"/>
          <a:lstStyle/>
          <a:p>
            <a:pPr>
              <a:defRPr/>
            </a:pPr>
            <a:r>
              <a:rPr lang="en-US" sz="3200" dirty="0">
                <a:solidFill>
                  <a:schemeClr val="tx1"/>
                </a:solidFill>
              </a:rPr>
              <a:t>Normalized Comparison</a:t>
            </a:r>
          </a:p>
          <a:p>
            <a:pPr>
              <a:defRPr/>
            </a:pPr>
            <a:r>
              <a:rPr lang="en-US" sz="2400" i="1" dirty="0" err="1">
                <a:solidFill>
                  <a:schemeClr val="tx1"/>
                </a:solidFill>
              </a:rPr>
              <a:t>SeaMicro</a:t>
            </a:r>
            <a:r>
              <a:rPr lang="en-US" sz="2400" i="1" dirty="0">
                <a:solidFill>
                  <a:schemeClr val="tx1"/>
                </a:solidFill>
              </a:rPr>
              <a:t> Consumes 3.9x Less Power &amp; 4.5x </a:t>
            </a:r>
            <a:r>
              <a:rPr lang="en-US" sz="2400" i="1">
                <a:solidFill>
                  <a:schemeClr val="tx1"/>
                </a:solidFill>
              </a:rPr>
              <a:t>Less Space </a:t>
            </a:r>
            <a:endParaRPr lang="en-US" sz="2400" i="1" dirty="0">
              <a:solidFill>
                <a:schemeClr val="tx1"/>
              </a:solidFill>
            </a:endParaRPr>
          </a:p>
        </p:txBody>
      </p:sp>
      <p:graphicFrame>
        <p:nvGraphicFramePr>
          <p:cNvPr id="12" name="Chart 11"/>
          <p:cNvGraphicFramePr/>
          <p:nvPr/>
        </p:nvGraphicFramePr>
        <p:xfrm>
          <a:off x="685800" y="1143000"/>
          <a:ext cx="78486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nvGraphicFramePr>
        <p:xfrm>
          <a:off x="685800" y="4648200"/>
          <a:ext cx="7612063" cy="1600200"/>
        </p:xfrm>
        <a:graphic>
          <a:graphicData uri="http://schemas.openxmlformats.org/drawingml/2006/table">
            <a:tbl>
              <a:tblPr>
                <a:tableStyleId>{BC89EF96-8CEA-46FF-86C4-4CE0E7609802}</a:tableStyleId>
              </a:tblPr>
              <a:tblGrid>
                <a:gridCol w="1551855"/>
                <a:gridCol w="1551855"/>
                <a:gridCol w="1699652"/>
                <a:gridCol w="1369594"/>
                <a:gridCol w="1438527"/>
              </a:tblGrid>
              <a:tr h="655983">
                <a:tc>
                  <a:txBody>
                    <a:bodyPr/>
                    <a:lstStyle/>
                    <a:p>
                      <a:pPr algn="ctr" fontAlgn="b"/>
                      <a:r>
                        <a:rPr lang="en-US" sz="1100" u="none" strike="noStrike" dirty="0" smtClean="0"/>
                        <a:t>Sort Time </a:t>
                      </a:r>
                      <a:r>
                        <a:rPr lang="en-US" sz="1100" u="none" strike="noStrike" dirty="0"/>
                        <a:t>(</a:t>
                      </a:r>
                      <a:r>
                        <a:rPr lang="en-US" sz="1100" u="none" strike="noStrike" dirty="0" err="1"/>
                        <a:t>mins</a:t>
                      </a:r>
                      <a:r>
                        <a:rPr lang="en-US" sz="1100" u="none" strike="noStrike" dirty="0"/>
                        <a:t>)</a:t>
                      </a:r>
                      <a:endParaRPr lang="en-US" sz="1100" b="0" i="1" u="none" strike="noStrike" dirty="0">
                        <a:solidFill>
                          <a:srgbClr val="000000"/>
                        </a:solidFill>
                        <a:latin typeface="Liberation Sans"/>
                      </a:endParaRPr>
                    </a:p>
                  </a:txBody>
                  <a:tcPr marL="0" marR="0" marT="0" marB="0" anchor="b"/>
                </a:tc>
                <a:tc>
                  <a:txBody>
                    <a:bodyPr/>
                    <a:lstStyle/>
                    <a:p>
                      <a:pPr algn="ctr" fontAlgn="b"/>
                      <a:r>
                        <a:rPr lang="en-US" sz="1100" u="none" strike="noStrike" dirty="0"/>
                        <a:t>Number of </a:t>
                      </a:r>
                      <a:r>
                        <a:rPr lang="en-US" sz="1100" u="none" strike="noStrike" dirty="0" err="1"/>
                        <a:t>SeaMicro</a:t>
                      </a:r>
                      <a:r>
                        <a:rPr lang="en-US" sz="1100" u="none" strike="noStrike" dirty="0"/>
                        <a:t> Systems</a:t>
                      </a:r>
                      <a:endParaRPr lang="en-US" sz="1100" b="0" i="1" u="none" strike="noStrike" dirty="0">
                        <a:solidFill>
                          <a:srgbClr val="000000"/>
                        </a:solidFill>
                        <a:latin typeface="Liberation Sans"/>
                      </a:endParaRPr>
                    </a:p>
                  </a:txBody>
                  <a:tcPr marL="0" marR="0" marT="0" marB="0" anchor="b"/>
                </a:tc>
                <a:tc>
                  <a:txBody>
                    <a:bodyPr/>
                    <a:lstStyle/>
                    <a:p>
                      <a:pPr algn="ctr" fontAlgn="b"/>
                      <a:r>
                        <a:rPr lang="en-US" sz="1100" u="none" strike="noStrike" dirty="0" smtClean="0"/>
                        <a:t>Normalized Number </a:t>
                      </a:r>
                      <a:r>
                        <a:rPr lang="en-US" sz="1100" u="none" strike="noStrike" dirty="0"/>
                        <a:t>of Dell Systems</a:t>
                      </a:r>
                      <a:endParaRPr lang="en-US" sz="1100" b="0" i="1" u="none" strike="noStrike" dirty="0">
                        <a:solidFill>
                          <a:srgbClr val="000000"/>
                        </a:solidFill>
                        <a:latin typeface="Liberation Sans"/>
                      </a:endParaRPr>
                    </a:p>
                  </a:txBody>
                  <a:tcPr marL="0" marR="0" marT="0" marB="0" anchor="b"/>
                </a:tc>
                <a:tc>
                  <a:txBody>
                    <a:bodyPr/>
                    <a:lstStyle/>
                    <a:p>
                      <a:pPr algn="ctr" fontAlgn="b"/>
                      <a:r>
                        <a:rPr lang="en-US" sz="1100" u="none" strike="noStrike" dirty="0" err="1"/>
                        <a:t>SeaMicro</a:t>
                      </a:r>
                      <a:r>
                        <a:rPr lang="en-US" sz="1100" u="none" strike="noStrike" dirty="0"/>
                        <a:t> Power (KW)</a:t>
                      </a:r>
                      <a:endParaRPr lang="en-US" sz="1100" b="0" i="1" u="none" strike="noStrike" dirty="0">
                        <a:solidFill>
                          <a:srgbClr val="000000"/>
                        </a:solidFill>
                        <a:latin typeface="Liberation Sans"/>
                      </a:endParaRPr>
                    </a:p>
                  </a:txBody>
                  <a:tcPr marL="0" marR="0" marT="0" marB="0" anchor="b"/>
                </a:tc>
                <a:tc>
                  <a:txBody>
                    <a:bodyPr/>
                    <a:lstStyle/>
                    <a:p>
                      <a:pPr algn="ctr" fontAlgn="b"/>
                      <a:r>
                        <a:rPr lang="en-US" sz="1100" u="none" strike="noStrike" dirty="0"/>
                        <a:t>Dell Power (KW)</a:t>
                      </a:r>
                      <a:endParaRPr lang="en-US" sz="1100" b="0" i="1" u="none" strike="noStrike" dirty="0">
                        <a:solidFill>
                          <a:srgbClr val="000000"/>
                        </a:solidFill>
                        <a:latin typeface="Liberation Sans"/>
                      </a:endParaRPr>
                    </a:p>
                  </a:txBody>
                  <a:tcPr marL="0" marR="0" marT="0" marB="0" anchor="b"/>
                </a:tc>
              </a:tr>
              <a:tr h="236054">
                <a:tc>
                  <a:txBody>
                    <a:bodyPr/>
                    <a:lstStyle/>
                    <a:p>
                      <a:pPr algn="ctr" fontAlgn="b"/>
                      <a:r>
                        <a:rPr lang="en-US" sz="1000" u="none" strike="noStrike" dirty="0"/>
                        <a:t>25.5</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a:t>0.5</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a:t>18.51</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smtClean="0"/>
                        <a:t>1.25 </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a:t>4.97</a:t>
                      </a:r>
                      <a:endParaRPr lang="en-US" sz="1000" b="0" i="0" u="none" strike="noStrike">
                        <a:solidFill>
                          <a:srgbClr val="000000"/>
                        </a:solidFill>
                        <a:latin typeface="Liberation Sans"/>
                      </a:endParaRPr>
                    </a:p>
                  </a:txBody>
                  <a:tcPr marL="0" marR="0" marT="0" marB="0" anchor="b"/>
                </a:tc>
              </a:tr>
              <a:tr h="236054">
                <a:tc>
                  <a:txBody>
                    <a:bodyPr/>
                    <a:lstStyle/>
                    <a:p>
                      <a:pPr algn="ctr" fontAlgn="b"/>
                      <a:r>
                        <a:rPr lang="en-US" sz="1000" u="none" strike="noStrike" dirty="0"/>
                        <a:t>17.3</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a:t>1</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a:t>37.36</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smtClean="0"/>
                        <a:t>2.50 </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a:t>10.04</a:t>
                      </a:r>
                      <a:endParaRPr lang="en-US" sz="1000" b="0" i="0" u="none" strike="noStrike" dirty="0">
                        <a:solidFill>
                          <a:srgbClr val="000000"/>
                        </a:solidFill>
                        <a:latin typeface="Liberation Sans"/>
                      </a:endParaRPr>
                    </a:p>
                  </a:txBody>
                  <a:tcPr marL="0" marR="0" marT="0" marB="0" anchor="b"/>
                </a:tc>
              </a:tr>
              <a:tr h="236054">
                <a:tc>
                  <a:txBody>
                    <a:bodyPr/>
                    <a:lstStyle/>
                    <a:p>
                      <a:pPr algn="ctr" fontAlgn="b"/>
                      <a:r>
                        <a:rPr lang="en-US" sz="1000" u="none" strike="noStrike" dirty="0"/>
                        <a:t>10.4</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a:t>2</a:t>
                      </a:r>
                      <a:endParaRPr lang="en-US" sz="1000" b="0" i="0" u="none" strike="noStrike">
                        <a:solidFill>
                          <a:srgbClr val="000000"/>
                        </a:solidFill>
                        <a:latin typeface="Liberation Sans"/>
                      </a:endParaRPr>
                    </a:p>
                  </a:txBody>
                  <a:tcPr marL="0" marR="0" marT="0" marB="0" anchor="b"/>
                </a:tc>
                <a:tc>
                  <a:txBody>
                    <a:bodyPr/>
                    <a:lstStyle/>
                    <a:p>
                      <a:pPr algn="ctr" fontAlgn="b"/>
                      <a:r>
                        <a:rPr lang="en-US" sz="1000" u="none" strike="noStrike" dirty="0"/>
                        <a:t>75.08</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smtClean="0"/>
                        <a:t>5.00 </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a:t>20.18</a:t>
                      </a:r>
                      <a:endParaRPr lang="en-US" sz="1000" b="0" i="0" u="none" strike="noStrike" dirty="0">
                        <a:solidFill>
                          <a:srgbClr val="000000"/>
                        </a:solidFill>
                        <a:latin typeface="Liberation Sans"/>
                      </a:endParaRPr>
                    </a:p>
                  </a:txBody>
                  <a:tcPr marL="0" marR="0" marT="0" marB="0" anchor="b"/>
                </a:tc>
              </a:tr>
              <a:tr h="236054">
                <a:tc>
                  <a:txBody>
                    <a:bodyPr/>
                    <a:lstStyle/>
                    <a:p>
                      <a:pPr algn="ctr" fontAlgn="b"/>
                      <a:r>
                        <a:rPr lang="en-US" sz="1000" u="none" strike="noStrike" dirty="0"/>
                        <a:t>6.2</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a:t>4</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a:t>146.58</a:t>
                      </a:r>
                      <a:endParaRPr lang="en-US" sz="1000" b="0" i="0" u="none" strike="noStrike">
                        <a:solidFill>
                          <a:srgbClr val="000000"/>
                        </a:solidFill>
                        <a:latin typeface="Liberation Sans"/>
                      </a:endParaRPr>
                    </a:p>
                  </a:txBody>
                  <a:tcPr marL="0" marR="0" marT="0" marB="0" anchor="b"/>
                </a:tc>
                <a:tc>
                  <a:txBody>
                    <a:bodyPr/>
                    <a:lstStyle/>
                    <a:p>
                      <a:pPr algn="ctr" fontAlgn="b"/>
                      <a:r>
                        <a:rPr lang="en-US" sz="1000" u="none" strike="noStrike" dirty="0" smtClean="0"/>
                        <a:t>10.00 </a:t>
                      </a:r>
                      <a:endParaRPr lang="en-US" sz="1000" b="0" i="0" u="none" strike="noStrike" dirty="0">
                        <a:solidFill>
                          <a:srgbClr val="000000"/>
                        </a:solidFill>
                        <a:latin typeface="Liberation Sans"/>
                      </a:endParaRPr>
                    </a:p>
                  </a:txBody>
                  <a:tcPr marL="0" marR="0" marT="0" marB="0" anchor="b"/>
                </a:tc>
                <a:tc>
                  <a:txBody>
                    <a:bodyPr/>
                    <a:lstStyle/>
                    <a:p>
                      <a:pPr algn="ctr" fontAlgn="b"/>
                      <a:r>
                        <a:rPr lang="en-US" sz="1000" u="none" strike="noStrike" dirty="0"/>
                        <a:t>39.39</a:t>
                      </a:r>
                      <a:endParaRPr lang="en-US" sz="1000" b="0" i="0" u="none" strike="noStrike" dirty="0">
                        <a:solidFill>
                          <a:srgbClr val="000000"/>
                        </a:solidFill>
                        <a:latin typeface="Liberation Sans"/>
                      </a:endParaRPr>
                    </a:p>
                  </a:txBody>
                  <a:tcPr marL="0" marR="0" marT="0" marB="0" anchor="b"/>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SeaMicro</a:t>
            </a:r>
            <a:r>
              <a:rPr lang="en-US" dirty="0" smtClean="0"/>
              <a:t> vs. Dell R410</a:t>
            </a:r>
            <a:br>
              <a:rPr lang="en-US" dirty="0" smtClean="0"/>
            </a:br>
            <a:r>
              <a:rPr lang="en-US" sz="2800" dirty="0" err="1" smtClean="0"/>
              <a:t>Hadoop</a:t>
            </a:r>
            <a:r>
              <a:rPr lang="en-US" sz="2800" dirty="0" smtClean="0"/>
              <a:t> Performance Results</a:t>
            </a:r>
            <a:endParaRPr lang="en-US" sz="2800" dirty="0"/>
          </a:p>
        </p:txBody>
      </p:sp>
      <p:graphicFrame>
        <p:nvGraphicFramePr>
          <p:cNvPr id="9" name="Content Placeholder 8"/>
          <p:cNvGraphicFramePr>
            <a:graphicFrameLocks noGrp="1"/>
          </p:cNvGraphicFramePr>
          <p:nvPr>
            <p:ph idx="1"/>
          </p:nvPr>
        </p:nvGraphicFramePr>
        <p:xfrm>
          <a:off x="304800" y="1600200"/>
          <a:ext cx="8534400" cy="4486275"/>
        </p:xfrm>
        <a:graphic>
          <a:graphicData uri="http://schemas.openxmlformats.org/drawingml/2006/table">
            <a:tbl>
              <a:tblPr firstRow="1" bandRow="1">
                <a:tableStyleId>{F5AB1C69-6EDB-4FF4-983F-18BD219EF322}</a:tableStyleId>
              </a:tblPr>
              <a:tblGrid>
                <a:gridCol w="2952395"/>
                <a:gridCol w="2840477"/>
                <a:gridCol w="2741810"/>
              </a:tblGrid>
              <a:tr h="485275">
                <a:tc>
                  <a:txBody>
                    <a:bodyPr/>
                    <a:lstStyle/>
                    <a:p>
                      <a:pPr algn="ctr"/>
                      <a:endParaRPr lang="en-US" sz="2000" dirty="0">
                        <a:latin typeface="Calibri" pitchFamily="34" charset="0"/>
                      </a:endParaRPr>
                    </a:p>
                  </a:txBody>
                  <a:tcPr marL="99089" marR="99089" anchor="ctr"/>
                </a:tc>
                <a:tc>
                  <a:txBody>
                    <a:bodyPr/>
                    <a:lstStyle/>
                    <a:p>
                      <a:pPr algn="ctr"/>
                      <a:r>
                        <a:rPr lang="en-US" sz="2000" dirty="0" smtClean="0"/>
                        <a:t>SeaMicro</a:t>
                      </a:r>
                      <a:r>
                        <a:rPr lang="en-US" sz="2000" baseline="0" dirty="0" smtClean="0"/>
                        <a:t> </a:t>
                      </a:r>
                      <a:endParaRPr lang="en-US" sz="2000" dirty="0">
                        <a:latin typeface="Calibri" pitchFamily="34" charset="0"/>
                      </a:endParaRPr>
                    </a:p>
                  </a:txBody>
                  <a:tcPr marL="99089" marR="99089" anchor="ctr"/>
                </a:tc>
                <a:tc>
                  <a:txBody>
                    <a:bodyPr/>
                    <a:lstStyle/>
                    <a:p>
                      <a:pPr algn="ctr"/>
                      <a:r>
                        <a:rPr lang="en-US" sz="2000" baseline="0" dirty="0" smtClean="0"/>
                        <a:t>Dell</a:t>
                      </a:r>
                      <a:endParaRPr lang="en-US" sz="2000" baseline="0" dirty="0">
                        <a:latin typeface="Calibri" pitchFamily="34" charset="0"/>
                      </a:endParaRPr>
                    </a:p>
                  </a:txBody>
                  <a:tcPr marL="99089" marR="99089" anchor="ctr"/>
                </a:tc>
              </a:tr>
              <a:tr h="1105750">
                <a:tc>
                  <a:txBody>
                    <a:bodyPr/>
                    <a:lstStyle/>
                    <a:p>
                      <a:pPr algn="l"/>
                      <a:r>
                        <a:rPr lang="en-US" sz="1600" dirty="0" smtClean="0"/>
                        <a:t>System Description</a:t>
                      </a:r>
                      <a:endParaRPr lang="en-US" sz="1600" dirty="0">
                        <a:latin typeface="Calibri" pitchFamily="34" charset="0"/>
                      </a:endParaRPr>
                    </a:p>
                  </a:txBody>
                  <a:tcPr marL="99089" marR="99089" anchor="ctr"/>
                </a:tc>
                <a:tc>
                  <a:txBody>
                    <a:bodyPr/>
                    <a:lstStyle/>
                    <a:p>
                      <a:pPr algn="ctr"/>
                      <a:r>
                        <a:rPr lang="en-US" sz="1600" dirty="0" smtClean="0"/>
                        <a:t>SM10000-64</a:t>
                      </a:r>
                    </a:p>
                    <a:p>
                      <a:pPr algn="ctr"/>
                      <a:r>
                        <a:rPr lang="en-US" sz="1600" dirty="0" smtClean="0"/>
                        <a:t>256</a:t>
                      </a:r>
                      <a:r>
                        <a:rPr lang="en-US" sz="1600" baseline="0" dirty="0" smtClean="0"/>
                        <a:t> x dual core 1.66 GHz </a:t>
                      </a:r>
                      <a:r>
                        <a:rPr lang="en-US" sz="1600" dirty="0" smtClean="0"/>
                        <a:t>64 SATA HDD</a:t>
                      </a:r>
                      <a:endParaRPr lang="en-US" sz="1600" dirty="0">
                        <a:latin typeface="Calibri" pitchFamily="34" charset="0"/>
                      </a:endParaRPr>
                    </a:p>
                  </a:txBody>
                  <a:tcPr marL="99089" marR="99089" anchor="ctr"/>
                </a:tc>
                <a:tc>
                  <a:txBody>
                    <a:bodyPr/>
                    <a:lstStyle/>
                    <a:p>
                      <a:pPr algn="ctr"/>
                      <a:r>
                        <a:rPr lang="en-US" sz="1600" dirty="0" smtClean="0"/>
                        <a:t>Dell R410</a:t>
                      </a:r>
                    </a:p>
                    <a:p>
                      <a:pPr algn="ctr"/>
                      <a:r>
                        <a:rPr lang="en-US" sz="1600" dirty="0" smtClean="0"/>
                        <a:t>Dual socket quad core</a:t>
                      </a:r>
                    </a:p>
                    <a:p>
                      <a:pPr algn="ctr"/>
                      <a:r>
                        <a:rPr lang="en-US" sz="1600" dirty="0" smtClean="0"/>
                        <a:t>L5630, 2.13GHz, 4 SATA HDD</a:t>
                      </a:r>
                      <a:endParaRPr lang="en-US" sz="1600" dirty="0">
                        <a:latin typeface="Calibri" pitchFamily="34" charset="0"/>
                      </a:endParaRPr>
                    </a:p>
                  </a:txBody>
                  <a:tcPr marL="99089" marR="99089" anchor="ctr"/>
                </a:tc>
              </a:tr>
              <a:tr h="529200">
                <a:tc>
                  <a:txBody>
                    <a:bodyPr/>
                    <a:lstStyle/>
                    <a:p>
                      <a:pPr algn="l"/>
                      <a:r>
                        <a:rPr lang="en-US" sz="1600" dirty="0" smtClean="0"/>
                        <a:t>System</a:t>
                      </a:r>
                      <a:r>
                        <a:rPr lang="en-US" sz="1600" baseline="0" dirty="0" smtClean="0"/>
                        <a:t> Count</a:t>
                      </a:r>
                      <a:endParaRPr lang="en-US" sz="1600" dirty="0">
                        <a:latin typeface="Calibri" pitchFamily="34" charset="0"/>
                      </a:endParaRPr>
                    </a:p>
                  </a:txBody>
                  <a:tcPr marL="99089" marR="99089" anchor="ctr"/>
                </a:tc>
                <a:tc>
                  <a:txBody>
                    <a:bodyPr/>
                    <a:lstStyle/>
                    <a:p>
                      <a:pPr algn="ctr"/>
                      <a:r>
                        <a:rPr lang="en-US" sz="1600" dirty="0" smtClean="0"/>
                        <a:t>1</a:t>
                      </a:r>
                      <a:endParaRPr lang="en-US" sz="1600" dirty="0">
                        <a:latin typeface="Calibri" pitchFamily="34" charset="0"/>
                      </a:endParaRPr>
                    </a:p>
                  </a:txBody>
                  <a:tcPr marL="99089" marR="99089" anchor="ctr"/>
                </a:tc>
                <a:tc>
                  <a:txBody>
                    <a:bodyPr/>
                    <a:lstStyle/>
                    <a:p>
                      <a:pPr algn="ctr"/>
                      <a:r>
                        <a:rPr lang="en-US" sz="1600" dirty="0" smtClean="0"/>
                        <a:t>35</a:t>
                      </a:r>
                      <a:endParaRPr lang="en-US" sz="1600" dirty="0">
                        <a:latin typeface="Calibri" pitchFamily="34" charset="0"/>
                      </a:endParaRPr>
                    </a:p>
                  </a:txBody>
                  <a:tcPr marL="99089" marR="99089" anchor="ctr"/>
                </a:tc>
              </a:tr>
              <a:tr h="529200">
                <a:tc>
                  <a:txBody>
                    <a:bodyPr/>
                    <a:lstStyle/>
                    <a:p>
                      <a:pPr algn="l"/>
                      <a:r>
                        <a:rPr lang="en-US" sz="1600" dirty="0" smtClean="0"/>
                        <a:t>Data sorted</a:t>
                      </a:r>
                      <a:endParaRPr lang="en-US" sz="1600" dirty="0">
                        <a:latin typeface="Calibri" pitchFamily="34" charset="0"/>
                      </a:endParaRPr>
                    </a:p>
                  </a:txBody>
                  <a:tcPr marL="99089" marR="99089" anchor="ctr"/>
                </a:tc>
                <a:tc>
                  <a:txBody>
                    <a:bodyPr/>
                    <a:lstStyle/>
                    <a:p>
                      <a:pPr algn="ctr"/>
                      <a:r>
                        <a:rPr lang="en-US" sz="1600" dirty="0" smtClean="0"/>
                        <a:t>500GB</a:t>
                      </a:r>
                      <a:endParaRPr lang="en-US" sz="1600" dirty="0">
                        <a:latin typeface="Calibri" pitchFamily="34" charset="0"/>
                      </a:endParaRPr>
                    </a:p>
                  </a:txBody>
                  <a:tcPr marL="99089" marR="99089" anchor="ctr"/>
                </a:tc>
                <a:tc>
                  <a:txBody>
                    <a:bodyPr/>
                    <a:lstStyle/>
                    <a:p>
                      <a:pPr algn="ctr"/>
                      <a:r>
                        <a:rPr lang="en-US" sz="1600" dirty="0" smtClean="0"/>
                        <a:t>500GB</a:t>
                      </a:r>
                      <a:endParaRPr lang="en-US" sz="1600" dirty="0">
                        <a:latin typeface="Calibri" pitchFamily="34" charset="0"/>
                      </a:endParaRPr>
                    </a:p>
                  </a:txBody>
                  <a:tcPr marL="99089" marR="99089" anchor="ctr"/>
                </a:tc>
              </a:tr>
              <a:tr h="529200">
                <a:tc>
                  <a:txBody>
                    <a:bodyPr/>
                    <a:lstStyle/>
                    <a:p>
                      <a:pPr algn="l"/>
                      <a:r>
                        <a:rPr lang="en-US" sz="1600" baseline="0" dirty="0" smtClean="0"/>
                        <a:t>Time</a:t>
                      </a:r>
                      <a:endParaRPr lang="en-US" sz="1600" baseline="0" dirty="0">
                        <a:latin typeface="Calibri" pitchFamily="34" charset="0"/>
                      </a:endParaRPr>
                    </a:p>
                  </a:txBody>
                  <a:tcPr marL="99089" marR="99089" anchor="ctr"/>
                </a:tc>
                <a:tc>
                  <a:txBody>
                    <a:bodyPr/>
                    <a:lstStyle/>
                    <a:p>
                      <a:pPr algn="ctr"/>
                      <a:r>
                        <a:rPr lang="en-US" sz="1600" dirty="0" smtClean="0"/>
                        <a:t>30 minutes</a:t>
                      </a:r>
                      <a:endParaRPr lang="en-US" sz="1600" dirty="0">
                        <a:latin typeface="Calibri" pitchFamily="34" charset="0"/>
                      </a:endParaRPr>
                    </a:p>
                  </a:txBody>
                  <a:tcPr marL="99089" marR="99089" anchor="ctr"/>
                </a:tc>
                <a:tc>
                  <a:txBody>
                    <a:bodyPr/>
                    <a:lstStyle/>
                    <a:p>
                      <a:pPr algn="ctr"/>
                      <a:r>
                        <a:rPr lang="en-US" sz="1600" dirty="0" smtClean="0"/>
                        <a:t>30 minutes</a:t>
                      </a:r>
                      <a:endParaRPr lang="en-US" sz="1600" dirty="0">
                        <a:latin typeface="Calibri" pitchFamily="34" charset="0"/>
                      </a:endParaRPr>
                    </a:p>
                  </a:txBody>
                  <a:tcPr marL="99089" marR="99089" anchor="ctr"/>
                </a:tc>
              </a:tr>
              <a:tr h="529200">
                <a:tc>
                  <a:txBody>
                    <a:bodyPr/>
                    <a:lstStyle/>
                    <a:p>
                      <a:pPr algn="l"/>
                      <a:r>
                        <a:rPr lang="en-US" sz="1600" dirty="0" smtClean="0"/>
                        <a:t>Rack Units</a:t>
                      </a:r>
                      <a:endParaRPr lang="en-US" sz="1600" dirty="0">
                        <a:latin typeface="Calibri" pitchFamily="34" charset="0"/>
                      </a:endParaRPr>
                    </a:p>
                  </a:txBody>
                  <a:tcPr marL="99089" marR="99089" anchor="ctr"/>
                </a:tc>
                <a:tc>
                  <a:txBody>
                    <a:bodyPr/>
                    <a:lstStyle/>
                    <a:p>
                      <a:pPr algn="ctr"/>
                      <a:r>
                        <a:rPr lang="en-US" sz="1600" dirty="0" smtClean="0"/>
                        <a:t>10</a:t>
                      </a:r>
                      <a:endParaRPr lang="en-US" sz="1600" dirty="0">
                        <a:latin typeface="Calibri" pitchFamily="34" charset="0"/>
                      </a:endParaRPr>
                    </a:p>
                  </a:txBody>
                  <a:tcPr marL="99089" marR="99089" anchor="ctr"/>
                </a:tc>
                <a:tc>
                  <a:txBody>
                    <a:bodyPr/>
                    <a:lstStyle/>
                    <a:p>
                      <a:pPr algn="ctr"/>
                      <a:r>
                        <a:rPr lang="en-US" sz="1600" dirty="0" smtClean="0"/>
                        <a:t>35</a:t>
                      </a:r>
                      <a:endParaRPr lang="en-US" sz="1600" dirty="0">
                        <a:latin typeface="Calibri" pitchFamily="34" charset="0"/>
                      </a:endParaRPr>
                    </a:p>
                  </a:txBody>
                  <a:tcPr marL="99089" marR="99089" anchor="ctr"/>
                </a:tc>
              </a:tr>
              <a:tr h="778120">
                <a:tc>
                  <a:txBody>
                    <a:bodyPr/>
                    <a:lstStyle/>
                    <a:p>
                      <a:pPr algn="l"/>
                      <a:r>
                        <a:rPr lang="en-US" sz="1600" dirty="0" smtClean="0"/>
                        <a:t>Power</a:t>
                      </a:r>
                      <a:r>
                        <a:rPr lang="en-US" sz="1600" baseline="0" dirty="0" smtClean="0"/>
                        <a:t> consumed= energy consumed for test duration</a:t>
                      </a:r>
                      <a:endParaRPr lang="en-US" sz="1600" baseline="30000" dirty="0">
                        <a:latin typeface="Calibri" pitchFamily="34" charset="0"/>
                      </a:endParaRPr>
                    </a:p>
                  </a:txBody>
                  <a:tcPr marL="99089" marR="99089" anchor="ctr"/>
                </a:tc>
                <a:tc>
                  <a:txBody>
                    <a:bodyPr/>
                    <a:lstStyle/>
                    <a:p>
                      <a:pPr algn="ctr"/>
                      <a:r>
                        <a:rPr lang="en-US" sz="1600" dirty="0" smtClean="0"/>
                        <a:t>1.24 KWH</a:t>
                      </a:r>
                      <a:endParaRPr lang="en-US" sz="1600" dirty="0">
                        <a:latin typeface="Calibri" pitchFamily="34" charset="0"/>
                      </a:endParaRPr>
                    </a:p>
                  </a:txBody>
                  <a:tcPr marL="99089" marR="99089" anchor="ctr"/>
                </a:tc>
                <a:tc>
                  <a:txBody>
                    <a:bodyPr/>
                    <a:lstStyle/>
                    <a:p>
                      <a:pPr algn="ctr"/>
                      <a:r>
                        <a:rPr lang="en-US" sz="1600" dirty="0" smtClean="0"/>
                        <a:t>4.1</a:t>
                      </a:r>
                      <a:r>
                        <a:rPr lang="en-US" sz="1600" baseline="30000" dirty="0" smtClean="0"/>
                        <a:t> </a:t>
                      </a:r>
                      <a:r>
                        <a:rPr lang="en-US" sz="1600" dirty="0" smtClean="0"/>
                        <a:t>KWH</a:t>
                      </a:r>
                      <a:endParaRPr lang="en-US" sz="1600" dirty="0">
                        <a:latin typeface="Calibri" pitchFamily="34" charset="0"/>
                      </a:endParaRPr>
                    </a:p>
                  </a:txBody>
                  <a:tcPr marL="99089" marR="99089" anchor="ctr"/>
                </a:tc>
              </a:tr>
            </a:tbl>
          </a:graphicData>
        </a:graphic>
      </p:graphicFrame>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fontAlgn="auto">
              <a:spcAft>
                <a:spcPts val="0"/>
              </a:spcAft>
              <a:defRPr/>
            </a:pPr>
            <a:r>
              <a:rPr lang="en-US" sz="3600" dirty="0" smtClean="0"/>
              <a:t>The SM10000-64HD:  768 Atom Cores</a:t>
            </a:r>
            <a:r>
              <a:rPr lang="en-US" sz="4800" dirty="0" smtClean="0"/>
              <a:t/>
            </a:r>
            <a:br>
              <a:rPr lang="en-US" sz="4800" dirty="0" smtClean="0"/>
            </a:br>
            <a:r>
              <a:rPr lang="en-US" sz="2800" dirty="0" smtClean="0"/>
              <a:t>An entire rack of functionality in 10 RU</a:t>
            </a:r>
            <a:endParaRPr lang="en-US" sz="2800" dirty="0"/>
          </a:p>
        </p:txBody>
      </p:sp>
      <p:sp>
        <p:nvSpPr>
          <p:cNvPr id="20482" name="Content Placeholder 2"/>
          <p:cNvSpPr>
            <a:spLocks noGrp="1"/>
          </p:cNvSpPr>
          <p:nvPr>
            <p:ph idx="1"/>
          </p:nvPr>
        </p:nvSpPr>
        <p:spPr>
          <a:xfrm>
            <a:off x="304800" y="1600200"/>
            <a:ext cx="5688013" cy="4525963"/>
          </a:xfrm>
        </p:spPr>
        <p:txBody>
          <a:bodyPr/>
          <a:lstStyle/>
          <a:p>
            <a:r>
              <a:rPr lang="en-US" sz="2000" smtClean="0"/>
              <a:t>384 Dual Core Sockets </a:t>
            </a:r>
          </a:p>
          <a:p>
            <a:pPr lvl="1"/>
            <a:r>
              <a:rPr lang="en-US" sz="1600" smtClean="0"/>
              <a:t>768 x 1.6Ghz Intel x86 64 bit Cores</a:t>
            </a:r>
            <a:endParaRPr lang="en-US" sz="1600" baseline="30000" smtClean="0"/>
          </a:p>
          <a:p>
            <a:r>
              <a:rPr lang="en-US" sz="2000" smtClean="0"/>
              <a:t>1.5 Terabyte DRAM (4GB per Socket)</a:t>
            </a:r>
          </a:p>
          <a:p>
            <a:r>
              <a:rPr lang="en-US" sz="2000" smtClean="0"/>
              <a:t>0 - 64 SATA SSD/Hard Disks</a:t>
            </a:r>
          </a:p>
          <a:p>
            <a:r>
              <a:rPr lang="en-US" sz="2000" smtClean="0"/>
              <a:t>1.28 Terabit fabric interconnect</a:t>
            </a:r>
          </a:p>
          <a:p>
            <a:r>
              <a:rPr lang="en-US" sz="2000" smtClean="0"/>
              <a:t>Up to 64 x 1GbE and/or 16 x 10 GbE uplinks</a:t>
            </a:r>
          </a:p>
          <a:p>
            <a:r>
              <a:rPr lang="en-US" sz="2000" smtClean="0"/>
              <a:t>“Fail in place” architecture</a:t>
            </a:r>
          </a:p>
          <a:p>
            <a:r>
              <a:rPr lang="en-US" sz="2000" smtClean="0"/>
              <a:t>Hot swappable, fans, disk, power supplies, compute, Ethernet, and storage cards</a:t>
            </a:r>
          </a:p>
          <a:p>
            <a:r>
              <a:rPr lang="en-US" sz="2000" smtClean="0"/>
              <a:t>Runs off the shelf OS and applications</a:t>
            </a:r>
          </a:p>
          <a:p>
            <a:r>
              <a:rPr lang="en-US" sz="2000" smtClean="0"/>
              <a:t>Power Consumption:</a:t>
            </a:r>
          </a:p>
          <a:p>
            <a:pPr lvl="1"/>
            <a:r>
              <a:rPr lang="en-US" sz="1600" smtClean="0"/>
              <a:t>3.5 KW under typical workloads</a:t>
            </a:r>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pic>
        <p:nvPicPr>
          <p:cNvPr id="20484" name="Picture 2" descr="\\sfiler\corp\Marketing\Images\Frt_L3_N.gif"/>
          <p:cNvPicPr>
            <a:picLocks noChangeAspect="1" noChangeArrowheads="1"/>
          </p:cNvPicPr>
          <p:nvPr/>
        </p:nvPicPr>
        <p:blipFill>
          <a:blip r:embed="rId3"/>
          <a:srcRect/>
          <a:stretch>
            <a:fillRect/>
          </a:stretch>
        </p:blipFill>
        <p:spPr bwMode="auto">
          <a:xfrm>
            <a:off x="5562600" y="1447800"/>
            <a:ext cx="3155950" cy="2173288"/>
          </a:xfrm>
          <a:prstGeom prst="rect">
            <a:avLst/>
          </a:prstGeom>
          <a:noFill/>
          <a:ln w="9525">
            <a:noFill/>
            <a:miter lim="800000"/>
            <a:headEnd/>
            <a:tailEnd/>
          </a:ln>
        </p:spPr>
      </p:pic>
      <p:pic>
        <p:nvPicPr>
          <p:cNvPr id="20485" name="Picture 2"/>
          <p:cNvPicPr>
            <a:picLocks noChangeAspect="1" noChangeArrowheads="1"/>
          </p:cNvPicPr>
          <p:nvPr/>
        </p:nvPicPr>
        <p:blipFill>
          <a:blip r:embed="rId4"/>
          <a:srcRect/>
          <a:stretch>
            <a:fillRect/>
          </a:stretch>
        </p:blipFill>
        <p:spPr bwMode="auto">
          <a:xfrm>
            <a:off x="6245225" y="3790950"/>
            <a:ext cx="2212975" cy="21828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en-US"/>
              <a:t>SeaMicro: Proprietary and Confidential</a:t>
            </a:r>
          </a:p>
        </p:txBody>
      </p:sp>
      <p:sp>
        <p:nvSpPr>
          <p:cNvPr id="79874" name="TextBox 2"/>
          <p:cNvSpPr txBox="1">
            <a:spLocks noChangeArrowheads="1"/>
          </p:cNvSpPr>
          <p:nvPr/>
        </p:nvSpPr>
        <p:spPr bwMode="auto">
          <a:xfrm>
            <a:off x="808038" y="2122488"/>
            <a:ext cx="7620000" cy="3048000"/>
          </a:xfrm>
          <a:prstGeom prst="rect">
            <a:avLst/>
          </a:prstGeom>
          <a:noFill/>
          <a:ln w="9525">
            <a:noFill/>
            <a:miter lim="800000"/>
            <a:headEnd/>
            <a:tailEnd/>
          </a:ln>
        </p:spPr>
        <p:txBody>
          <a:bodyPr>
            <a:spAutoFit/>
          </a:bodyPr>
          <a:lstStyle/>
          <a:p>
            <a:r>
              <a:rPr lang="en-US" sz="4800"/>
              <a:t>Application Use Case</a:t>
            </a:r>
          </a:p>
          <a:p>
            <a:endParaRPr lang="en-US" sz="4800"/>
          </a:p>
          <a:p>
            <a:endParaRPr lang="en-US" sz="4800"/>
          </a:p>
          <a:p>
            <a:r>
              <a:rPr lang="en-US" sz="4800"/>
              <a:t>Apache Traffic Server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416925" cy="1143000"/>
          </a:xfrm>
        </p:spPr>
        <p:txBody>
          <a:bodyPr/>
          <a:lstStyle/>
          <a:p>
            <a:r>
              <a:rPr lang="en-US" sz="3600" smtClean="0"/>
              <a:t>Apache Traffic Server (ATS) - Savings</a:t>
            </a:r>
            <a:br>
              <a:rPr lang="en-US" sz="3600" smtClean="0"/>
            </a:br>
            <a:r>
              <a:rPr lang="en-US" sz="2400" smtClean="0"/>
              <a:t>1 SM10000-64HD = 45 Dual Socket Quad Core Servers</a:t>
            </a:r>
            <a:endParaRPr lang="en-US" sz="3600" smtClean="0"/>
          </a:p>
        </p:txBody>
      </p:sp>
      <p:sp>
        <p:nvSpPr>
          <p:cNvPr id="3" name="Content Placeholder 2"/>
          <p:cNvSpPr>
            <a:spLocks noGrp="1"/>
          </p:cNvSpPr>
          <p:nvPr>
            <p:ph idx="1"/>
          </p:nvPr>
        </p:nvSpPr>
        <p:spPr>
          <a:xfrm>
            <a:off x="231775" y="1600200"/>
            <a:ext cx="8794750" cy="4525963"/>
          </a:xfrm>
        </p:spPr>
        <p:txBody>
          <a:bodyPr>
            <a:normAutofit/>
          </a:bodyPr>
          <a:lstStyle/>
          <a:p>
            <a:pPr marL="420624" indent="-384048" fontAlgn="auto">
              <a:spcAft>
                <a:spcPts val="0"/>
              </a:spcAft>
              <a:buFont typeface="Wingdings 2"/>
              <a:buChar char=""/>
              <a:defRPr/>
            </a:pPr>
            <a:r>
              <a:rPr lang="en-US" sz="2400" i="1" dirty="0" smtClean="0">
                <a:latin typeface="ArialMT"/>
              </a:rPr>
              <a:t>Space savings – 35 Rack Units</a:t>
            </a:r>
          </a:p>
          <a:p>
            <a:pPr marL="722376" lvl="1" indent="-274320" fontAlgn="auto">
              <a:spcAft>
                <a:spcPts val="0"/>
              </a:spcAft>
              <a:buFont typeface="Wingdings 2"/>
              <a:buChar char=""/>
              <a:defRPr/>
            </a:pPr>
            <a:r>
              <a:rPr lang="en-US" sz="1800" i="1" dirty="0" smtClean="0">
                <a:latin typeface="ArialMT"/>
              </a:rPr>
              <a:t>SeaMicro 10 Rack Units</a:t>
            </a:r>
          </a:p>
          <a:p>
            <a:pPr marL="722376" lvl="1" indent="-274320" fontAlgn="auto">
              <a:spcAft>
                <a:spcPts val="0"/>
              </a:spcAft>
              <a:buFont typeface="Wingdings 2"/>
              <a:buChar char=""/>
              <a:defRPr/>
            </a:pPr>
            <a:r>
              <a:rPr lang="en-US" sz="1800" i="1" dirty="0" smtClean="0">
                <a:latin typeface="ArialMT"/>
              </a:rPr>
              <a:t>45 x 1 RU  servers  </a:t>
            </a:r>
          </a:p>
          <a:p>
            <a:pPr marL="722376" lvl="1" indent="-274320" fontAlgn="auto">
              <a:spcAft>
                <a:spcPts val="0"/>
              </a:spcAft>
              <a:buFont typeface="Wingdings 2"/>
              <a:buChar char=""/>
              <a:defRPr/>
            </a:pPr>
            <a:endParaRPr lang="en-US" sz="1800" i="1" dirty="0" smtClean="0">
              <a:latin typeface="ArialMT"/>
            </a:endParaRPr>
          </a:p>
          <a:p>
            <a:pPr marL="420624" indent="-384048" fontAlgn="auto">
              <a:spcAft>
                <a:spcPts val="0"/>
              </a:spcAft>
              <a:buFont typeface="Wingdings 2"/>
              <a:buChar char=""/>
              <a:defRPr/>
            </a:pPr>
            <a:r>
              <a:rPr lang="en-US" sz="2400" i="1" dirty="0" smtClean="0">
                <a:latin typeface="ArialMT"/>
              </a:rPr>
              <a:t>Network Savings –  39 GigE ports</a:t>
            </a:r>
          </a:p>
          <a:p>
            <a:pPr marL="722376" lvl="1" indent="-274320" fontAlgn="auto">
              <a:spcAft>
                <a:spcPts val="0"/>
              </a:spcAft>
              <a:buFont typeface="Wingdings 2"/>
              <a:buChar char=""/>
              <a:defRPr/>
            </a:pPr>
            <a:r>
              <a:rPr lang="en-US" sz="1800" i="1" dirty="0" smtClean="0">
                <a:latin typeface="ArialMT"/>
              </a:rPr>
              <a:t>SeaMicro – 6 GigE ports with LAG provides redundancy and aggregate bandwidth</a:t>
            </a:r>
          </a:p>
          <a:p>
            <a:pPr marL="722376" lvl="1" indent="-274320" fontAlgn="auto">
              <a:spcAft>
                <a:spcPts val="0"/>
              </a:spcAft>
              <a:buFont typeface="Wingdings 2"/>
              <a:buChar char=""/>
              <a:defRPr/>
            </a:pPr>
            <a:r>
              <a:rPr lang="en-US" sz="1800" i="1" dirty="0" smtClean="0">
                <a:latin typeface="ArialMT"/>
              </a:rPr>
              <a:t>1 RU – 45 Servers ~ 45 GigE ports to Top of rack Switches</a:t>
            </a:r>
          </a:p>
          <a:p>
            <a:pPr marL="722376" lvl="1" indent="-274320" fontAlgn="auto">
              <a:spcAft>
                <a:spcPts val="0"/>
              </a:spcAft>
              <a:buFont typeface="Wingdings 2"/>
              <a:buChar char=""/>
              <a:defRPr/>
            </a:pPr>
            <a:endParaRPr lang="en-US" sz="1800" i="1" dirty="0" smtClean="0">
              <a:latin typeface="ArialMT"/>
            </a:endParaRPr>
          </a:p>
          <a:p>
            <a:pPr marL="420624" indent="-384048" fontAlgn="auto">
              <a:spcAft>
                <a:spcPts val="0"/>
              </a:spcAft>
              <a:buFont typeface="Wingdings 2"/>
              <a:buChar char=""/>
              <a:defRPr/>
            </a:pPr>
            <a:r>
              <a:rPr lang="en-US" sz="2400" i="1" dirty="0" smtClean="0">
                <a:latin typeface="ArialMT"/>
              </a:rPr>
              <a:t>Power Savings ~ 5200 W</a:t>
            </a:r>
          </a:p>
          <a:p>
            <a:pPr marL="722376" lvl="1" indent="-274320" fontAlgn="auto">
              <a:spcAft>
                <a:spcPts val="0"/>
              </a:spcAft>
              <a:buFont typeface="Wingdings 2"/>
              <a:buChar char=""/>
              <a:defRPr/>
            </a:pPr>
            <a:r>
              <a:rPr lang="en-US" sz="1800" i="1" dirty="0" smtClean="0">
                <a:latin typeface="ArialMT"/>
              </a:rPr>
              <a:t>SeaMicro ~ 3800 W </a:t>
            </a:r>
          </a:p>
          <a:p>
            <a:pPr marL="722376" lvl="1" indent="-274320" fontAlgn="auto">
              <a:spcAft>
                <a:spcPts val="0"/>
              </a:spcAft>
              <a:buFont typeface="Wingdings 2"/>
              <a:buChar char=""/>
              <a:defRPr/>
            </a:pPr>
            <a:r>
              <a:rPr lang="en-US" sz="1800" i="1" dirty="0" smtClean="0">
                <a:latin typeface="ArialMT"/>
              </a:rPr>
              <a:t>1 RU 45 Servers x 200W ~ 9000 W</a:t>
            </a:r>
            <a:endParaRPr lang="en-US" sz="2400" i="1" dirty="0" smtClean="0">
              <a:latin typeface="ArialMT"/>
            </a:endParaRPr>
          </a:p>
          <a:p>
            <a:pPr marL="36576" indent="0" fontAlgn="auto">
              <a:spcAft>
                <a:spcPts val="0"/>
              </a:spcAft>
              <a:buFont typeface="Wingdings 2"/>
              <a:buNone/>
              <a:defRPr/>
            </a:pPr>
            <a:endParaRPr lang="en-US" sz="2000" i="1" dirty="0" smtClean="0"/>
          </a:p>
          <a:p>
            <a:pPr marL="36576" indent="0" fontAlgn="auto">
              <a:spcAft>
                <a:spcPts val="0"/>
              </a:spcAft>
              <a:buFont typeface="Wingdings 2"/>
              <a:buNone/>
              <a:defRPr/>
            </a:pPr>
            <a:endParaRPr lang="en-US" dirty="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z="3600" smtClean="0"/>
              <a:t>Case Study - Apache Traffic Server</a:t>
            </a:r>
          </a:p>
        </p:txBody>
      </p:sp>
      <p:sp>
        <p:nvSpPr>
          <p:cNvPr id="82946" name="Content Placeholder 2"/>
          <p:cNvSpPr>
            <a:spLocks noGrp="1"/>
          </p:cNvSpPr>
          <p:nvPr>
            <p:ph idx="1"/>
          </p:nvPr>
        </p:nvSpPr>
        <p:spPr>
          <a:xfrm>
            <a:off x="457200" y="2438400"/>
            <a:ext cx="3657600" cy="3687763"/>
          </a:xfrm>
        </p:spPr>
        <p:txBody>
          <a:bodyPr/>
          <a:lstStyle/>
          <a:p>
            <a:r>
              <a:rPr lang="en-US" sz="1600" i="1" smtClean="0">
                <a:latin typeface="ArialMT"/>
              </a:rPr>
              <a:t>Hardware Setup:</a:t>
            </a:r>
          </a:p>
          <a:p>
            <a:pPr lvl="1"/>
            <a:r>
              <a:rPr lang="en-US" sz="1600" i="1" smtClean="0">
                <a:latin typeface="ArialMT"/>
              </a:rPr>
              <a:t>2 x SeaMicro Servers (Intel N570 dual-core Atoms each with 4GB RAM)      </a:t>
            </a:r>
          </a:p>
          <a:p>
            <a:pPr lvl="1"/>
            <a:r>
              <a:rPr lang="en-US" sz="1600" i="1" smtClean="0">
                <a:latin typeface="ArialMT"/>
              </a:rPr>
              <a:t>1 X Dell Intel L5620 (dual socket, Quad core with 8GB RAM) </a:t>
            </a:r>
          </a:p>
          <a:p>
            <a:r>
              <a:rPr lang="en-US" sz="1600" i="1" smtClean="0">
                <a:latin typeface="ArialMT"/>
              </a:rPr>
              <a:t>Software Stack:     </a:t>
            </a:r>
          </a:p>
          <a:p>
            <a:pPr lvl="1"/>
            <a:r>
              <a:rPr lang="en-US" sz="1600" i="1" smtClean="0">
                <a:latin typeface="ArialMT"/>
              </a:rPr>
              <a:t>CentOS 5.5    </a:t>
            </a:r>
          </a:p>
          <a:p>
            <a:pPr lvl="1"/>
            <a:r>
              <a:rPr lang="en-US" sz="1600" i="1" smtClean="0">
                <a:latin typeface="ArialMT"/>
              </a:rPr>
              <a:t> ATS 2.1.6     </a:t>
            </a:r>
          </a:p>
          <a:p>
            <a:pPr lvl="1"/>
            <a:r>
              <a:rPr lang="en-US" sz="1600" i="1" smtClean="0">
                <a:latin typeface="ArialMT"/>
              </a:rPr>
              <a:t>PHP 5.3.6     </a:t>
            </a:r>
          </a:p>
          <a:p>
            <a:pPr lvl="1"/>
            <a:r>
              <a:rPr lang="en-US" sz="1600" i="1" smtClean="0">
                <a:latin typeface="ArialMT"/>
              </a:rPr>
              <a:t>Apache Bench 2.2.3</a:t>
            </a:r>
            <a:endParaRPr lang="en-US" sz="1600" smtClean="0"/>
          </a:p>
          <a:p>
            <a:endParaRPr lang="en-US" sz="2000" i="1" smtClean="0"/>
          </a:p>
          <a:p>
            <a:endParaRPr lang="en-US" sz="2000" i="1" smtClean="0"/>
          </a:p>
          <a:p>
            <a:endParaRPr lang="en-US"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pic>
        <p:nvPicPr>
          <p:cNvPr id="82948" name="Picture 5" descr="ATS-traffic-flow.png"/>
          <p:cNvPicPr>
            <a:picLocks noChangeAspect="1"/>
          </p:cNvPicPr>
          <p:nvPr/>
        </p:nvPicPr>
        <p:blipFill>
          <a:blip r:embed="rId2"/>
          <a:srcRect/>
          <a:stretch>
            <a:fillRect/>
          </a:stretch>
        </p:blipFill>
        <p:spPr bwMode="auto">
          <a:xfrm>
            <a:off x="4267200" y="2311400"/>
            <a:ext cx="4483100" cy="4165600"/>
          </a:xfrm>
          <a:prstGeom prst="rect">
            <a:avLst/>
          </a:prstGeom>
          <a:noFill/>
          <a:ln w="9525">
            <a:noFill/>
            <a:miter lim="800000"/>
            <a:headEnd/>
            <a:tailEnd/>
          </a:ln>
        </p:spPr>
      </p:pic>
      <p:sp>
        <p:nvSpPr>
          <p:cNvPr id="82949" name="TextBox 6"/>
          <p:cNvSpPr txBox="1">
            <a:spLocks noChangeArrowheads="1"/>
          </p:cNvSpPr>
          <p:nvPr/>
        </p:nvSpPr>
        <p:spPr bwMode="auto">
          <a:xfrm>
            <a:off x="457200" y="1295400"/>
            <a:ext cx="8229600" cy="1292225"/>
          </a:xfrm>
          <a:prstGeom prst="rect">
            <a:avLst/>
          </a:prstGeom>
          <a:noFill/>
          <a:ln w="9525">
            <a:noFill/>
            <a:miter lim="800000"/>
            <a:headEnd/>
            <a:tailEnd/>
          </a:ln>
        </p:spPr>
        <p:txBody>
          <a:bodyPr>
            <a:spAutoFit/>
          </a:bodyPr>
          <a:lstStyle/>
          <a:p>
            <a:r>
              <a:rPr lang="en-US" sz="2000" i="1"/>
              <a:t>ATS is a powerful proxy that can use regular expressions to parse and remap URL’s, along with analyzing and distributing load based on HTTP headers. </a:t>
            </a:r>
          </a:p>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Apache Traffic Server</a:t>
            </a:r>
            <a:br>
              <a:rPr lang="en-US" dirty="0" smtClean="0"/>
            </a:br>
            <a:r>
              <a:rPr lang="en-US" sz="3111" i="1" dirty="0" smtClean="0"/>
              <a:t>ATS Testing</a:t>
            </a:r>
            <a:r>
              <a:rPr lang="en-US" i="1" dirty="0" smtClean="0"/>
              <a:t/>
            </a:r>
            <a:br>
              <a:rPr lang="en-US" i="1" dirty="0" smtClean="0"/>
            </a:br>
            <a:endParaRPr lang="en-US" dirty="0"/>
          </a:p>
        </p:txBody>
      </p:sp>
      <p:sp>
        <p:nvSpPr>
          <p:cNvPr id="83970" name="Content Placeholder 2"/>
          <p:cNvSpPr>
            <a:spLocks noGrp="1"/>
          </p:cNvSpPr>
          <p:nvPr>
            <p:ph idx="1"/>
          </p:nvPr>
        </p:nvSpPr>
        <p:spPr/>
        <p:txBody>
          <a:bodyPr/>
          <a:lstStyle/>
          <a:p>
            <a:r>
              <a:rPr lang="en-US" sz="2400" smtClean="0">
                <a:latin typeface="Lucida Grande"/>
                <a:ea typeface="Lucida Grande"/>
                <a:cs typeface="Lucida Grande"/>
              </a:rPr>
              <a:t>Configured one SeaMicro Server with ATS</a:t>
            </a:r>
          </a:p>
          <a:p>
            <a:r>
              <a:rPr lang="en-US" sz="2400" smtClean="0">
                <a:latin typeface="Lucida Grande"/>
                <a:ea typeface="Lucida Grande"/>
                <a:cs typeface="Lucida Grande"/>
              </a:rPr>
              <a:t>Configured one SeaMicro Server as Origin server</a:t>
            </a:r>
          </a:p>
          <a:p>
            <a:r>
              <a:rPr lang="en-US" sz="2400" smtClean="0">
                <a:latin typeface="Lucida Grande"/>
                <a:ea typeface="Lucida Grande"/>
                <a:cs typeface="Lucida Grande"/>
              </a:rPr>
              <a:t>The ATS Server was set to cache results from Origin Server</a:t>
            </a:r>
          </a:p>
          <a:p>
            <a:r>
              <a:rPr lang="en-US" sz="2400" smtClean="0">
                <a:latin typeface="Lucida Grande"/>
                <a:ea typeface="Lucida Grande"/>
                <a:cs typeface="Lucida Grande"/>
              </a:rPr>
              <a:t>Used Dell to generate load</a:t>
            </a:r>
          </a:p>
          <a:p>
            <a:endParaRPr lang="en-US" sz="2400" smtClean="0">
              <a:latin typeface="Lucida Grande"/>
              <a:ea typeface="Lucida Grande"/>
              <a:cs typeface="Lucida Grande"/>
            </a:endParaRPr>
          </a:p>
          <a:p>
            <a:r>
              <a:rPr lang="en-US" sz="2400" smtClean="0">
                <a:latin typeface="Lucida Grande"/>
                <a:ea typeface="Lucida Grande"/>
                <a:cs typeface="Lucida Grande"/>
              </a:rPr>
              <a:t>Result: 5700 RPS with 100% cache-hit</a:t>
            </a:r>
            <a:endParaRPr lang="en-US" sz="2400" i="1"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SeaMicro</a:t>
            </a:r>
            <a:r>
              <a:rPr lang="en-US" dirty="0" smtClean="0"/>
              <a:t> vs. Dell R410</a:t>
            </a:r>
            <a:br>
              <a:rPr lang="en-US" dirty="0" smtClean="0"/>
            </a:br>
            <a:r>
              <a:rPr lang="en-US" sz="2800" dirty="0" smtClean="0"/>
              <a:t>ATS Performance Results</a:t>
            </a:r>
            <a:endParaRPr lang="en-US" sz="2800" dirty="0"/>
          </a:p>
        </p:txBody>
      </p:sp>
      <p:graphicFrame>
        <p:nvGraphicFramePr>
          <p:cNvPr id="9" name="Content Placeholder 8"/>
          <p:cNvGraphicFramePr>
            <a:graphicFrameLocks noGrp="1"/>
          </p:cNvGraphicFramePr>
          <p:nvPr>
            <p:ph idx="1"/>
          </p:nvPr>
        </p:nvGraphicFramePr>
        <p:xfrm>
          <a:off x="304800" y="1600200"/>
          <a:ext cx="8534400" cy="4433888"/>
        </p:xfrm>
        <a:graphic>
          <a:graphicData uri="http://schemas.openxmlformats.org/drawingml/2006/table">
            <a:tbl>
              <a:tblPr firstRow="1" bandRow="1">
                <a:tableStyleId>{F5AB1C69-6EDB-4FF4-983F-18BD219EF322}</a:tableStyleId>
              </a:tblPr>
              <a:tblGrid>
                <a:gridCol w="2952395"/>
                <a:gridCol w="2840477"/>
                <a:gridCol w="2741810"/>
              </a:tblGrid>
              <a:tr h="472836">
                <a:tc>
                  <a:txBody>
                    <a:bodyPr/>
                    <a:lstStyle/>
                    <a:p>
                      <a:pPr algn="ctr"/>
                      <a:endParaRPr lang="en-US" sz="2000" dirty="0">
                        <a:latin typeface="Calibri" pitchFamily="34" charset="0"/>
                      </a:endParaRPr>
                    </a:p>
                  </a:txBody>
                  <a:tcPr marL="99089" marR="99089" anchor="ctr"/>
                </a:tc>
                <a:tc>
                  <a:txBody>
                    <a:bodyPr/>
                    <a:lstStyle/>
                    <a:p>
                      <a:pPr algn="ctr"/>
                      <a:r>
                        <a:rPr lang="en-US" sz="2000" dirty="0" smtClean="0"/>
                        <a:t>SeaMicro</a:t>
                      </a:r>
                      <a:r>
                        <a:rPr lang="en-US" sz="2000" baseline="0" dirty="0" smtClean="0"/>
                        <a:t> </a:t>
                      </a:r>
                      <a:endParaRPr lang="en-US" sz="2000" dirty="0">
                        <a:latin typeface="Calibri" pitchFamily="34" charset="0"/>
                      </a:endParaRPr>
                    </a:p>
                  </a:txBody>
                  <a:tcPr marL="99089" marR="99089" anchor="ctr"/>
                </a:tc>
                <a:tc>
                  <a:txBody>
                    <a:bodyPr/>
                    <a:lstStyle/>
                    <a:p>
                      <a:pPr algn="ctr"/>
                      <a:r>
                        <a:rPr lang="en-US" sz="2000" baseline="0" dirty="0" smtClean="0"/>
                        <a:t>Dell</a:t>
                      </a:r>
                      <a:endParaRPr lang="en-US" sz="2000" baseline="0" dirty="0">
                        <a:latin typeface="Calibri" pitchFamily="34" charset="0"/>
                      </a:endParaRPr>
                    </a:p>
                  </a:txBody>
                  <a:tcPr marL="99089" marR="99089" anchor="ctr"/>
                </a:tc>
              </a:tr>
              <a:tr h="1077407">
                <a:tc>
                  <a:txBody>
                    <a:bodyPr/>
                    <a:lstStyle/>
                    <a:p>
                      <a:pPr algn="l"/>
                      <a:r>
                        <a:rPr lang="en-US" sz="1600" dirty="0" smtClean="0"/>
                        <a:t>System Description</a:t>
                      </a:r>
                      <a:endParaRPr lang="en-US" sz="1600" dirty="0">
                        <a:latin typeface="Calibri" pitchFamily="34" charset="0"/>
                      </a:endParaRPr>
                    </a:p>
                  </a:txBody>
                  <a:tcPr marL="99089" marR="99089" anchor="ctr"/>
                </a:tc>
                <a:tc>
                  <a:txBody>
                    <a:bodyPr/>
                    <a:lstStyle/>
                    <a:p>
                      <a:pPr algn="ctr"/>
                      <a:r>
                        <a:rPr lang="en-US" sz="1600" dirty="0" smtClean="0"/>
                        <a:t>SM10000-64</a:t>
                      </a:r>
                    </a:p>
                    <a:p>
                      <a:pPr algn="ctr"/>
                      <a:r>
                        <a:rPr lang="en-US" sz="1600" dirty="0" smtClean="0"/>
                        <a:t>256</a:t>
                      </a:r>
                      <a:r>
                        <a:rPr lang="en-US" sz="1600" baseline="0" dirty="0" smtClean="0"/>
                        <a:t> x dual core 1.66 GHz </a:t>
                      </a:r>
                      <a:r>
                        <a:rPr lang="en-US" sz="1600" dirty="0" smtClean="0"/>
                        <a:t>64 SATA HDD</a:t>
                      </a:r>
                      <a:endParaRPr lang="en-US" sz="1600" dirty="0">
                        <a:latin typeface="Calibri" pitchFamily="34" charset="0"/>
                      </a:endParaRPr>
                    </a:p>
                  </a:txBody>
                  <a:tcPr marL="99089" marR="99089" anchor="ctr"/>
                </a:tc>
                <a:tc>
                  <a:txBody>
                    <a:bodyPr/>
                    <a:lstStyle/>
                    <a:p>
                      <a:pPr algn="ctr"/>
                      <a:r>
                        <a:rPr lang="en-US" sz="1600" dirty="0" smtClean="0"/>
                        <a:t>Dell R410</a:t>
                      </a:r>
                    </a:p>
                    <a:p>
                      <a:pPr algn="ctr"/>
                      <a:r>
                        <a:rPr lang="en-US" sz="1600" dirty="0" smtClean="0"/>
                        <a:t>Dual socket quad core</a:t>
                      </a:r>
                    </a:p>
                    <a:p>
                      <a:pPr algn="ctr"/>
                      <a:r>
                        <a:rPr lang="en-US" sz="1600" dirty="0" smtClean="0"/>
                        <a:t>L5630, 2.13GHz, 4 SATA HDD</a:t>
                      </a:r>
                      <a:endParaRPr lang="en-US" sz="1600" dirty="0">
                        <a:latin typeface="Calibri" pitchFamily="34" charset="0"/>
                      </a:endParaRPr>
                    </a:p>
                  </a:txBody>
                  <a:tcPr marL="99089" marR="99089" anchor="ctr"/>
                </a:tc>
              </a:tr>
              <a:tr h="515635">
                <a:tc>
                  <a:txBody>
                    <a:bodyPr/>
                    <a:lstStyle/>
                    <a:p>
                      <a:pPr algn="l"/>
                      <a:r>
                        <a:rPr lang="en-US" sz="1600" dirty="0" smtClean="0"/>
                        <a:t>System</a:t>
                      </a:r>
                      <a:r>
                        <a:rPr lang="en-US" sz="1600" baseline="0" dirty="0" smtClean="0"/>
                        <a:t> Count</a:t>
                      </a:r>
                      <a:endParaRPr lang="en-US" sz="1600" dirty="0">
                        <a:latin typeface="Calibri" pitchFamily="34" charset="0"/>
                      </a:endParaRPr>
                    </a:p>
                  </a:txBody>
                  <a:tcPr marL="99089" marR="99089" anchor="ctr"/>
                </a:tc>
                <a:tc>
                  <a:txBody>
                    <a:bodyPr/>
                    <a:lstStyle/>
                    <a:p>
                      <a:pPr algn="ctr"/>
                      <a:r>
                        <a:rPr lang="en-US" sz="1600" dirty="0" smtClean="0"/>
                        <a:t>1</a:t>
                      </a:r>
                      <a:endParaRPr lang="en-US" sz="1600" dirty="0">
                        <a:latin typeface="Calibri" pitchFamily="34" charset="0"/>
                      </a:endParaRPr>
                    </a:p>
                  </a:txBody>
                  <a:tcPr marL="99089" marR="99089" anchor="ctr"/>
                </a:tc>
                <a:tc>
                  <a:txBody>
                    <a:bodyPr/>
                    <a:lstStyle/>
                    <a:p>
                      <a:pPr algn="ctr"/>
                      <a:r>
                        <a:rPr lang="en-US" sz="1600" dirty="0" smtClean="0"/>
                        <a:t>32</a:t>
                      </a:r>
                      <a:endParaRPr lang="en-US" sz="1600" dirty="0">
                        <a:latin typeface="Calibri" pitchFamily="34" charset="0"/>
                      </a:endParaRPr>
                    </a:p>
                  </a:txBody>
                  <a:tcPr marL="99089" marR="99089" anchor="ctr"/>
                </a:tc>
              </a:tr>
              <a:tr h="515635">
                <a:tc>
                  <a:txBody>
                    <a:bodyPr/>
                    <a:lstStyle/>
                    <a:p>
                      <a:pPr algn="l"/>
                      <a:r>
                        <a:rPr lang="en-US" sz="1600" dirty="0" smtClean="0"/>
                        <a:t>Requests</a:t>
                      </a:r>
                      <a:r>
                        <a:rPr lang="en-US" sz="1600" baseline="0" dirty="0" smtClean="0"/>
                        <a:t> Per Second / Node</a:t>
                      </a:r>
                      <a:endParaRPr lang="en-US" sz="1600" dirty="0">
                        <a:latin typeface="Calibri" pitchFamily="34" charset="0"/>
                      </a:endParaRPr>
                    </a:p>
                  </a:txBody>
                  <a:tcPr marL="99089" marR="99089" anchor="ctr"/>
                </a:tc>
                <a:tc>
                  <a:txBody>
                    <a:bodyPr/>
                    <a:lstStyle/>
                    <a:p>
                      <a:pPr algn="ctr"/>
                      <a:r>
                        <a:rPr lang="en-US" sz="1600" dirty="0" smtClean="0"/>
                        <a:t>5700</a:t>
                      </a:r>
                      <a:endParaRPr lang="en-US" sz="1600" dirty="0"/>
                    </a:p>
                  </a:txBody>
                  <a:tcPr marL="99089" marR="99089" anchor="ctr"/>
                </a:tc>
                <a:tc>
                  <a:txBody>
                    <a:bodyPr/>
                    <a:lstStyle/>
                    <a:p>
                      <a:pPr algn="ctr"/>
                      <a:r>
                        <a:rPr lang="en-US" sz="1600" dirty="0" smtClean="0"/>
                        <a:t>70,000*</a:t>
                      </a:r>
                      <a:endParaRPr lang="en-US" sz="1600" dirty="0"/>
                    </a:p>
                  </a:txBody>
                  <a:tcPr marL="99089" marR="99089" anchor="ctr"/>
                </a:tc>
              </a:tr>
              <a:tr h="564276">
                <a:tc>
                  <a:txBody>
                    <a:bodyPr/>
                    <a:lstStyle/>
                    <a:p>
                      <a:pPr algn="l"/>
                      <a:r>
                        <a:rPr lang="en-US" sz="1600" dirty="0" smtClean="0"/>
                        <a:t>Requests</a:t>
                      </a:r>
                      <a:r>
                        <a:rPr lang="en-US" sz="1600" baseline="0" dirty="0" smtClean="0"/>
                        <a:t> Per Second / Cluster</a:t>
                      </a:r>
                      <a:endParaRPr lang="en-US" sz="1600" dirty="0">
                        <a:latin typeface="Calibri" pitchFamily="34" charset="0"/>
                      </a:endParaRPr>
                    </a:p>
                  </a:txBody>
                  <a:tcPr marL="99089" marR="99089" anchor="ctr"/>
                </a:tc>
                <a:tc>
                  <a:txBody>
                    <a:bodyPr/>
                    <a:lstStyle/>
                    <a:p>
                      <a:pPr algn="ctr"/>
                      <a:r>
                        <a:rPr lang="en-US" sz="1600" dirty="0" smtClean="0">
                          <a:latin typeface="Calibri" pitchFamily="34" charset="0"/>
                        </a:rPr>
                        <a:t>2,188,800</a:t>
                      </a:r>
                      <a:endParaRPr lang="en-US" sz="1600" dirty="0">
                        <a:latin typeface="Calibri" pitchFamily="34" charset="0"/>
                      </a:endParaRPr>
                    </a:p>
                  </a:txBody>
                  <a:tcPr marL="99089" marR="99089" anchor="ctr"/>
                </a:tc>
                <a:tc>
                  <a:txBody>
                    <a:bodyPr/>
                    <a:lstStyle/>
                    <a:p>
                      <a:pPr algn="ctr"/>
                      <a:r>
                        <a:rPr lang="en-US" sz="1600" dirty="0" smtClean="0">
                          <a:latin typeface="Calibri" pitchFamily="34" charset="0"/>
                        </a:rPr>
                        <a:t>2,240,000</a:t>
                      </a:r>
                      <a:endParaRPr lang="en-US" sz="1600" dirty="0">
                        <a:latin typeface="Calibri" pitchFamily="34" charset="0"/>
                      </a:endParaRPr>
                    </a:p>
                  </a:txBody>
                  <a:tcPr marL="99089" marR="99089" anchor="ctr"/>
                </a:tc>
              </a:tr>
              <a:tr h="515635">
                <a:tc>
                  <a:txBody>
                    <a:bodyPr/>
                    <a:lstStyle/>
                    <a:p>
                      <a:pPr algn="l"/>
                      <a:r>
                        <a:rPr lang="en-US" sz="1600" dirty="0" smtClean="0"/>
                        <a:t>System Power used</a:t>
                      </a:r>
                      <a:endParaRPr lang="en-US" sz="1600" dirty="0">
                        <a:latin typeface="Calibri" pitchFamily="34" charset="0"/>
                      </a:endParaRPr>
                    </a:p>
                  </a:txBody>
                  <a:tcPr marL="99089" marR="99089" anchor="ctr"/>
                </a:tc>
                <a:tc>
                  <a:txBody>
                    <a:bodyPr/>
                    <a:lstStyle/>
                    <a:p>
                      <a:pPr algn="ctr"/>
                      <a:r>
                        <a:rPr lang="en-US" sz="1600" dirty="0" smtClean="0"/>
                        <a:t>3,780 W</a:t>
                      </a:r>
                      <a:endParaRPr lang="en-US" sz="1600" dirty="0">
                        <a:latin typeface="Calibri" pitchFamily="34" charset="0"/>
                      </a:endParaRPr>
                    </a:p>
                  </a:txBody>
                  <a:tcPr marL="99089" marR="99089" anchor="ctr"/>
                </a:tc>
                <a:tc>
                  <a:txBody>
                    <a:bodyPr/>
                    <a:lstStyle/>
                    <a:p>
                      <a:pPr algn="ctr"/>
                      <a:r>
                        <a:rPr lang="en-US" sz="1600" dirty="0" smtClean="0">
                          <a:latin typeface="Calibri" pitchFamily="34" charset="0"/>
                        </a:rPr>
                        <a:t>6,650 W</a:t>
                      </a:r>
                      <a:endParaRPr lang="en-US" sz="1600" dirty="0">
                        <a:latin typeface="Calibri" pitchFamily="34" charset="0"/>
                      </a:endParaRPr>
                    </a:p>
                  </a:txBody>
                  <a:tcPr marL="99089" marR="99089" anchor="ctr"/>
                </a:tc>
              </a:tr>
              <a:tr h="758175">
                <a:tc>
                  <a:txBody>
                    <a:bodyPr/>
                    <a:lstStyle/>
                    <a:p>
                      <a:pPr algn="l"/>
                      <a:r>
                        <a:rPr lang="en-US" sz="1600" dirty="0" smtClean="0"/>
                        <a:t>Rack Units</a:t>
                      </a:r>
                      <a:endParaRPr lang="en-US" sz="1600" dirty="0">
                        <a:latin typeface="Calibri" pitchFamily="34" charset="0"/>
                      </a:endParaRPr>
                    </a:p>
                  </a:txBody>
                  <a:tcPr marL="99089" marR="99089" anchor="ctr"/>
                </a:tc>
                <a:tc>
                  <a:txBody>
                    <a:bodyPr/>
                    <a:lstStyle/>
                    <a:p>
                      <a:pPr algn="ctr"/>
                      <a:r>
                        <a:rPr lang="en-US" sz="1600" dirty="0" smtClean="0"/>
                        <a:t>10</a:t>
                      </a:r>
                      <a:endParaRPr lang="en-US" sz="1600" dirty="0">
                        <a:latin typeface="Calibri" pitchFamily="34" charset="0"/>
                      </a:endParaRPr>
                    </a:p>
                  </a:txBody>
                  <a:tcPr marL="99089" marR="99089" anchor="ctr"/>
                </a:tc>
                <a:tc>
                  <a:txBody>
                    <a:bodyPr/>
                    <a:lstStyle/>
                    <a:p>
                      <a:pPr algn="ctr"/>
                      <a:r>
                        <a:rPr lang="en-US" sz="1600" dirty="0" smtClean="0"/>
                        <a:t>32</a:t>
                      </a:r>
                      <a:endParaRPr lang="en-US" sz="1600" dirty="0">
                        <a:latin typeface="Calibri" pitchFamily="34" charset="0"/>
                      </a:endParaRPr>
                    </a:p>
                  </a:txBody>
                  <a:tcPr marL="99089" marR="99089" anchor="ctr"/>
                </a:tc>
              </a:tr>
            </a:tbl>
          </a:graphicData>
        </a:graphic>
      </p:graphicFrame>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
        <p:nvSpPr>
          <p:cNvPr id="85029" name="TextBox 4"/>
          <p:cNvSpPr txBox="1">
            <a:spLocks noChangeArrowheads="1"/>
          </p:cNvSpPr>
          <p:nvPr/>
        </p:nvSpPr>
        <p:spPr bwMode="auto">
          <a:xfrm>
            <a:off x="762000" y="6172200"/>
            <a:ext cx="3824288" cy="369888"/>
          </a:xfrm>
          <a:prstGeom prst="rect">
            <a:avLst/>
          </a:prstGeom>
          <a:noFill/>
          <a:ln w="9525">
            <a:noFill/>
            <a:miter lim="800000"/>
            <a:headEnd/>
            <a:tailEnd/>
          </a:ln>
        </p:spPr>
        <p:txBody>
          <a:bodyPr wrap="none">
            <a:spAutoFit/>
          </a:bodyPr>
          <a:lstStyle/>
          <a:p>
            <a:r>
              <a:rPr lang="en-US"/>
              <a:t>* Based on ATS 2.0 100% cache hit</a:t>
            </a: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125413"/>
            <a:ext cx="8493125" cy="1143000"/>
          </a:xfrm>
        </p:spPr>
        <p:txBody>
          <a:bodyPr>
            <a:normAutofit fontScale="90000"/>
          </a:bodyPr>
          <a:lstStyle/>
          <a:p>
            <a:pPr fontAlgn="auto">
              <a:spcAft>
                <a:spcPts val="0"/>
              </a:spcAft>
              <a:defRPr/>
            </a:pPr>
            <a:r>
              <a:rPr lang="en-US" dirty="0" smtClean="0"/>
              <a:t>SeaMicro Performance Summary</a:t>
            </a:r>
            <a:endParaRPr lang="en-US" dirty="0"/>
          </a:p>
        </p:txBody>
      </p:sp>
      <p:graphicFrame>
        <p:nvGraphicFramePr>
          <p:cNvPr id="5" name="Content Placeholder 4"/>
          <p:cNvGraphicFramePr>
            <a:graphicFrameLocks noGrp="1"/>
          </p:cNvGraphicFramePr>
          <p:nvPr>
            <p:ph idx="1"/>
          </p:nvPr>
        </p:nvGraphicFramePr>
        <p:xfrm>
          <a:off x="969963" y="2122488"/>
          <a:ext cx="7126287" cy="3236912"/>
        </p:xfrm>
        <a:graphic>
          <a:graphicData uri="http://schemas.openxmlformats.org/drawingml/2006/table">
            <a:tbl>
              <a:tblPr firstRow="1" bandRow="1">
                <a:tableStyleId>{5C22544A-7EE6-4342-B048-85BDC9FD1C3A}</a:tableStyleId>
              </a:tblPr>
              <a:tblGrid>
                <a:gridCol w="2446071"/>
                <a:gridCol w="2107087"/>
                <a:gridCol w="2573135"/>
              </a:tblGrid>
              <a:tr h="370840">
                <a:tc>
                  <a:txBody>
                    <a:bodyPr/>
                    <a:lstStyle/>
                    <a:p>
                      <a:r>
                        <a:rPr lang="en-US" strike="noStrike" dirty="0" smtClean="0"/>
                        <a:t>Use Case</a:t>
                      </a:r>
                      <a:endParaRPr lang="en-US" strike="noStrike" dirty="0"/>
                    </a:p>
                  </a:txBody>
                  <a:tcPr/>
                </a:tc>
                <a:tc>
                  <a:txBody>
                    <a:bodyPr/>
                    <a:lstStyle/>
                    <a:p>
                      <a:r>
                        <a:rPr lang="en-US" dirty="0" smtClean="0"/>
                        <a:t>SeaMicro SM10000-64HD</a:t>
                      </a:r>
                      <a:endParaRPr lang="en-US" dirty="0"/>
                    </a:p>
                  </a:txBody>
                  <a:tcPr/>
                </a:tc>
                <a:tc>
                  <a:txBody>
                    <a:bodyPr/>
                    <a:lstStyle/>
                    <a:p>
                      <a:r>
                        <a:rPr lang="en-US" dirty="0" smtClean="0"/>
                        <a:t>Number of 1RU</a:t>
                      </a:r>
                      <a:r>
                        <a:rPr lang="en-US" baseline="0" dirty="0" smtClean="0"/>
                        <a:t> servers replaced</a:t>
                      </a:r>
                      <a:endParaRPr lang="en-US" dirty="0"/>
                    </a:p>
                  </a:txBody>
                  <a:tcPr/>
                </a:tc>
              </a:tr>
              <a:tr h="370840">
                <a:tc>
                  <a:txBody>
                    <a:bodyPr/>
                    <a:lstStyle/>
                    <a:p>
                      <a:r>
                        <a:rPr lang="en-US" dirty="0" err="1" smtClean="0"/>
                        <a:t>Config</a:t>
                      </a:r>
                      <a:r>
                        <a:rPr lang="en-US" dirty="0" smtClean="0"/>
                        <a:t> 0</a:t>
                      </a:r>
                      <a:endParaRPr lang="en-US" dirty="0"/>
                    </a:p>
                  </a:txBody>
                  <a:tcPr/>
                </a:tc>
                <a:tc>
                  <a:txBody>
                    <a:bodyPr/>
                    <a:lstStyle/>
                    <a:p>
                      <a:r>
                        <a:rPr lang="en-US" dirty="0" smtClean="0"/>
                        <a:t>1</a:t>
                      </a:r>
                      <a:endParaRPr lang="en-US" dirty="0"/>
                    </a:p>
                  </a:txBody>
                  <a:tcPr/>
                </a:tc>
                <a:tc>
                  <a:txBody>
                    <a:bodyPr/>
                    <a:lstStyle/>
                    <a:p>
                      <a:r>
                        <a:rPr lang="en-US" dirty="0" smtClean="0"/>
                        <a:t>384</a:t>
                      </a:r>
                    </a:p>
                  </a:txBody>
                  <a:tcPr/>
                </a:tc>
              </a:tr>
              <a:tr h="370840">
                <a:tc>
                  <a:txBody>
                    <a:bodyPr/>
                    <a:lstStyle/>
                    <a:p>
                      <a:r>
                        <a:rPr lang="en-US" dirty="0" smtClean="0"/>
                        <a:t>Image CDN </a:t>
                      </a:r>
                      <a:endParaRPr lang="en-US" dirty="0"/>
                    </a:p>
                  </a:txBody>
                  <a:tcPr/>
                </a:tc>
                <a:tc>
                  <a:txBody>
                    <a:bodyPr/>
                    <a:lstStyle/>
                    <a:p>
                      <a:r>
                        <a:rPr lang="en-US" dirty="0" smtClean="0"/>
                        <a:t>1</a:t>
                      </a:r>
                      <a:endParaRPr lang="en-US" dirty="0"/>
                    </a:p>
                  </a:txBody>
                  <a:tcPr/>
                </a:tc>
                <a:tc>
                  <a:txBody>
                    <a:bodyPr/>
                    <a:lstStyle/>
                    <a:p>
                      <a:r>
                        <a:rPr lang="en-US" dirty="0" smtClean="0"/>
                        <a:t>67</a:t>
                      </a:r>
                      <a:endParaRPr lang="en-US" dirty="0"/>
                    </a:p>
                  </a:txBody>
                  <a:tcPr/>
                </a:tc>
              </a:tr>
              <a:tr h="370840">
                <a:tc>
                  <a:txBody>
                    <a:bodyPr/>
                    <a:lstStyle/>
                    <a:p>
                      <a:r>
                        <a:rPr lang="en-US" dirty="0" smtClean="0"/>
                        <a:t>Instant Messaging</a:t>
                      </a:r>
                      <a:endParaRPr lang="en-US" dirty="0"/>
                    </a:p>
                  </a:txBody>
                  <a:tcPr/>
                </a:tc>
                <a:tc>
                  <a:txBody>
                    <a:bodyPr/>
                    <a:lstStyle/>
                    <a:p>
                      <a:r>
                        <a:rPr lang="en-US" dirty="0" smtClean="0"/>
                        <a:t>1</a:t>
                      </a:r>
                      <a:endParaRPr lang="en-US" dirty="0"/>
                    </a:p>
                  </a:txBody>
                  <a:tcPr/>
                </a:tc>
                <a:tc>
                  <a:txBody>
                    <a:bodyPr/>
                    <a:lstStyle/>
                    <a:p>
                      <a:r>
                        <a:rPr lang="en-US" dirty="0" smtClean="0"/>
                        <a:t>58</a:t>
                      </a:r>
                    </a:p>
                  </a:txBody>
                  <a:tcPr/>
                </a:tc>
              </a:tr>
              <a:tr h="370840">
                <a:tc>
                  <a:txBody>
                    <a:bodyPr/>
                    <a:lstStyle/>
                    <a:p>
                      <a:r>
                        <a:rPr lang="en-US" dirty="0" smtClean="0"/>
                        <a:t>Message Processing</a:t>
                      </a:r>
                      <a:endParaRPr lang="en-US" dirty="0"/>
                    </a:p>
                  </a:txBody>
                  <a:tcPr/>
                </a:tc>
                <a:tc>
                  <a:txBody>
                    <a:bodyPr/>
                    <a:lstStyle/>
                    <a:p>
                      <a:r>
                        <a:rPr lang="en-US" dirty="0" smtClean="0"/>
                        <a:t>1</a:t>
                      </a:r>
                      <a:endParaRPr lang="en-US" dirty="0"/>
                    </a:p>
                  </a:txBody>
                  <a:tcPr/>
                </a:tc>
                <a:tc>
                  <a:txBody>
                    <a:bodyPr/>
                    <a:lstStyle/>
                    <a:p>
                      <a:r>
                        <a:rPr lang="en-US" dirty="0" smtClean="0"/>
                        <a:t>54</a:t>
                      </a:r>
                    </a:p>
                  </a:txBody>
                  <a:tcPr/>
                </a:tc>
              </a:tr>
              <a:tr h="370840">
                <a:tc>
                  <a:txBody>
                    <a:bodyPr/>
                    <a:lstStyle/>
                    <a:p>
                      <a:r>
                        <a:rPr lang="en-US" dirty="0" err="1" smtClean="0"/>
                        <a:t>Hadoop</a:t>
                      </a:r>
                      <a:endParaRPr lang="en-US" dirty="0"/>
                    </a:p>
                  </a:txBody>
                  <a:tcPr/>
                </a:tc>
                <a:tc>
                  <a:txBody>
                    <a:bodyPr/>
                    <a:lstStyle/>
                    <a:p>
                      <a:r>
                        <a:rPr lang="en-US" dirty="0" smtClean="0"/>
                        <a:t>1</a:t>
                      </a:r>
                      <a:endParaRPr lang="en-US" dirty="0"/>
                    </a:p>
                  </a:txBody>
                  <a:tcPr/>
                </a:tc>
                <a:tc>
                  <a:txBody>
                    <a:bodyPr/>
                    <a:lstStyle/>
                    <a:p>
                      <a:r>
                        <a:rPr lang="en-US" dirty="0" smtClean="0"/>
                        <a:t>53</a:t>
                      </a:r>
                    </a:p>
                  </a:txBody>
                  <a:tcPr/>
                </a:tc>
              </a:tr>
              <a:tr h="370840">
                <a:tc>
                  <a:txBody>
                    <a:bodyPr/>
                    <a:lstStyle/>
                    <a:p>
                      <a:r>
                        <a:rPr lang="en-US" dirty="0" smtClean="0"/>
                        <a:t>Apache</a:t>
                      </a:r>
                      <a:r>
                        <a:rPr lang="en-US" baseline="0" dirty="0" smtClean="0"/>
                        <a:t> Traffic Server</a:t>
                      </a:r>
                      <a:endParaRPr lang="en-US" dirty="0"/>
                    </a:p>
                  </a:txBody>
                  <a:tcPr/>
                </a:tc>
                <a:tc>
                  <a:txBody>
                    <a:bodyPr/>
                    <a:lstStyle/>
                    <a:p>
                      <a:r>
                        <a:rPr lang="en-US" dirty="0" smtClean="0"/>
                        <a:t>1</a:t>
                      </a:r>
                      <a:endParaRPr lang="en-US" dirty="0"/>
                    </a:p>
                  </a:txBody>
                  <a:tcPr/>
                </a:tc>
                <a:tc>
                  <a:txBody>
                    <a:bodyPr/>
                    <a:lstStyle/>
                    <a:p>
                      <a:r>
                        <a:rPr lang="en-US" dirty="0" smtClean="0"/>
                        <a:t>36</a:t>
                      </a:r>
                      <a:endParaRPr lang="en-US" dirty="0"/>
                    </a:p>
                  </a:txBody>
                  <a:tcPr/>
                </a:tc>
              </a:tr>
              <a:tr h="370840">
                <a:tc>
                  <a:txBody>
                    <a:bodyPr/>
                    <a:lstStyle/>
                    <a:p>
                      <a:r>
                        <a:rPr lang="en-US" dirty="0" smtClean="0"/>
                        <a:t>SpecInt_rate</a:t>
                      </a:r>
                      <a:r>
                        <a:rPr lang="en-US" baseline="0" dirty="0" smtClean="0"/>
                        <a:t>2000*</a:t>
                      </a:r>
                      <a:endParaRPr lang="en-US" dirty="0"/>
                    </a:p>
                  </a:txBody>
                  <a:tcPr/>
                </a:tc>
                <a:tc>
                  <a:txBody>
                    <a:bodyPr/>
                    <a:lstStyle/>
                    <a:p>
                      <a:r>
                        <a:rPr lang="en-US" dirty="0" smtClean="0"/>
                        <a:t>1</a:t>
                      </a:r>
                      <a:endParaRPr lang="en-US" dirty="0"/>
                    </a:p>
                  </a:txBody>
                  <a:tcPr/>
                </a:tc>
                <a:tc>
                  <a:txBody>
                    <a:bodyPr/>
                    <a:lstStyle/>
                    <a:p>
                      <a:r>
                        <a:rPr lang="en-US" dirty="0" smtClean="0"/>
                        <a:t>25</a:t>
                      </a:r>
                    </a:p>
                  </a:txBody>
                  <a:tcPr/>
                </a:tc>
              </a:tr>
            </a:tbl>
          </a:graphicData>
        </a:graphic>
      </p:graphicFrame>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
        <p:nvSpPr>
          <p:cNvPr id="22569" name="TextBox 2"/>
          <p:cNvSpPr txBox="1">
            <a:spLocks noChangeArrowheads="1"/>
          </p:cNvSpPr>
          <p:nvPr/>
        </p:nvSpPr>
        <p:spPr bwMode="auto">
          <a:xfrm>
            <a:off x="269875" y="1355725"/>
            <a:ext cx="8526463" cy="368300"/>
          </a:xfrm>
          <a:prstGeom prst="rect">
            <a:avLst/>
          </a:prstGeom>
          <a:noFill/>
          <a:ln w="9525">
            <a:noFill/>
            <a:miter lim="800000"/>
            <a:headEnd/>
            <a:tailEnd/>
          </a:ln>
        </p:spPr>
        <p:txBody>
          <a:bodyPr>
            <a:spAutoFit/>
          </a:bodyPr>
          <a:lstStyle/>
          <a:p>
            <a:r>
              <a:rPr lang="en-US"/>
              <a:t>SM10000-64HD replaces anywhere from 25 to 384 Dual Socket Quad Core CPUs</a:t>
            </a:r>
          </a:p>
        </p:txBody>
      </p:sp>
      <p:sp>
        <p:nvSpPr>
          <p:cNvPr id="22570" name="TextBox 5"/>
          <p:cNvSpPr txBox="1">
            <a:spLocks noChangeArrowheads="1"/>
          </p:cNvSpPr>
          <p:nvPr/>
        </p:nvSpPr>
        <p:spPr bwMode="auto">
          <a:xfrm>
            <a:off x="609600" y="6208713"/>
            <a:ext cx="6302375" cy="368300"/>
          </a:xfrm>
          <a:prstGeom prst="rect">
            <a:avLst/>
          </a:prstGeom>
          <a:noFill/>
          <a:ln w="9525">
            <a:noFill/>
            <a:miter lim="800000"/>
            <a:headEnd/>
            <a:tailEnd/>
          </a:ln>
        </p:spPr>
        <p:txBody>
          <a:bodyPr wrap="none">
            <a:spAutoFit/>
          </a:bodyPr>
          <a:lstStyle/>
          <a:p>
            <a:r>
              <a:rPr lang="en-US"/>
              <a:t>* Estimate Based on PEG testing performed by John Glover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87313"/>
            <a:ext cx="8262938" cy="1143000"/>
          </a:xfrm>
        </p:spPr>
        <p:txBody>
          <a:bodyPr/>
          <a:lstStyle/>
          <a:p>
            <a:r>
              <a:rPr lang="en-US" sz="3600" smtClean="0"/>
              <a:t>Config 0 – Savings </a:t>
            </a:r>
            <a:br>
              <a:rPr lang="en-US" sz="3600" smtClean="0"/>
            </a:br>
            <a:r>
              <a:rPr lang="en-US" sz="2800" smtClean="0"/>
              <a:t>1 SM10000-64HD = 384 Config 0 Servers</a:t>
            </a:r>
          </a:p>
        </p:txBody>
      </p:sp>
      <p:sp>
        <p:nvSpPr>
          <p:cNvPr id="3" name="Content Placeholder 2"/>
          <p:cNvSpPr>
            <a:spLocks noGrp="1"/>
          </p:cNvSpPr>
          <p:nvPr>
            <p:ph idx="1"/>
          </p:nvPr>
        </p:nvSpPr>
        <p:spPr>
          <a:xfrm>
            <a:off x="231775" y="1393825"/>
            <a:ext cx="8794750" cy="4732338"/>
          </a:xfrm>
        </p:spPr>
        <p:txBody>
          <a:bodyPr>
            <a:normAutofit/>
          </a:bodyPr>
          <a:lstStyle/>
          <a:p>
            <a:r>
              <a:rPr lang="en-US" sz="1900" b="1" i="1" smtClean="0">
                <a:latin typeface="ArialMT"/>
              </a:rPr>
              <a:t>Space savings – 374 Rack Units</a:t>
            </a:r>
          </a:p>
          <a:p>
            <a:pPr lvl="1"/>
            <a:r>
              <a:rPr lang="en-US" sz="1400" i="1" smtClean="0">
                <a:latin typeface="ArialMT"/>
              </a:rPr>
              <a:t>SeaMicro = 10 Rack Units</a:t>
            </a:r>
          </a:p>
          <a:p>
            <a:pPr lvl="1"/>
            <a:r>
              <a:rPr lang="en-US" sz="1400" i="1" smtClean="0">
                <a:latin typeface="ArialMT"/>
              </a:rPr>
              <a:t>Config 0 = 384 servers – 1 U each </a:t>
            </a:r>
          </a:p>
          <a:p>
            <a:pPr lvl="1">
              <a:buFont typeface="Wingdings 2" pitchFamily="18" charset="2"/>
              <a:buNone/>
            </a:pPr>
            <a:endParaRPr lang="en-US" sz="1400" i="1" smtClean="0">
              <a:latin typeface="ArialMT"/>
            </a:endParaRPr>
          </a:p>
          <a:p>
            <a:r>
              <a:rPr lang="en-US" sz="1900" b="1" i="1" smtClean="0">
                <a:latin typeface="ArialMT"/>
              </a:rPr>
              <a:t>Network Savings – 368 GigE ports</a:t>
            </a:r>
          </a:p>
          <a:p>
            <a:pPr lvl="1"/>
            <a:r>
              <a:rPr lang="en-US" sz="1400" i="1" smtClean="0">
                <a:latin typeface="ArialMT"/>
              </a:rPr>
              <a:t>SeaMicro = 16 GigE ports with LAG provides redundancy and aggregate bandwidth</a:t>
            </a:r>
          </a:p>
          <a:p>
            <a:pPr lvl="1"/>
            <a:r>
              <a:rPr lang="en-US" sz="1400" i="1" smtClean="0">
                <a:latin typeface="ArialMT"/>
              </a:rPr>
              <a:t>Config 0 = 384 Servers ~ 384 GigE ports to Top of rack Switches</a:t>
            </a:r>
          </a:p>
          <a:p>
            <a:pPr lvl="1">
              <a:buFont typeface="Wingdings 2" pitchFamily="18" charset="2"/>
              <a:buNone/>
            </a:pPr>
            <a:endParaRPr lang="en-US" sz="1400" i="1" smtClean="0">
              <a:latin typeface="ArialMT"/>
            </a:endParaRPr>
          </a:p>
          <a:p>
            <a:r>
              <a:rPr lang="en-US" sz="1900" b="1" i="1" smtClean="0">
                <a:latin typeface="ArialMT"/>
              </a:rPr>
              <a:t>Power Savings ~ 69 kW</a:t>
            </a:r>
          </a:p>
          <a:p>
            <a:pPr lvl="1"/>
            <a:r>
              <a:rPr lang="en-US" sz="1400" i="1" smtClean="0">
                <a:latin typeface="ArialMT"/>
              </a:rPr>
              <a:t>SeaMicro ~ 3.8 kW </a:t>
            </a:r>
          </a:p>
          <a:p>
            <a:pPr lvl="1"/>
            <a:r>
              <a:rPr lang="en-US" sz="1400" i="1" smtClean="0">
                <a:latin typeface="ArialMT"/>
              </a:rPr>
              <a:t>Config 0 384 Servers x 190W ~ 73 kW</a:t>
            </a:r>
          </a:p>
          <a:p>
            <a:pPr lvl="1"/>
            <a:endParaRPr lang="en-US" sz="1400" i="1" smtClean="0">
              <a:latin typeface="ArialMT"/>
            </a:endParaRPr>
          </a:p>
          <a:p>
            <a:r>
              <a:rPr lang="en-US" sz="1400" i="1" smtClean="0"/>
              <a:t>Many applications tend to be not CPU bound, but limited by application, IO, or demand / requests – For these applications – like Config 0 a SeaMicro node can deliver a one to one ratio compared to Xeon based 1U servers.</a:t>
            </a:r>
          </a:p>
          <a:p>
            <a:r>
              <a:rPr lang="en-US" sz="1400" i="1" smtClean="0"/>
              <a:t>SeaMicro supports RHEL 4u8 as well as other flavors which may not be supported by current generation HW from other manufacturers</a:t>
            </a:r>
          </a:p>
          <a:p>
            <a:pPr lvl="1"/>
            <a:endParaRPr lang="en-US" sz="2400" i="1" smtClean="0"/>
          </a:p>
          <a:p>
            <a:endParaRPr lang="en-US"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5575" y="11113"/>
            <a:ext cx="8909050" cy="1143000"/>
          </a:xfrm>
        </p:spPr>
        <p:txBody>
          <a:bodyPr/>
          <a:lstStyle/>
          <a:p>
            <a:r>
              <a:rPr lang="en-US" sz="3600" smtClean="0"/>
              <a:t>Image CDN - Savings</a:t>
            </a:r>
            <a:r>
              <a:rPr lang="en-US" sz="2800" smtClean="0"/>
              <a:t/>
            </a:r>
            <a:br>
              <a:rPr lang="en-US" sz="2800" smtClean="0"/>
            </a:br>
            <a:r>
              <a:rPr lang="en-US" sz="2400" smtClean="0"/>
              <a:t>1 SM10000-HD = 67 Dual Socket Quad [L5630] Servers</a:t>
            </a:r>
          </a:p>
        </p:txBody>
      </p:sp>
      <p:sp>
        <p:nvSpPr>
          <p:cNvPr id="26626" name="Content Placeholder 2"/>
          <p:cNvSpPr>
            <a:spLocks noGrp="1"/>
          </p:cNvSpPr>
          <p:nvPr>
            <p:ph idx="1"/>
          </p:nvPr>
        </p:nvSpPr>
        <p:spPr>
          <a:xfrm>
            <a:off x="231775" y="1600200"/>
            <a:ext cx="8794750" cy="4525963"/>
          </a:xfrm>
        </p:spPr>
        <p:txBody>
          <a:bodyPr/>
          <a:lstStyle/>
          <a:p>
            <a:r>
              <a:rPr lang="en-US" sz="2400" i="1" smtClean="0">
                <a:latin typeface="ArialMT"/>
              </a:rPr>
              <a:t>Space savings – 57 Rack Units</a:t>
            </a:r>
          </a:p>
          <a:p>
            <a:pPr lvl="1"/>
            <a:r>
              <a:rPr lang="en-US" sz="1800" i="1" smtClean="0">
                <a:latin typeface="ArialMT"/>
              </a:rPr>
              <a:t>SeaMicro = 10 Rack Units</a:t>
            </a:r>
          </a:p>
          <a:p>
            <a:pPr lvl="1"/>
            <a:r>
              <a:rPr lang="en-US" sz="1800" i="1" smtClean="0">
                <a:latin typeface="ArialMT"/>
              </a:rPr>
              <a:t>HP DL 360 = 67 servers – 1 U each </a:t>
            </a:r>
          </a:p>
          <a:p>
            <a:pPr lvl="1"/>
            <a:endParaRPr lang="en-US" sz="1800" i="1" smtClean="0">
              <a:latin typeface="ArialMT"/>
            </a:endParaRPr>
          </a:p>
          <a:p>
            <a:r>
              <a:rPr lang="en-US" sz="2400" i="1" smtClean="0">
                <a:latin typeface="ArialMT"/>
              </a:rPr>
              <a:t>Network Savings – 57 GigE ports</a:t>
            </a:r>
          </a:p>
          <a:p>
            <a:pPr lvl="1"/>
            <a:r>
              <a:rPr lang="en-US" sz="1800" i="1" smtClean="0">
                <a:latin typeface="ArialMT"/>
              </a:rPr>
              <a:t>SeaMicro = 10 GigE ports with LAG provides redundancy and aggregate bandwidth</a:t>
            </a:r>
          </a:p>
          <a:p>
            <a:pPr lvl="1"/>
            <a:r>
              <a:rPr lang="en-US" sz="1800" i="1" smtClean="0">
                <a:latin typeface="ArialMT"/>
              </a:rPr>
              <a:t>HP DL 360 = 67 Servers ~ 67 GigE ports to Top of rack Switches</a:t>
            </a:r>
          </a:p>
          <a:p>
            <a:pPr lvl="1"/>
            <a:endParaRPr lang="en-US" sz="1800" i="1" smtClean="0">
              <a:latin typeface="ArialMT"/>
            </a:endParaRPr>
          </a:p>
          <a:p>
            <a:r>
              <a:rPr lang="en-US" sz="2400" i="1" smtClean="0">
                <a:latin typeface="ArialMT"/>
              </a:rPr>
              <a:t>Power Savings ~ 11 290 W</a:t>
            </a:r>
          </a:p>
          <a:p>
            <a:pPr lvl="1"/>
            <a:r>
              <a:rPr lang="en-US" sz="1800" i="1" smtClean="0">
                <a:latin typeface="ArialMT"/>
              </a:rPr>
              <a:t>SeaMicro ~ 3800 W </a:t>
            </a:r>
          </a:p>
          <a:p>
            <a:pPr lvl="1"/>
            <a:r>
              <a:rPr lang="en-US" sz="1800" i="1" smtClean="0">
                <a:latin typeface="ArialMT"/>
              </a:rPr>
              <a:t>HP DL 360 - 67 Servers x 225W ~ 15 090 W</a:t>
            </a:r>
            <a:endParaRPr lang="en-US" sz="3200" i="1" smtClean="0"/>
          </a:p>
          <a:p>
            <a:endParaRPr lang="en-US"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607425" cy="1143000"/>
          </a:xfrm>
        </p:spPr>
        <p:txBody>
          <a:bodyPr/>
          <a:lstStyle/>
          <a:p>
            <a:r>
              <a:rPr lang="en-US" sz="3600" smtClean="0"/>
              <a:t>Instant Messaging - Savings</a:t>
            </a:r>
            <a:br>
              <a:rPr lang="en-US" sz="3600" smtClean="0"/>
            </a:br>
            <a:r>
              <a:rPr lang="en-US" sz="2400" smtClean="0"/>
              <a:t>1 SM10000-64HD = 58 Dual Socket Quad [L5630] Servers </a:t>
            </a:r>
            <a:endParaRPr lang="en-US" sz="3600" smtClean="0"/>
          </a:p>
        </p:txBody>
      </p:sp>
      <p:sp>
        <p:nvSpPr>
          <p:cNvPr id="27650" name="Content Placeholder 2"/>
          <p:cNvSpPr>
            <a:spLocks noGrp="1"/>
          </p:cNvSpPr>
          <p:nvPr>
            <p:ph idx="1"/>
          </p:nvPr>
        </p:nvSpPr>
        <p:spPr>
          <a:xfrm>
            <a:off x="231775" y="1600200"/>
            <a:ext cx="8794750" cy="4525963"/>
          </a:xfrm>
        </p:spPr>
        <p:txBody>
          <a:bodyPr/>
          <a:lstStyle/>
          <a:p>
            <a:r>
              <a:rPr lang="en-US" sz="2400" i="1" smtClean="0">
                <a:latin typeface="ArialMT"/>
              </a:rPr>
              <a:t>Space Savings – 48 Rack Units</a:t>
            </a:r>
          </a:p>
          <a:p>
            <a:pPr lvl="1"/>
            <a:r>
              <a:rPr lang="en-US" sz="1800" i="1" smtClean="0">
                <a:latin typeface="ArialMT"/>
              </a:rPr>
              <a:t>SeaMicro = 10 Rack Units</a:t>
            </a:r>
          </a:p>
          <a:p>
            <a:pPr lvl="1"/>
            <a:r>
              <a:rPr lang="en-US" sz="1800" i="1" smtClean="0">
                <a:latin typeface="ArialMT"/>
              </a:rPr>
              <a:t>1U Servers = 58 servers – 1 U each </a:t>
            </a:r>
          </a:p>
          <a:p>
            <a:pPr lvl="1"/>
            <a:endParaRPr lang="en-US" sz="1800" i="1" smtClean="0">
              <a:latin typeface="ArialMT"/>
            </a:endParaRPr>
          </a:p>
          <a:p>
            <a:r>
              <a:rPr lang="en-US" sz="2400" i="1" smtClean="0">
                <a:latin typeface="ArialMT"/>
              </a:rPr>
              <a:t>Network Savings – 46 GigE ports</a:t>
            </a:r>
          </a:p>
          <a:p>
            <a:pPr lvl="1"/>
            <a:r>
              <a:rPr lang="en-US" sz="1800" i="1" smtClean="0">
                <a:latin typeface="ArialMT"/>
              </a:rPr>
              <a:t>SeaMicro = 12 GigE ports with LAG provides redundancy and aggregate bandwidth</a:t>
            </a:r>
          </a:p>
          <a:p>
            <a:pPr lvl="1"/>
            <a:r>
              <a:rPr lang="en-US" sz="1800" i="1" smtClean="0">
                <a:latin typeface="ArialMT"/>
              </a:rPr>
              <a:t>1U = 58 Servers ~ 58 GigE ports to Top of rack Switches</a:t>
            </a:r>
          </a:p>
          <a:p>
            <a:pPr lvl="1"/>
            <a:endParaRPr lang="en-US" sz="1800" i="1" smtClean="0">
              <a:latin typeface="ArialMT"/>
            </a:endParaRPr>
          </a:p>
          <a:p>
            <a:r>
              <a:rPr lang="en-US" sz="2400" i="1" smtClean="0">
                <a:latin typeface="ArialMT"/>
              </a:rPr>
              <a:t>Power Savings ~ 10700 W</a:t>
            </a:r>
          </a:p>
          <a:p>
            <a:pPr lvl="1"/>
            <a:r>
              <a:rPr lang="en-US" sz="1800" i="1" smtClean="0">
                <a:latin typeface="ArialMT"/>
              </a:rPr>
              <a:t>SeaMicro ~ 3800 W </a:t>
            </a:r>
          </a:p>
          <a:p>
            <a:pPr lvl="1"/>
            <a:r>
              <a:rPr lang="en-US" sz="1800" i="1" smtClean="0">
                <a:latin typeface="ArialMT"/>
              </a:rPr>
              <a:t>1U Xeon server 58 Servers x 250W ~ 14500 W</a:t>
            </a:r>
            <a:endParaRPr lang="en-US" sz="3200" i="1" smtClean="0"/>
          </a:p>
          <a:p>
            <a:endParaRPr lang="en-US" smtClean="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7467600" cy="1143000"/>
          </a:xfrm>
        </p:spPr>
        <p:txBody>
          <a:bodyPr/>
          <a:lstStyle/>
          <a:p>
            <a:r>
              <a:rPr lang="en-US" sz="3600" smtClean="0"/>
              <a:t>Message processing - Savings</a:t>
            </a:r>
            <a:br>
              <a:rPr lang="en-US" sz="3600" smtClean="0"/>
            </a:br>
            <a:r>
              <a:rPr lang="en-US" sz="2000" smtClean="0"/>
              <a:t>1 SM10000-64HD = 55 Dual Socket Quad Core [E5620] Servers</a:t>
            </a:r>
            <a:endParaRPr lang="en-US" sz="2800" smtClean="0"/>
          </a:p>
        </p:txBody>
      </p:sp>
      <p:sp>
        <p:nvSpPr>
          <p:cNvPr id="3" name="Content Placeholder 2"/>
          <p:cNvSpPr>
            <a:spLocks noGrp="1"/>
          </p:cNvSpPr>
          <p:nvPr>
            <p:ph idx="1"/>
          </p:nvPr>
        </p:nvSpPr>
        <p:spPr>
          <a:xfrm>
            <a:off x="231775" y="1600200"/>
            <a:ext cx="8794750" cy="4525963"/>
          </a:xfrm>
        </p:spPr>
        <p:txBody>
          <a:bodyPr>
            <a:normAutofit fontScale="77500" lnSpcReduction="20000"/>
          </a:bodyPr>
          <a:lstStyle/>
          <a:p>
            <a:pPr marL="420624" indent="-384048" fontAlgn="auto">
              <a:spcAft>
                <a:spcPts val="0"/>
              </a:spcAft>
              <a:buFont typeface="Wingdings 2"/>
              <a:buChar char=""/>
              <a:defRPr/>
            </a:pPr>
            <a:r>
              <a:rPr lang="en-US" sz="2595" i="1" dirty="0" smtClean="0">
                <a:latin typeface="ArialMT"/>
              </a:rPr>
              <a:t>Space savings – 45 Rack Units</a:t>
            </a:r>
          </a:p>
          <a:p>
            <a:pPr marL="722376" lvl="1" indent="-274320" fontAlgn="auto">
              <a:spcAft>
                <a:spcPts val="0"/>
              </a:spcAft>
              <a:buFont typeface="Wingdings 2"/>
              <a:buChar char=""/>
              <a:defRPr/>
            </a:pPr>
            <a:r>
              <a:rPr lang="en-US" sz="1946" i="1" dirty="0" smtClean="0">
                <a:latin typeface="ArialMT"/>
              </a:rPr>
              <a:t>SeaMicro = 10 Rack Units</a:t>
            </a:r>
          </a:p>
          <a:p>
            <a:pPr marL="722376" lvl="1" indent="-274320" fontAlgn="auto">
              <a:spcAft>
                <a:spcPts val="0"/>
              </a:spcAft>
              <a:buFont typeface="Wingdings 2"/>
              <a:buChar char=""/>
              <a:defRPr/>
            </a:pPr>
            <a:r>
              <a:rPr lang="en-US" sz="1946" i="1" dirty="0" smtClean="0">
                <a:latin typeface="ArialMT"/>
              </a:rPr>
              <a:t>Scribe Tier = 55 servers – 1 U each</a:t>
            </a:r>
          </a:p>
          <a:p>
            <a:pPr marL="448056" lvl="1" indent="0" fontAlgn="auto">
              <a:spcAft>
                <a:spcPts val="0"/>
              </a:spcAft>
              <a:buFont typeface="Wingdings 2"/>
              <a:buNone/>
              <a:defRPr/>
            </a:pPr>
            <a:r>
              <a:rPr lang="en-US" sz="1946" i="1" dirty="0" smtClean="0">
                <a:latin typeface="ArialMT"/>
              </a:rPr>
              <a:t> </a:t>
            </a:r>
          </a:p>
          <a:p>
            <a:pPr marL="420624" indent="-384048" fontAlgn="auto">
              <a:spcAft>
                <a:spcPts val="0"/>
              </a:spcAft>
              <a:buFont typeface="Wingdings 2"/>
              <a:buChar char=""/>
              <a:defRPr/>
            </a:pPr>
            <a:r>
              <a:rPr lang="en-US" sz="2595" i="1" dirty="0" smtClean="0">
                <a:latin typeface="ArialMT"/>
              </a:rPr>
              <a:t>Network Savings – 46 GigE ports</a:t>
            </a:r>
          </a:p>
          <a:p>
            <a:pPr marL="722376" lvl="1" indent="-274320" fontAlgn="auto">
              <a:spcAft>
                <a:spcPts val="0"/>
              </a:spcAft>
              <a:buFont typeface="Wingdings 2"/>
              <a:buChar char=""/>
              <a:defRPr/>
            </a:pPr>
            <a:r>
              <a:rPr lang="en-US" sz="1946" i="1" dirty="0" smtClean="0">
                <a:latin typeface="ArialMT"/>
              </a:rPr>
              <a:t>SeaMicro = 8 GigE ports with LAG provides redundancy and aggregate bandwidth</a:t>
            </a:r>
          </a:p>
          <a:p>
            <a:pPr marL="722376" lvl="1" indent="-274320" fontAlgn="auto">
              <a:spcAft>
                <a:spcPts val="0"/>
              </a:spcAft>
              <a:buFont typeface="Wingdings 2"/>
              <a:buChar char=""/>
              <a:defRPr/>
            </a:pPr>
            <a:r>
              <a:rPr lang="en-US" sz="1946" i="1" dirty="0" smtClean="0">
                <a:latin typeface="ArialMT"/>
              </a:rPr>
              <a:t>Scribe Tier = 54 Servers ~ 54GigE ports to Top of rack Switches</a:t>
            </a:r>
          </a:p>
          <a:p>
            <a:pPr marL="448056" lvl="1" indent="0" fontAlgn="auto">
              <a:spcAft>
                <a:spcPts val="0"/>
              </a:spcAft>
              <a:buFont typeface="Wingdings 2"/>
              <a:buNone/>
              <a:defRPr/>
            </a:pPr>
            <a:endParaRPr lang="en-US" sz="1946" i="1" dirty="0" smtClean="0">
              <a:latin typeface="ArialMT"/>
            </a:endParaRPr>
          </a:p>
          <a:p>
            <a:pPr marL="420624" indent="-384048" fontAlgn="auto">
              <a:spcAft>
                <a:spcPts val="0"/>
              </a:spcAft>
              <a:buFont typeface="Wingdings 2"/>
              <a:buChar char=""/>
              <a:defRPr/>
            </a:pPr>
            <a:r>
              <a:rPr lang="en-US" sz="2595" i="1" dirty="0" smtClean="0">
                <a:latin typeface="ArialMT"/>
              </a:rPr>
              <a:t>Power Savings ~ 5650 W</a:t>
            </a:r>
          </a:p>
          <a:p>
            <a:pPr marL="722376" lvl="1" indent="-274320" fontAlgn="auto">
              <a:spcAft>
                <a:spcPts val="0"/>
              </a:spcAft>
              <a:buFont typeface="Wingdings 2"/>
              <a:buChar char=""/>
              <a:defRPr/>
            </a:pPr>
            <a:r>
              <a:rPr lang="en-US" sz="1946" i="1" dirty="0" smtClean="0">
                <a:latin typeface="ArialMT"/>
              </a:rPr>
              <a:t>SeaMicro ~ 3800 W </a:t>
            </a:r>
          </a:p>
          <a:p>
            <a:pPr marL="722376" lvl="1" indent="-274320" fontAlgn="auto">
              <a:spcAft>
                <a:spcPts val="0"/>
              </a:spcAft>
              <a:buFont typeface="Wingdings 2"/>
              <a:buChar char=""/>
              <a:defRPr/>
            </a:pPr>
            <a:r>
              <a:rPr lang="en-US" sz="1946" i="1" dirty="0" smtClean="0">
                <a:latin typeface="ArialMT"/>
              </a:rPr>
              <a:t>Scribe Tier Servers </a:t>
            </a:r>
            <a:r>
              <a:rPr lang="en-US" sz="1946" i="1" dirty="0" err="1" smtClean="0">
                <a:latin typeface="ArialMT"/>
              </a:rPr>
              <a:t>x</a:t>
            </a:r>
            <a:r>
              <a:rPr lang="en-US" sz="1946" i="1" dirty="0" smtClean="0">
                <a:latin typeface="ArialMT"/>
              </a:rPr>
              <a:t> 174  W = 9450 W</a:t>
            </a:r>
          </a:p>
          <a:p>
            <a:pPr marL="722376" lvl="1" indent="-274320" fontAlgn="auto">
              <a:spcAft>
                <a:spcPts val="0"/>
              </a:spcAft>
              <a:buFont typeface="Wingdings 2"/>
              <a:buChar char=""/>
              <a:defRPr/>
            </a:pPr>
            <a:endParaRPr lang="en-US" sz="3459" i="1" dirty="0" smtClean="0"/>
          </a:p>
          <a:p>
            <a:pPr marL="420624" indent="-384048" fontAlgn="auto">
              <a:spcAft>
                <a:spcPts val="0"/>
              </a:spcAft>
              <a:buFont typeface="Wingdings 2"/>
              <a:buChar char=""/>
              <a:defRPr/>
            </a:pPr>
            <a:r>
              <a:rPr lang="en-US" sz="3200" i="1" dirty="0" smtClean="0"/>
              <a:t>One SeaMicro chassis with 384 servers can replace 54 systems by achieving the same level of message processing from Apache server via Scribe.</a:t>
            </a:r>
          </a:p>
          <a:p>
            <a:pPr marL="420624" indent="-384048" fontAlgn="auto">
              <a:spcAft>
                <a:spcPts val="0"/>
              </a:spcAft>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altLang="en-US"/>
              <a:t>SeaMicro: Proprietary and Confidential</a:t>
            </a:r>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3.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Technic</Template>
  <TotalTime>73224</TotalTime>
  <Words>2977</Words>
  <Application>Microsoft Office PowerPoint</Application>
  <PresentationFormat>On-screen Show (4:3)</PresentationFormat>
  <Paragraphs>700</Paragraphs>
  <Slides>44</Slides>
  <Notes>27</Notes>
  <HiddenSlides>0</HiddenSlides>
  <MMClips>0</MMClips>
  <ScaleCrop>false</ScaleCrop>
  <HeadingPairs>
    <vt:vector size="6" baseType="variant">
      <vt:variant>
        <vt:lpstr>Fonts Used</vt:lpstr>
      </vt:variant>
      <vt:variant>
        <vt:i4>8</vt:i4>
      </vt:variant>
      <vt:variant>
        <vt:lpstr>Design Template</vt:lpstr>
      </vt:variant>
      <vt:variant>
        <vt:i4>7</vt:i4>
      </vt:variant>
      <vt:variant>
        <vt:lpstr>Slide Titles</vt:lpstr>
      </vt:variant>
      <vt:variant>
        <vt:i4>44</vt:i4>
      </vt:variant>
    </vt:vector>
  </HeadingPairs>
  <TitlesOfParts>
    <vt:vector size="59" baseType="lpstr">
      <vt:lpstr>Arial</vt:lpstr>
      <vt:lpstr>Wingdings 2</vt:lpstr>
      <vt:lpstr>ArialMT</vt:lpstr>
      <vt:lpstr>Calibri</vt:lpstr>
      <vt:lpstr>Liberation Sans</vt:lpstr>
      <vt:lpstr>Lucida Grande</vt:lpstr>
      <vt:lpstr>MS PMincho</vt:lpstr>
      <vt:lpstr>MS PGothic</vt:lpstr>
      <vt:lpstr>Technic</vt:lpstr>
      <vt:lpstr>Technic</vt:lpstr>
      <vt:lpstr>Technic</vt:lpstr>
      <vt:lpstr>Technic</vt:lpstr>
      <vt:lpstr>Technic</vt:lpstr>
      <vt:lpstr>Technic</vt:lpstr>
      <vt:lpstr>Technic</vt:lpstr>
      <vt:lpstr>Slide 1</vt:lpstr>
      <vt:lpstr>Exec Summary</vt:lpstr>
      <vt:lpstr>About SeaMicro</vt:lpstr>
      <vt:lpstr>The SM10000-64HD:  768 Atom Cores An entire rack of functionality in 10 RU</vt:lpstr>
      <vt:lpstr>SeaMicro Performance Summary</vt:lpstr>
      <vt:lpstr>Config 0 – Savings  1 SM10000-64HD = 384 Config 0 Servers</vt:lpstr>
      <vt:lpstr>Image CDN - Savings 1 SM10000-HD = 67 Dual Socket Quad [L5630] Servers</vt:lpstr>
      <vt:lpstr>Instant Messaging - Savings 1 SM10000-64HD = 58 Dual Socket Quad [L5630] Servers </vt:lpstr>
      <vt:lpstr>Message processing - Savings 1 SM10000-64HD = 55 Dual Socket Quad Core [E5620] Servers</vt:lpstr>
      <vt:lpstr>Hadoop* - Savings 1 SM10000-64 = 38 Dual Socket Quad [L5630] Servers</vt:lpstr>
      <vt:lpstr>Apache Traffic Server (ATS) - Savings 1 SM10000-64HD = 45 Dual Socket Quad Core Servers</vt:lpstr>
      <vt:lpstr> Yahoo! Server Refresh 710 SM10000-64HD = 25000 Dual Socket Quad Core Servers </vt:lpstr>
      <vt:lpstr> Re-Deploying Yahoo Systems  True cost of recycling 25000 systems </vt:lpstr>
      <vt:lpstr>Slide 14</vt:lpstr>
      <vt:lpstr>Slide 15</vt:lpstr>
      <vt:lpstr>Config 0 – Savings  1 SM10000-64HD = 384 Config 0 Servers</vt:lpstr>
      <vt:lpstr>Slide 17</vt:lpstr>
      <vt:lpstr>Image CDN - Savings 1 SM10000-HD = 67 Dual Socket Quad [L5630] Servers</vt:lpstr>
      <vt:lpstr>Slide 19</vt:lpstr>
      <vt:lpstr>Slide 20</vt:lpstr>
      <vt:lpstr>SM10000-64 versus HP DL360 G7  Apache Test Methodology</vt:lpstr>
      <vt:lpstr>SM10000-64 versus HP DL360 G7 Apache Performance Results</vt:lpstr>
      <vt:lpstr>Slide 23</vt:lpstr>
      <vt:lpstr>Instant Messaging - Savings 1 SM10000-64HD = 58 Dual Socket Quad [L5630] Servers </vt:lpstr>
      <vt:lpstr>Slide 25</vt:lpstr>
      <vt:lpstr>Slide 26</vt:lpstr>
      <vt:lpstr>Slide 27</vt:lpstr>
      <vt:lpstr>Competitive Comparison SeaMicro vs. Ironsystems</vt:lpstr>
      <vt:lpstr>Competitive Results Instant Messaging</vt:lpstr>
      <vt:lpstr>Slide 30</vt:lpstr>
      <vt:lpstr>Message processing - Savings 1 SM10000-64HD = 55 Dual Socket Quad Core [E5620] Servers</vt:lpstr>
      <vt:lpstr>Case Study – Message processing Using Scribe</vt:lpstr>
      <vt:lpstr>SM10000-64 versus E5620 Scribe Results</vt:lpstr>
      <vt:lpstr>Slide 34</vt:lpstr>
      <vt:lpstr>Hadoop* - Savings 1 SM10000-64 = 38 Dual Socket Quad [L5630] Servers</vt:lpstr>
      <vt:lpstr>Slide 36</vt:lpstr>
      <vt:lpstr>Slide 37</vt:lpstr>
      <vt:lpstr>Slide 38</vt:lpstr>
      <vt:lpstr>SeaMicro vs. Dell R410 Hadoop Performance Results</vt:lpstr>
      <vt:lpstr>Slide 40</vt:lpstr>
      <vt:lpstr>Apache Traffic Server (ATS) - Savings 1 SM10000-64HD = 45 Dual Socket Quad Core Servers</vt:lpstr>
      <vt:lpstr>Case Study - Apache Traffic Server</vt:lpstr>
      <vt:lpstr>Apache Traffic Server ATS Testing </vt:lpstr>
      <vt:lpstr>SeaMicro vs. Dell R410 ATS Performance Results</vt:lpstr>
    </vt:vector>
  </TitlesOfParts>
  <Company>Juniper Networks,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Power Servers</dc:title>
  <dc:creator>Juniper</dc:creator>
  <cp:lastModifiedBy>Yahoo</cp:lastModifiedBy>
  <cp:revision>1879</cp:revision>
  <dcterms:created xsi:type="dcterms:W3CDTF">2011-07-12T01:03:03Z</dcterms:created>
  <dcterms:modified xsi:type="dcterms:W3CDTF">2011-07-13T00:08:59Z</dcterms:modified>
</cp:coreProperties>
</file>