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80" y="22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83EBF51-9A65-4BAA-90BD-EAD1A4A97F2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FA4A052-21EC-4987-AE97-FBF73F29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7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4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2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1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1192-28EB-4109-AA3E-DEF3594F18C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B95B-A961-466D-9839-2FBA6FAA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9164"/>
              </p:ext>
            </p:extLst>
          </p:nvPr>
        </p:nvGraphicFramePr>
        <p:xfrm>
          <a:off x="2216426" y="4953000"/>
          <a:ext cx="3200401" cy="3429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1333501"/>
                <a:gridCol w="933450"/>
              </a:tblGrid>
              <a:tr h="27136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Conventional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Lopoco</a:t>
                      </a:r>
                      <a:endParaRPr lang="en-US" sz="105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Dell  R720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Server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LP-6200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Intel E5-26xx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Processor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Intel E5-26xx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up to 256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 to 256 GB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 to 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Drives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 to 10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 to 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Network</a:t>
                      </a:r>
                      <a:r>
                        <a:rPr lang="en-US" sz="1000" b="1" baseline="0" dirty="0" smtClean="0"/>
                        <a:t> Connections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 to 6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Intel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NIC chipset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Intel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36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x 2U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#</a:t>
                      </a:r>
                      <a:r>
                        <a:rPr lang="en-US" sz="1000" b="1" baseline="0" dirty="0" smtClean="0"/>
                        <a:t> servers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x 1U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1X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Throughput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1X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21.6 kW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Power TDP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4.1 kW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9.0 kW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Power Idle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1.5 kW</a:t>
                      </a:r>
                      <a:endParaRPr lang="en-US" sz="1000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Baseline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Equipment Cost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u="none" dirty="0" smtClean="0"/>
                        <a:t>$90,000 less</a:t>
                      </a:r>
                      <a:endParaRPr lang="en-US" sz="1000" b="1" i="1" u="none" dirty="0"/>
                    </a:p>
                  </a:txBody>
                  <a:tcPr/>
                </a:tc>
              </a:tr>
              <a:tr h="263137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Baseline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Operating Cost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baseline="0" dirty="0" smtClean="0"/>
                        <a:t>$129,000 less</a:t>
                      </a:r>
                      <a:endParaRPr lang="en-US" sz="1000" b="1" i="1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8458200"/>
            <a:ext cx="53340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Same internal parts </a:t>
            </a:r>
            <a:r>
              <a:rPr lang="en-US" b="1" dirty="0" smtClean="0">
                <a:solidFill>
                  <a:srgbClr val="FFFF00"/>
                </a:solidFill>
              </a:rPr>
              <a:t>=&gt; </a:t>
            </a:r>
            <a:r>
              <a:rPr lang="en-US" b="1" dirty="0" smtClean="0">
                <a:solidFill>
                  <a:srgbClr val="FFFF00"/>
                </a:solidFill>
              </a:rPr>
              <a:t>no compatibility issues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Designed for energy efficiency =&gt; save $$$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0" t="4204" r="10216" b="6961"/>
          <a:stretch/>
        </p:blipFill>
        <p:spPr bwMode="auto">
          <a:xfrm>
            <a:off x="5727221" y="4953004"/>
            <a:ext cx="96615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30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Rack</a:t>
            </a:r>
          </a:p>
          <a:p>
            <a:pPr algn="ctr"/>
            <a:r>
              <a:rPr lang="en-US" dirty="0" smtClean="0"/>
              <a:t>4.4 kW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81700" y="6539842"/>
            <a:ext cx="4572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6500254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40</a:t>
            </a:r>
          </a:p>
          <a:p>
            <a:pPr algn="ctr"/>
            <a:endParaRPr lang="en-US" sz="800" b="1" dirty="0"/>
          </a:p>
        </p:txBody>
      </p:sp>
      <p:sp>
        <p:nvSpPr>
          <p:cNvPr id="11" name="Rectangle 10"/>
          <p:cNvSpPr/>
          <p:nvPr/>
        </p:nvSpPr>
        <p:spPr>
          <a:xfrm>
            <a:off x="5964079" y="6728854"/>
            <a:ext cx="492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servers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375866" y="4306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Two Racks each 12.5 kW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9541" r="12344" b="29431"/>
          <a:stretch/>
        </p:blipFill>
        <p:spPr bwMode="auto">
          <a:xfrm>
            <a:off x="1155119" y="4953004"/>
            <a:ext cx="89714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38232" r="12344" b="29431"/>
          <a:stretch/>
        </p:blipFill>
        <p:spPr bwMode="auto">
          <a:xfrm>
            <a:off x="162339" y="5679378"/>
            <a:ext cx="897147" cy="270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9" t="5449" r="16063" b="76796"/>
          <a:stretch/>
        </p:blipFill>
        <p:spPr bwMode="auto">
          <a:xfrm>
            <a:off x="162339" y="4961585"/>
            <a:ext cx="899327" cy="72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337766" y="6544308"/>
            <a:ext cx="4572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9666" y="650472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16</a:t>
            </a:r>
          </a:p>
          <a:p>
            <a:pPr algn="ctr"/>
            <a:endParaRPr lang="en-US" sz="800" b="1" dirty="0"/>
          </a:p>
        </p:txBody>
      </p:sp>
      <p:sp>
        <p:nvSpPr>
          <p:cNvPr id="18" name="Rectangle 17"/>
          <p:cNvSpPr/>
          <p:nvPr/>
        </p:nvSpPr>
        <p:spPr>
          <a:xfrm>
            <a:off x="320145" y="6733320"/>
            <a:ext cx="492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servers</a:t>
            </a:r>
            <a:endParaRPr lang="en-US" sz="800" dirty="0"/>
          </a:p>
        </p:txBody>
      </p:sp>
      <p:sp>
        <p:nvSpPr>
          <p:cNvPr id="19" name="Oval 18"/>
          <p:cNvSpPr/>
          <p:nvPr/>
        </p:nvSpPr>
        <p:spPr>
          <a:xfrm>
            <a:off x="1404566" y="6544308"/>
            <a:ext cx="4572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66466" y="650472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</a:t>
            </a:r>
          </a:p>
          <a:p>
            <a:pPr algn="ctr"/>
            <a:endParaRPr lang="en-US" sz="800" b="1" dirty="0"/>
          </a:p>
        </p:txBody>
      </p:sp>
      <p:sp>
        <p:nvSpPr>
          <p:cNvPr id="21" name="Rectangle 20"/>
          <p:cNvSpPr/>
          <p:nvPr/>
        </p:nvSpPr>
        <p:spPr>
          <a:xfrm>
            <a:off x="1386945" y="6733320"/>
            <a:ext cx="492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servers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61342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Conventional Servers vs </a:t>
            </a:r>
            <a:r>
              <a:rPr lang="en-US" sz="4000" b="1" dirty="0" err="1" smtClean="0">
                <a:solidFill>
                  <a:schemeClr val="tx2"/>
                </a:solidFill>
              </a:rPr>
              <a:t>Lopoco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Equal Throughput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24" name="Picture 23" descr="Lopoco | Ultra-efficient server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226" y="6160532"/>
            <a:ext cx="1257300" cy="2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88683" y="6096000"/>
            <a:ext cx="144674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Conventional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/>
                </a:solidFill>
              </a:rPr>
              <a:t>Lopoco</a:t>
            </a:r>
            <a:r>
              <a:rPr lang="en-US" sz="4000" b="1" dirty="0" smtClean="0">
                <a:solidFill>
                  <a:schemeClr val="tx2"/>
                </a:solidFill>
              </a:rPr>
              <a:t> – Company Profile</a:t>
            </a:r>
            <a:endParaRPr lang="en-US" sz="4000" b="1" dirty="0" smtClean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685800"/>
            <a:ext cx="6400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Ultra-Efficient </a:t>
            </a:r>
            <a:r>
              <a:rPr lang="en-US" sz="1400" b="1" dirty="0">
                <a:solidFill>
                  <a:schemeClr val="tx2"/>
                </a:solidFill>
              </a:rPr>
              <a:t>Server </a:t>
            </a:r>
            <a:r>
              <a:rPr lang="en-US" sz="1400" b="1" dirty="0" smtClean="0">
                <a:solidFill>
                  <a:schemeClr val="tx2"/>
                </a:solidFill>
              </a:rPr>
              <a:t>designer &amp; manufacturer  </a:t>
            </a:r>
            <a:r>
              <a:rPr lang="en-US" sz="1200" b="1" dirty="0" smtClean="0">
                <a:solidFill>
                  <a:schemeClr val="tx2"/>
                </a:solidFill>
              </a:rPr>
              <a:t>(www.lopoco.com)</a:t>
            </a:r>
          </a:p>
          <a:p>
            <a:pPr marL="571500" lvl="2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¼ the power usage of conventional servers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Standard processors, memory &amp; drives;  Standard contract manufacturers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Broad installed base – Zero field failures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“Most Efficient Server” ever certified by experts Power Assure Corporation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Designed for use with existing servers &amp; racks – no compatibility issues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Silicon Valley headquarters.  Founded 2010 by Intel, </a:t>
            </a:r>
            <a:r>
              <a:rPr lang="en-US" sz="1400" b="1" dirty="0">
                <a:solidFill>
                  <a:schemeClr val="tx2"/>
                </a:solidFill>
              </a:rPr>
              <a:t>Sun, </a:t>
            </a:r>
            <a:r>
              <a:rPr lang="en-US" sz="1400" b="1" dirty="0" smtClean="0">
                <a:solidFill>
                  <a:schemeClr val="tx2"/>
                </a:solidFill>
              </a:rPr>
              <a:t>HP industry </a:t>
            </a:r>
            <a:r>
              <a:rPr lang="en-US" sz="1400" b="1" dirty="0" smtClean="0">
                <a:solidFill>
                  <a:schemeClr val="tx2"/>
                </a:solidFill>
              </a:rPr>
              <a:t>veterans</a:t>
            </a:r>
          </a:p>
          <a:p>
            <a:pPr marL="171450" lvl="1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Customer Benefits</a:t>
            </a:r>
          </a:p>
          <a:p>
            <a:pPr marL="571500" lvl="2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Save money - &gt;50% less Data Center energy costs &amp; lower server cost</a:t>
            </a:r>
          </a:p>
          <a:p>
            <a:pPr marL="571500" lvl="2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Save space – use fewer racks</a:t>
            </a:r>
          </a:p>
          <a:p>
            <a:pPr marL="571500" lvl="2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Save energy – realize Green computing</a:t>
            </a:r>
          </a:p>
          <a:p>
            <a:pPr marL="571500" lvl="2" indent="-171450"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sz="1400" b="1" dirty="0" smtClean="0">
                <a:solidFill>
                  <a:schemeClr val="tx2"/>
                </a:solidFill>
              </a:rPr>
              <a:t>Run cool and quite - producing much less heat and vibration, the two causes of most server failures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800100" algn="l"/>
              </a:tabLst>
            </a:pPr>
            <a:endParaRPr lang="en-US" sz="14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800100" algn="l"/>
              </a:tabLst>
            </a:pPr>
            <a:endParaRPr lang="en-US" sz="14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800100" algn="l"/>
              </a:tabLst>
            </a:pPr>
            <a:endParaRPr lang="en-US" sz="14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800100" algn="l"/>
              </a:tabLst>
            </a:pP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50026" y="7848600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233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Witham</dc:creator>
  <cp:lastModifiedBy>Jim Witham</cp:lastModifiedBy>
  <cp:revision>12</cp:revision>
  <cp:lastPrinted>2014-01-22T21:51:40Z</cp:lastPrinted>
  <dcterms:created xsi:type="dcterms:W3CDTF">2014-01-21T19:19:58Z</dcterms:created>
  <dcterms:modified xsi:type="dcterms:W3CDTF">2014-01-22T21:53:50Z</dcterms:modified>
</cp:coreProperties>
</file>