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676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im McCray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AD"/>
    <a:srgbClr val="0069AA"/>
    <a:srgbClr val="49A942"/>
    <a:srgbClr val="71BF48"/>
    <a:srgbClr val="FDC217"/>
    <a:srgbClr val="8097B9"/>
    <a:srgbClr val="E8AB1A"/>
    <a:srgbClr val="C9E2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91" autoAdjust="0"/>
    <p:restoredTop sz="90000" autoAdjust="0"/>
  </p:normalViewPr>
  <p:slideViewPr>
    <p:cSldViewPr snapToGrid="0">
      <p:cViewPr varScale="1">
        <p:scale>
          <a:sx n="105" d="100"/>
          <a:sy n="105" d="100"/>
        </p:scale>
        <p:origin x="-1890" y="-84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79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-3792" y="-96"/>
      </p:cViewPr>
      <p:guideLst>
        <p:guide orient="horz" pos="2928"/>
        <p:guide pos="2208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004C9856-66B9-3445-B5CA-ADDE4CD17E77}" type="datetime1">
              <a:rPr lang="en-US"/>
              <a:pPr>
                <a:defRPr/>
              </a:pPr>
              <a:t>7/22/2013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E5AE54F9-74BB-374A-8601-76FD4F39B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111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D9ED823B-21A7-1E4F-852A-0F1E92551A68}" type="datetime1">
              <a:rPr lang="en-US"/>
              <a:pPr>
                <a:defRPr/>
              </a:pPr>
              <a:t>7/22/2013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7E2D04F9-F28E-0049-86CD-E6BAA5BAF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276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w/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41352"/>
            <a:ext cx="8062913" cy="661987"/>
          </a:xfrm>
          <a:prstGeom prst="rect">
            <a:avLst/>
          </a:prstGeom>
        </p:spPr>
        <p:txBody>
          <a:bodyPr lIns="0" tIns="45720" rIns="91440" bIns="45720" anchor="t" anchorCtr="0">
            <a:noAutofit/>
          </a:bodyPr>
          <a:lstStyle>
            <a:lvl1pPr algn="l">
              <a:defRPr sz="3200" b="0" i="0">
                <a:solidFill>
                  <a:srgbClr val="0069AA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8" y="1506127"/>
            <a:ext cx="8062912" cy="4525963"/>
          </a:xfrm>
          <a:prstGeom prst="rect">
            <a:avLst/>
          </a:prstGeom>
        </p:spPr>
        <p:txBody>
          <a:bodyPr/>
          <a:lstStyle>
            <a:lvl1pPr marL="233363" indent="-233363">
              <a:spcBef>
                <a:spcPts val="18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defRPr sz="22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1pPr>
            <a:lvl2pPr marL="690563" indent="-233363">
              <a:spcBef>
                <a:spcPts val="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defRPr sz="18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  <a:defRPr sz="1600" b="0" i="0" baseline="0">
                <a:latin typeface="Avenir LT Std 35 Light"/>
                <a:cs typeface="Avenir LT Std 35 Light"/>
              </a:defRPr>
            </a:lvl3pPr>
            <a:lvl4pPr>
              <a:defRPr b="0" i="0">
                <a:latin typeface="Avenir LT Std 35 Light"/>
                <a:cs typeface="Avenir LT Std 35 Light"/>
              </a:defRPr>
            </a:lvl4pPr>
            <a:lvl5pPr>
              <a:defRPr b="0" i="0">
                <a:latin typeface="Avenir LT Std 35 Light"/>
                <a:cs typeface="Avenir LT Std 35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4FBA9695-69C0-EA44-A207-30D0462FD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344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ar with Screen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628650" y="1160463"/>
            <a:ext cx="1885950" cy="4792662"/>
          </a:xfrm>
          <a:prstGeom prst="rect">
            <a:avLst/>
          </a:prstGeom>
          <a:solidFill>
            <a:srgbClr val="0069AA">
              <a:alpha val="1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8" descr="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631" y="1209978"/>
            <a:ext cx="6028629" cy="46949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41352"/>
            <a:ext cx="8062913" cy="661987"/>
          </a:xfrm>
          <a:prstGeom prst="rect">
            <a:avLst/>
          </a:prstGeom>
        </p:spPr>
        <p:txBody>
          <a:bodyPr lIns="0" tIns="45720" rIns="91440" bIns="45720" anchor="t" anchorCtr="0">
            <a:noAutofit/>
          </a:bodyPr>
          <a:lstStyle>
            <a:lvl1pPr algn="l">
              <a:defRPr sz="3200" b="0" i="0">
                <a:solidFill>
                  <a:srgbClr val="0069AA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54249" y="1213906"/>
            <a:ext cx="1630569" cy="4530606"/>
          </a:xfrm>
          <a:prstGeom prst="rect">
            <a:avLst/>
          </a:prstGeom>
        </p:spPr>
        <p:txBody>
          <a:bodyPr lIns="0" tIns="137160" rIns="0" bIns="0"/>
          <a:lstStyle>
            <a:lvl1pPr marL="164592" indent="-164592">
              <a:lnSpc>
                <a:spcPct val="100000"/>
              </a:lnSpc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defRPr sz="18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1pPr>
            <a:lvl2pPr>
              <a:lnSpc>
                <a:spcPct val="100000"/>
              </a:lnSpc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defRPr sz="16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2pPr>
            <a:lvl3pPr>
              <a:defRPr b="0" i="0">
                <a:latin typeface="Avenir LT Std 35 Light"/>
                <a:cs typeface="Avenir LT Std 35 Light"/>
              </a:defRPr>
            </a:lvl3pPr>
            <a:lvl4pPr>
              <a:defRPr b="0" i="0">
                <a:latin typeface="Avenir LT Std 35 Light"/>
                <a:cs typeface="Avenir LT Std 35 Light"/>
              </a:defRPr>
            </a:lvl4pPr>
            <a:lvl5pPr>
              <a:defRPr b="0" i="0">
                <a:latin typeface="Avenir LT Std 35 Light"/>
                <a:cs typeface="Avenir LT Std 35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896DAB68-4D1F-CB4B-8355-E4F6C5EB9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418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594504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 sz="40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4163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475" y="219075"/>
            <a:ext cx="6400800" cy="639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5033963" y="3624263"/>
            <a:ext cx="1476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800">
                <a:solidFill>
                  <a:srgbClr val="7F7F7F"/>
                </a:solidFill>
                <a:latin typeface="Helvetica Neue Light" charset="0"/>
              </a:rPr>
              <a:t>2390 Walsh Avenue</a:t>
            </a:r>
          </a:p>
          <a:p>
            <a:r>
              <a:rPr lang="en-US" sz="800">
                <a:solidFill>
                  <a:srgbClr val="7F7F7F"/>
                </a:solidFill>
                <a:latin typeface="Helvetica Neue Light" charset="0"/>
              </a:rPr>
              <a:t>Santa Clara, CA 95051</a:t>
            </a:r>
          </a:p>
        </p:txBody>
      </p:sp>
      <p:sp>
        <p:nvSpPr>
          <p:cNvPr id="14" name="Rectangle 5"/>
          <p:cNvSpPr>
            <a:spLocks noChangeArrowheads="1"/>
          </p:cNvSpPr>
          <p:nvPr userDrawn="1"/>
        </p:nvSpPr>
        <p:spPr bwMode="auto">
          <a:xfrm>
            <a:off x="5029200" y="4264025"/>
            <a:ext cx="14763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800">
                <a:solidFill>
                  <a:srgbClr val="7F7F7F"/>
                </a:solidFill>
                <a:latin typeface="Helvetica Neue Light" charset="0"/>
              </a:rPr>
              <a:t>www.powerassure.com</a:t>
            </a:r>
          </a:p>
        </p:txBody>
      </p:sp>
      <p:sp>
        <p:nvSpPr>
          <p:cNvPr id="15" name="Rectangle 6"/>
          <p:cNvSpPr>
            <a:spLocks noChangeArrowheads="1"/>
          </p:cNvSpPr>
          <p:nvPr userDrawn="1"/>
        </p:nvSpPr>
        <p:spPr bwMode="auto">
          <a:xfrm>
            <a:off x="2600325" y="3925888"/>
            <a:ext cx="2238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ts val="1200"/>
              </a:lnSpc>
            </a:pPr>
            <a:r>
              <a:rPr lang="en-US" sz="800">
                <a:solidFill>
                  <a:srgbClr val="329A30"/>
                </a:solidFill>
                <a:latin typeface="Helvetica Neue Light" charset="0"/>
              </a:rPr>
              <a:t>dm</a:t>
            </a:r>
          </a:p>
        </p:txBody>
      </p:sp>
      <p:sp>
        <p:nvSpPr>
          <p:cNvPr id="20" name="Rectangle 7"/>
          <p:cNvSpPr>
            <a:spLocks noChangeArrowheads="1"/>
          </p:cNvSpPr>
          <p:nvPr userDrawn="1"/>
        </p:nvSpPr>
        <p:spPr bwMode="auto">
          <a:xfrm>
            <a:off x="5038725" y="3925888"/>
            <a:ext cx="2238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ts val="1200"/>
              </a:lnSpc>
            </a:pPr>
            <a:r>
              <a:rPr lang="en-US" sz="800">
                <a:solidFill>
                  <a:srgbClr val="329A30"/>
                </a:solidFill>
                <a:latin typeface="Helvetica Neue Light" charset="0"/>
              </a:rPr>
              <a:t>of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600324" y="3505199"/>
            <a:ext cx="2733676" cy="28575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 typeface="Arial" pitchFamily="34" charset="0"/>
              <a:buNone/>
              <a:defRPr sz="1400">
                <a:solidFill>
                  <a:srgbClr val="0A5499"/>
                </a:solidFill>
                <a:latin typeface="Helvetica Neue Light"/>
              </a:defRPr>
            </a:lvl1pPr>
            <a:lvl2pPr>
              <a:buNone/>
              <a:defRPr sz="1400">
                <a:latin typeface="Helvetica Neue Light"/>
              </a:defRPr>
            </a:lvl2pPr>
            <a:lvl3pPr>
              <a:buNone/>
              <a:defRPr sz="1400">
                <a:latin typeface="Helvetica Neue Light"/>
              </a:defRPr>
            </a:lvl3pPr>
            <a:lvl4pPr>
              <a:buNone/>
              <a:defRPr sz="1400">
                <a:latin typeface="Helvetica Neue Light"/>
              </a:defRPr>
            </a:lvl4pPr>
            <a:lvl5pPr>
              <a:buNone/>
              <a:defRPr sz="1400">
                <a:latin typeface="Helvetica Neue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600323" y="3714749"/>
            <a:ext cx="2076451" cy="23812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 typeface="Arial" pitchFamily="34" charset="0"/>
              <a:buNone/>
              <a:defRPr sz="1100">
                <a:solidFill>
                  <a:schemeClr val="bg1">
                    <a:lumMod val="50000"/>
                  </a:schemeClr>
                </a:solidFill>
                <a:latin typeface="Helvetica Neue Light"/>
              </a:defRPr>
            </a:lvl1pPr>
            <a:lvl2pPr>
              <a:buNone/>
              <a:defRPr sz="1400">
                <a:latin typeface="Helvetica Neue Light"/>
              </a:defRPr>
            </a:lvl2pPr>
            <a:lvl3pPr>
              <a:buNone/>
              <a:defRPr sz="1400">
                <a:latin typeface="Helvetica Neue Light"/>
              </a:defRPr>
            </a:lvl3pPr>
            <a:lvl4pPr>
              <a:buNone/>
              <a:defRPr sz="1400">
                <a:latin typeface="Helvetica Neue Light"/>
              </a:defRPr>
            </a:lvl4pPr>
            <a:lvl5pPr>
              <a:buNone/>
              <a:defRPr sz="1400">
                <a:latin typeface="Helvetica Neue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739264" y="3958464"/>
            <a:ext cx="1904999" cy="23812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 typeface="Arial" pitchFamily="34" charset="0"/>
              <a:buNone/>
              <a:defRPr sz="800">
                <a:solidFill>
                  <a:schemeClr val="bg1">
                    <a:lumMod val="50000"/>
                  </a:schemeClr>
                </a:solidFill>
                <a:latin typeface="Helvetica Neue Light"/>
              </a:defRPr>
            </a:lvl1pPr>
            <a:lvl2pPr>
              <a:buNone/>
              <a:defRPr sz="1400">
                <a:latin typeface="Helvetica Neue Light"/>
              </a:defRPr>
            </a:lvl2pPr>
            <a:lvl3pPr>
              <a:buNone/>
              <a:defRPr sz="1400">
                <a:latin typeface="Helvetica Neue Light"/>
              </a:defRPr>
            </a:lvl3pPr>
            <a:lvl4pPr>
              <a:buNone/>
              <a:defRPr sz="1400">
                <a:latin typeface="Helvetica Neue Light"/>
              </a:defRPr>
            </a:lvl4pPr>
            <a:lvl5pPr>
              <a:buNone/>
              <a:defRPr sz="1400">
                <a:latin typeface="Helvetica Neue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739264" y="4101339"/>
            <a:ext cx="1904999" cy="23812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 typeface="Arial" pitchFamily="34" charset="0"/>
              <a:buNone/>
              <a:defRPr sz="800">
                <a:solidFill>
                  <a:schemeClr val="bg1">
                    <a:lumMod val="50000"/>
                  </a:schemeClr>
                </a:solidFill>
                <a:latin typeface="Helvetica Neue Light"/>
              </a:defRPr>
            </a:lvl1pPr>
            <a:lvl2pPr>
              <a:buNone/>
              <a:defRPr sz="1400">
                <a:latin typeface="Helvetica Neue Light"/>
              </a:defRPr>
            </a:lvl2pPr>
            <a:lvl3pPr>
              <a:buNone/>
              <a:defRPr sz="1400">
                <a:latin typeface="Helvetica Neue Light"/>
              </a:defRPr>
            </a:lvl3pPr>
            <a:lvl4pPr>
              <a:buNone/>
              <a:defRPr sz="1400">
                <a:latin typeface="Helvetica Neue Light"/>
              </a:defRPr>
            </a:lvl4pPr>
            <a:lvl5pPr>
              <a:buNone/>
              <a:defRPr sz="1400">
                <a:latin typeface="Helvetica Neue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2600312" y="4253742"/>
            <a:ext cx="1904999" cy="23812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 typeface="Arial" pitchFamily="34" charset="0"/>
              <a:buNone/>
              <a:defRPr sz="800">
                <a:solidFill>
                  <a:schemeClr val="bg1">
                    <a:lumMod val="50000"/>
                  </a:schemeClr>
                </a:solidFill>
                <a:latin typeface="Helvetica Neue Light"/>
              </a:defRPr>
            </a:lvl1pPr>
            <a:lvl2pPr>
              <a:buNone/>
              <a:defRPr sz="1400">
                <a:latin typeface="Helvetica Neue Light"/>
              </a:defRPr>
            </a:lvl2pPr>
            <a:lvl3pPr>
              <a:buNone/>
              <a:defRPr sz="1400">
                <a:latin typeface="Helvetica Neue Light"/>
              </a:defRPr>
            </a:lvl3pPr>
            <a:lvl4pPr>
              <a:buNone/>
              <a:defRPr sz="1400">
                <a:latin typeface="Helvetica Neue Light"/>
              </a:defRPr>
            </a:lvl4pPr>
            <a:lvl5pPr>
              <a:buNone/>
              <a:defRPr sz="1400">
                <a:latin typeface="Helvetica Neue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5167313" y="3958464"/>
            <a:ext cx="1513097" cy="23812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 typeface="Arial" pitchFamily="34" charset="0"/>
              <a:buNone/>
              <a:defRPr sz="800">
                <a:solidFill>
                  <a:schemeClr val="bg1">
                    <a:lumMod val="50000"/>
                  </a:schemeClr>
                </a:solidFill>
                <a:latin typeface="Helvetica Neue Light"/>
              </a:defRPr>
            </a:lvl1pPr>
            <a:lvl2pPr>
              <a:buNone/>
              <a:defRPr sz="1400">
                <a:latin typeface="Helvetica Neue Light"/>
              </a:defRPr>
            </a:lvl2pPr>
            <a:lvl3pPr>
              <a:buNone/>
              <a:defRPr sz="1400">
                <a:latin typeface="Helvetica Neue Light"/>
              </a:defRPr>
            </a:lvl3pPr>
            <a:lvl4pPr>
              <a:buNone/>
              <a:defRPr sz="1400">
                <a:latin typeface="Helvetica Neue Light"/>
              </a:defRPr>
            </a:lvl4pPr>
            <a:lvl5pPr>
              <a:buNone/>
              <a:defRPr sz="1400">
                <a:latin typeface="Helvetica Neue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5167313" y="4101339"/>
            <a:ext cx="1513097" cy="23812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 typeface="Arial" pitchFamily="34" charset="0"/>
              <a:buNone/>
              <a:defRPr sz="800">
                <a:solidFill>
                  <a:schemeClr val="bg1">
                    <a:lumMod val="50000"/>
                  </a:schemeClr>
                </a:solidFill>
                <a:latin typeface="Helvetica Neue Light"/>
              </a:defRPr>
            </a:lvl1pPr>
            <a:lvl2pPr>
              <a:buNone/>
              <a:defRPr sz="1400">
                <a:latin typeface="Helvetica Neue Light"/>
              </a:defRPr>
            </a:lvl2pPr>
            <a:lvl3pPr>
              <a:buNone/>
              <a:defRPr sz="1400">
                <a:latin typeface="Helvetica Neue Light"/>
              </a:defRPr>
            </a:lvl3pPr>
            <a:lvl4pPr>
              <a:buNone/>
              <a:defRPr sz="1400">
                <a:latin typeface="Helvetica Neue Light"/>
              </a:defRPr>
            </a:lvl4pPr>
            <a:lvl5pPr>
              <a:buNone/>
              <a:defRPr sz="1400">
                <a:latin typeface="Helvetica Neue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69654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594504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 sz="40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0876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594504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 sz="40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2532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594504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 sz="4000" b="0" i="0">
                <a:solidFill>
                  <a:schemeClr val="bg1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746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76A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624809" y="3638039"/>
            <a:ext cx="8001000" cy="533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rgbClr val="59A84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599" y="2789621"/>
            <a:ext cx="8001001" cy="841375"/>
          </a:xfrm>
          <a:prstGeom prst="rect">
            <a:avLst/>
          </a:prstGeom>
        </p:spPr>
        <p:txBody>
          <a:bodyPr/>
          <a:lstStyle>
            <a:lvl1pPr algn="ctr">
              <a:tabLst/>
              <a:defRPr sz="3800" b="1">
                <a:solidFill>
                  <a:srgbClr val="0076A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950" y="434975"/>
            <a:ext cx="367665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718357" y="2141175"/>
            <a:ext cx="8036175" cy="707886"/>
          </a:xfrm>
          <a:prstGeom prst="rect">
            <a:avLst/>
          </a:prstGeom>
        </p:spPr>
        <p:txBody>
          <a:bodyPr lIns="0" tIns="0" bIns="0" anchor="t" anchorCtr="0">
            <a:noAutofit/>
          </a:bodyPr>
          <a:lstStyle>
            <a:lvl1pPr algn="l">
              <a:defRPr sz="4000" b="0" i="0">
                <a:solidFill>
                  <a:srgbClr val="FFFFFF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718357" y="4826000"/>
            <a:ext cx="4082387" cy="192425"/>
          </a:xfrm>
          <a:prstGeom prst="rect">
            <a:avLst/>
          </a:prstGeom>
        </p:spPr>
        <p:txBody>
          <a:bodyPr lIns="0" tIns="0" bIns="0" anchor="t" anchorCtr="0">
            <a:normAutofit/>
          </a:bodyPr>
          <a:lstStyle>
            <a:lvl1pPr marL="0" indent="0" algn="l">
              <a:buNone/>
              <a:defRPr sz="1100" b="0" i="0">
                <a:solidFill>
                  <a:srgbClr val="B3D2E4"/>
                </a:solidFill>
                <a:latin typeface="Helvetica Neue Light"/>
                <a:cs typeface="Helvetica Neue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18357" y="4307417"/>
            <a:ext cx="8036175" cy="391582"/>
          </a:xfrm>
          <a:prstGeom prst="rect">
            <a:avLst/>
          </a:prstGeom>
        </p:spPr>
        <p:txBody>
          <a:bodyPr vert="horz" lIns="0" tIns="0" bIns="0" anchor="t" anchorCtr="0"/>
          <a:lstStyle>
            <a:lvl1pPr marL="0" indent="0">
              <a:buNone/>
              <a:defRPr sz="2400" b="0" i="0">
                <a:solidFill>
                  <a:srgbClr val="B3D2E4"/>
                </a:solidFill>
                <a:latin typeface="Helvetica Neue Light"/>
                <a:cs typeface="Helvetica Neue Ligh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03580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41352"/>
            <a:ext cx="8062913" cy="661987"/>
          </a:xfrm>
          <a:prstGeom prst="rect">
            <a:avLst/>
          </a:prstGeom>
        </p:spPr>
        <p:txBody>
          <a:bodyPr lIns="0" tIns="45720" rIns="91440" bIns="45720" anchor="t" anchorCtr="0">
            <a:noAutofit/>
          </a:bodyPr>
          <a:lstStyle>
            <a:lvl1pPr algn="l">
              <a:defRPr sz="3200" b="0" i="0">
                <a:solidFill>
                  <a:srgbClr val="0069AA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1"/>
          </p:nvPr>
        </p:nvSpPr>
        <p:spPr>
          <a:xfrm>
            <a:off x="623887" y="1506538"/>
            <a:ext cx="7481022" cy="4525962"/>
          </a:xfrm>
          <a:prstGeom prst="rect">
            <a:avLst/>
          </a:prstGeom>
        </p:spPr>
        <p:txBody>
          <a:bodyPr/>
          <a:lstStyle>
            <a:lvl1pPr>
              <a:defRPr sz="2200" b="0" i="0">
                <a:latin typeface="Helvetica Neue Light"/>
                <a:cs typeface="Helvetica Neue Light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1B066E80-F0DE-0C4B-9AD8-0CB257651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799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41352"/>
            <a:ext cx="8062913" cy="661987"/>
          </a:xfrm>
          <a:prstGeom prst="rect">
            <a:avLst/>
          </a:prstGeom>
        </p:spPr>
        <p:txBody>
          <a:bodyPr lIns="0" tIns="45720" rIns="91440" bIns="45720" anchor="t" anchorCtr="0">
            <a:noAutofit/>
          </a:bodyPr>
          <a:lstStyle>
            <a:lvl1pPr algn="l">
              <a:defRPr sz="3200" b="0" i="0">
                <a:solidFill>
                  <a:srgbClr val="0069AA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3" y="1506128"/>
            <a:ext cx="8062912" cy="105609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spcAft>
                <a:spcPts val="18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buNone/>
              <a:defRPr sz="22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1pPr>
            <a:lvl2pPr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defRPr sz="16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2pPr>
            <a:lvl3pPr>
              <a:defRPr b="0" i="0">
                <a:latin typeface="Avenir LT Std 35 Light"/>
                <a:cs typeface="Avenir LT Std 35 Light"/>
              </a:defRPr>
            </a:lvl3pPr>
            <a:lvl4pPr>
              <a:defRPr b="0" i="0">
                <a:latin typeface="Avenir LT Std 35 Light"/>
                <a:cs typeface="Avenir LT Std 35 Light"/>
              </a:defRPr>
            </a:lvl4pPr>
            <a:lvl5pPr>
              <a:defRPr b="0" i="0">
                <a:latin typeface="Avenir LT Std 35 Light"/>
                <a:cs typeface="Avenir LT Std 35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C8F4767C-1D85-F544-BBB5-7B78D316C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345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w/Subhead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41352"/>
            <a:ext cx="8062913" cy="661987"/>
          </a:xfrm>
          <a:prstGeom prst="rect">
            <a:avLst/>
          </a:prstGeom>
        </p:spPr>
        <p:txBody>
          <a:bodyPr lIns="0" tIns="45720" rIns="91440" bIns="45720" anchor="t" anchorCtr="0">
            <a:noAutofit/>
          </a:bodyPr>
          <a:lstStyle>
            <a:lvl1pPr algn="l">
              <a:defRPr sz="3200" b="0" i="0">
                <a:solidFill>
                  <a:srgbClr val="0069AA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3" y="1506128"/>
            <a:ext cx="8062912" cy="105609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buNone/>
              <a:defRPr sz="22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1pPr>
            <a:lvl2pPr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defRPr sz="16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2pPr>
            <a:lvl3pPr>
              <a:defRPr b="0" i="0">
                <a:latin typeface="Avenir LT Std 35 Light"/>
                <a:cs typeface="Avenir LT Std 35 Light"/>
              </a:defRPr>
            </a:lvl3pPr>
            <a:lvl4pPr>
              <a:defRPr b="0" i="0">
                <a:latin typeface="Avenir LT Std 35 Light"/>
                <a:cs typeface="Avenir LT Std 35 Light"/>
              </a:defRPr>
            </a:lvl4pPr>
            <a:lvl5pPr>
              <a:defRPr b="0" i="0">
                <a:latin typeface="Avenir LT Std 35 Light"/>
                <a:cs typeface="Avenir LT Std 35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1"/>
          </p:nvPr>
        </p:nvSpPr>
        <p:spPr>
          <a:xfrm>
            <a:off x="547688" y="2620553"/>
            <a:ext cx="8062912" cy="39887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None/>
              <a:defRPr sz="2200" b="0" i="0" baseline="0">
                <a:solidFill>
                  <a:schemeClr val="tx1">
                    <a:lumMod val="95000"/>
                    <a:lumOff val="5000"/>
                  </a:schemeClr>
                </a:solidFill>
                <a:latin typeface="Helvetica Neue Light"/>
                <a:cs typeface="Helvetica Neue Light"/>
              </a:defRPr>
            </a:lvl1pPr>
            <a:lvl2pPr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defRPr sz="16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2pPr>
            <a:lvl3pPr>
              <a:defRPr b="0" i="0">
                <a:latin typeface="Avenir LT Std 35 Light"/>
                <a:cs typeface="Avenir LT Std 35 Light"/>
              </a:defRPr>
            </a:lvl3pPr>
            <a:lvl4pPr>
              <a:defRPr b="0" i="0">
                <a:latin typeface="Avenir LT Std 35 Light"/>
                <a:cs typeface="Avenir LT Std 35 Light"/>
              </a:defRPr>
            </a:lvl4pPr>
            <a:lvl5pPr>
              <a:defRPr b="0" i="0">
                <a:latin typeface="Avenir LT Std 35 Light"/>
                <a:cs typeface="Avenir LT Std 35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2"/>
          </p:nvPr>
        </p:nvSpPr>
        <p:spPr>
          <a:xfrm>
            <a:off x="547688" y="3096802"/>
            <a:ext cx="8062912" cy="1227547"/>
          </a:xfrm>
          <a:prstGeom prst="rect">
            <a:avLst/>
          </a:prstGeom>
        </p:spPr>
        <p:txBody>
          <a:bodyPr/>
          <a:lstStyle>
            <a:lvl1pPr marL="228600" indent="-228600">
              <a:spcBef>
                <a:spcPts val="1200"/>
              </a:spcBef>
              <a:spcAft>
                <a:spcPts val="3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8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1pPr>
            <a:lvl2pPr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defRPr sz="16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2pPr>
            <a:lvl3pPr>
              <a:defRPr b="0" i="0">
                <a:latin typeface="Avenir LT Std 35 Light"/>
                <a:cs typeface="Avenir LT Std 35 Light"/>
              </a:defRPr>
            </a:lvl3pPr>
            <a:lvl4pPr>
              <a:defRPr b="0" i="0">
                <a:latin typeface="Avenir LT Std 35 Light"/>
                <a:cs typeface="Avenir LT Std 35 Light"/>
              </a:defRPr>
            </a:lvl4pPr>
            <a:lvl5pPr>
              <a:defRPr b="0" i="0">
                <a:latin typeface="Avenir LT Std 35 Light"/>
                <a:cs typeface="Avenir LT Std 35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ABD1614A-FB76-6D4C-9D29-509573114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949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ccess S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95" y="919745"/>
            <a:ext cx="7069668" cy="661987"/>
          </a:xfrm>
          <a:prstGeom prst="rect">
            <a:avLst/>
          </a:prstGeom>
        </p:spPr>
        <p:txBody>
          <a:bodyPr lIns="0" tIns="45720" rIns="91440" bIns="45720" anchor="t" anchorCtr="0">
            <a:noAutofit/>
          </a:bodyPr>
          <a:lstStyle>
            <a:lvl1pPr algn="l">
              <a:defRPr sz="3200" b="0" i="0">
                <a:solidFill>
                  <a:srgbClr val="0069AA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8430" y="1831458"/>
            <a:ext cx="7069667" cy="438955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buNone/>
              <a:defRPr sz="22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1pPr>
            <a:lvl2pPr marL="365760" indent="-182880">
              <a:spcBef>
                <a:spcPts val="300"/>
              </a:spcBef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/>
              <a:buChar char="•"/>
              <a:defRPr sz="16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  <a:cs typeface="Helvetica Neue Light"/>
              </a:defRPr>
            </a:lvl2pPr>
            <a:lvl3pPr>
              <a:defRPr b="0" i="0">
                <a:latin typeface="Avenir LT Std 35 Light"/>
                <a:cs typeface="Avenir LT Std 35 Light"/>
              </a:defRPr>
            </a:lvl3pPr>
            <a:lvl4pPr>
              <a:defRPr b="0" i="0">
                <a:latin typeface="Avenir LT Std 35 Light"/>
                <a:cs typeface="Avenir LT Std 35 Light"/>
              </a:defRPr>
            </a:lvl4pPr>
            <a:lvl5pPr>
              <a:defRPr b="0" i="0">
                <a:latin typeface="Avenir LT Std 35 Light"/>
                <a:cs typeface="Avenir LT Std 35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6599220" y="324505"/>
            <a:ext cx="2244290" cy="423249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868ACFA6-06C0-6941-A690-A8F5D3286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434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41352"/>
            <a:ext cx="8062913" cy="661987"/>
          </a:xfrm>
          <a:prstGeom prst="rect">
            <a:avLst/>
          </a:prstGeom>
        </p:spPr>
        <p:txBody>
          <a:bodyPr lIns="0" tIns="45720" rIns="91440" bIns="45720" anchor="t" anchorCtr="0">
            <a:noAutofit/>
          </a:bodyPr>
          <a:lstStyle>
            <a:lvl1pPr algn="l">
              <a:defRPr sz="3200" b="0" i="0">
                <a:solidFill>
                  <a:srgbClr val="0069AA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B77AA6C2-B24E-A14F-969E-1D442B0BD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265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  <p:sp>
        <p:nvSpPr>
          <p:cNvPr id="25" name="Text Placeholder 20"/>
          <p:cNvSpPr>
            <a:spLocks noGrp="1"/>
          </p:cNvSpPr>
          <p:nvPr>
            <p:ph type="body" sz="quarter" idx="15"/>
          </p:nvPr>
        </p:nvSpPr>
        <p:spPr>
          <a:xfrm>
            <a:off x="1105330" y="4230773"/>
            <a:ext cx="3275476" cy="7485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i="1">
                <a:solidFill>
                  <a:srgbClr val="595959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6" name="Text Placeholder 20"/>
          <p:cNvSpPr>
            <a:spLocks noGrp="1"/>
          </p:cNvSpPr>
          <p:nvPr>
            <p:ph type="body" sz="quarter" idx="16"/>
          </p:nvPr>
        </p:nvSpPr>
        <p:spPr>
          <a:xfrm>
            <a:off x="1105330" y="5028786"/>
            <a:ext cx="3275476" cy="316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3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5461202" y="2692918"/>
            <a:ext cx="3034406" cy="10893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i="1">
                <a:solidFill>
                  <a:srgbClr val="595959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41352"/>
            <a:ext cx="8062913" cy="661987"/>
          </a:xfrm>
          <a:prstGeom prst="rect">
            <a:avLst/>
          </a:prstGeom>
        </p:spPr>
        <p:txBody>
          <a:bodyPr lIns="0" tIns="45720" rIns="91440" bIns="45720" anchor="t" anchorCtr="0">
            <a:noAutofit/>
          </a:bodyPr>
          <a:lstStyle>
            <a:lvl1pPr algn="l">
              <a:defRPr sz="3200" b="0" i="0">
                <a:solidFill>
                  <a:srgbClr val="0069AA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>
          <a:xfrm>
            <a:off x="814388" y="1520825"/>
            <a:ext cx="3990975" cy="10893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i="1">
                <a:solidFill>
                  <a:srgbClr val="595959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2"/>
          </p:nvPr>
        </p:nvSpPr>
        <p:spPr>
          <a:xfrm>
            <a:off x="814388" y="2684611"/>
            <a:ext cx="3990975" cy="316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/>
          </p:cNvSpPr>
          <p:nvPr>
            <p:ph type="body" sz="quarter" idx="14"/>
          </p:nvPr>
        </p:nvSpPr>
        <p:spPr>
          <a:xfrm>
            <a:off x="5461202" y="3815139"/>
            <a:ext cx="3034406" cy="316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8"/>
          </p:nvPr>
        </p:nvSpPr>
        <p:spPr>
          <a:xfrm>
            <a:off x="814388" y="3025313"/>
            <a:ext cx="1379537" cy="441093"/>
          </a:xfrm>
          <a:prstGeom prst="rect">
            <a:avLst/>
          </a:prstGeom>
        </p:spPr>
        <p:txBody>
          <a:bodyPr/>
          <a:lstStyle>
            <a:lvl1pPr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1105330" y="5345073"/>
            <a:ext cx="1379537" cy="399021"/>
          </a:xfrm>
          <a:prstGeom prst="rect">
            <a:avLst/>
          </a:prstGeom>
        </p:spPr>
        <p:txBody>
          <a:bodyPr/>
          <a:lstStyle>
            <a:lvl1pPr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9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5461202" y="4339503"/>
            <a:ext cx="1379537" cy="448628"/>
          </a:xfrm>
          <a:prstGeom prst="rect">
            <a:avLst/>
          </a:prstGeom>
        </p:spPr>
        <p:txBody>
          <a:bodyPr/>
          <a:lstStyle>
            <a:lvl1pPr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21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8C96512A-1541-7140-9662-2EB7A07E6A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234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ullets w/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  <p:sp>
        <p:nvSpPr>
          <p:cNvPr id="14" name="Rectangle 13"/>
          <p:cNvSpPr/>
          <p:nvPr userDrawn="1"/>
        </p:nvSpPr>
        <p:spPr bwMode="auto">
          <a:xfrm>
            <a:off x="531813" y="1616075"/>
            <a:ext cx="3640137" cy="969963"/>
          </a:xfrm>
          <a:prstGeom prst="rect">
            <a:avLst/>
          </a:prstGeom>
          <a:solidFill>
            <a:srgbClr val="0069AA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531813" y="2728913"/>
            <a:ext cx="3640137" cy="969962"/>
          </a:xfrm>
          <a:prstGeom prst="rect">
            <a:avLst/>
          </a:prstGeom>
          <a:solidFill>
            <a:srgbClr val="0069AA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531813" y="3871913"/>
            <a:ext cx="3640137" cy="969962"/>
          </a:xfrm>
          <a:prstGeom prst="rect">
            <a:avLst/>
          </a:prstGeom>
          <a:solidFill>
            <a:srgbClr val="0069AA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 userDrawn="1"/>
        </p:nvSpPr>
        <p:spPr bwMode="auto">
          <a:xfrm>
            <a:off x="531813" y="5053013"/>
            <a:ext cx="3640137" cy="969962"/>
          </a:xfrm>
          <a:prstGeom prst="rect">
            <a:avLst/>
          </a:prstGeom>
          <a:solidFill>
            <a:srgbClr val="0069AA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41352"/>
            <a:ext cx="8062913" cy="661987"/>
          </a:xfrm>
          <a:prstGeom prst="rect">
            <a:avLst/>
          </a:prstGeom>
        </p:spPr>
        <p:txBody>
          <a:bodyPr lIns="0" tIns="45720" rIns="91440" bIns="45720" anchor="t" anchorCtr="0">
            <a:noAutofit/>
          </a:bodyPr>
          <a:lstStyle>
            <a:lvl1pPr algn="l">
              <a:defRPr sz="3200" b="0" i="0">
                <a:solidFill>
                  <a:srgbClr val="0069AA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718941" y="1704975"/>
            <a:ext cx="3190875" cy="666750"/>
          </a:xfrm>
          <a:prstGeom prst="rect">
            <a:avLst/>
          </a:prstGeom>
        </p:spPr>
        <p:txBody>
          <a:bodyPr/>
          <a:lstStyle>
            <a:lvl1pPr marL="287338" indent="-287338">
              <a:lnSpc>
                <a:spcPts val="2800"/>
              </a:lnSpc>
              <a:buClr>
                <a:schemeClr val="tx1">
                  <a:lumMod val="65000"/>
                  <a:lumOff val="35000"/>
                </a:schemeClr>
              </a:buClr>
              <a:buSzPct val="80000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718941" y="2802948"/>
            <a:ext cx="3190875" cy="666750"/>
          </a:xfrm>
          <a:prstGeom prst="rect">
            <a:avLst/>
          </a:prstGeom>
        </p:spPr>
        <p:txBody>
          <a:bodyPr/>
          <a:lstStyle>
            <a:lvl1pPr marL="287338" indent="-287338">
              <a:lnSpc>
                <a:spcPts val="2800"/>
              </a:lnSpc>
              <a:buClr>
                <a:schemeClr val="tx1">
                  <a:lumMod val="65000"/>
                  <a:lumOff val="35000"/>
                </a:schemeClr>
              </a:buClr>
              <a:buSzPct val="80000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18941" y="3946263"/>
            <a:ext cx="3190875" cy="666750"/>
          </a:xfrm>
          <a:prstGeom prst="rect">
            <a:avLst/>
          </a:prstGeom>
        </p:spPr>
        <p:txBody>
          <a:bodyPr/>
          <a:lstStyle>
            <a:lvl1pPr marL="287338" indent="-287338">
              <a:lnSpc>
                <a:spcPts val="2800"/>
              </a:lnSpc>
              <a:buClr>
                <a:schemeClr val="tx1">
                  <a:lumMod val="65000"/>
                  <a:lumOff val="35000"/>
                </a:schemeClr>
              </a:buClr>
              <a:buSzPct val="80000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718941" y="5119806"/>
            <a:ext cx="3190875" cy="666750"/>
          </a:xfrm>
          <a:prstGeom prst="rect">
            <a:avLst/>
          </a:prstGeom>
        </p:spPr>
        <p:txBody>
          <a:bodyPr/>
          <a:lstStyle>
            <a:lvl1pPr marL="287338" indent="-287338">
              <a:lnSpc>
                <a:spcPts val="2800"/>
              </a:lnSpc>
              <a:buClr>
                <a:schemeClr val="tx1">
                  <a:lumMod val="65000"/>
                  <a:lumOff val="35000"/>
                </a:schemeClr>
              </a:buClr>
              <a:buSzPct val="80000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Helvetica Neue Ligh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4572000" y="1555750"/>
            <a:ext cx="4114800" cy="45132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ED01BD26-F081-4549-9FF5-CCA4424AA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129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8775" y="6461125"/>
            <a:ext cx="80645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595959"/>
                </a:solidFill>
                <a:latin typeface="Helvetica Neue Light" charset="0"/>
              </a:defRPr>
            </a:lvl1pPr>
          </a:lstStyle>
          <a:p>
            <a:pPr>
              <a:defRPr/>
            </a:pPr>
            <a:fld id="{4FBA9695-69C0-EA44-A207-30D0462FD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 descr="\\vmware-host\Shared Folders\Documents\Katie Otis\Power Assure\PPT\PA_newlogo.png"/>
          <p:cNvPicPr>
            <a:picLocks noChangeAspect="1" noChangeArrowheads="1"/>
          </p:cNvPicPr>
          <p:nvPr userDrawn="1"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6445250"/>
            <a:ext cx="12684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12775" y="6489700"/>
            <a:ext cx="3808413" cy="396875"/>
          </a:xfrm>
          <a:prstGeom prst="rect">
            <a:avLst/>
          </a:prstGeom>
        </p:spPr>
        <p:txBody>
          <a:bodyPr l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7F7F7F"/>
                </a:solidFill>
                <a:latin typeface="Helvetica Neue Light" charset="0"/>
                <a:cs typeface="Arial" charset="0"/>
              </a:rPr>
              <a:t>© Copyright 2012 Power Assure, Inc. – ALL RIGHTS RESERVED – CONFIDENTIAL INFORMATION  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6" r:id="rId1"/>
    <p:sldLayoutId id="2147484125" r:id="rId2"/>
    <p:sldLayoutId id="2147484127" r:id="rId3"/>
    <p:sldLayoutId id="2147484128" r:id="rId4"/>
    <p:sldLayoutId id="2147484129" r:id="rId5"/>
    <p:sldLayoutId id="2147484130" r:id="rId6"/>
    <p:sldLayoutId id="2147484131" r:id="rId7"/>
    <p:sldLayoutId id="2147484132" r:id="rId8"/>
    <p:sldLayoutId id="2147484133" r:id="rId9"/>
    <p:sldLayoutId id="2147484134" r:id="rId10"/>
    <p:sldLayoutId id="2147484135" r:id="rId11"/>
    <p:sldLayoutId id="2147484136" r:id="rId12"/>
    <p:sldLayoutId id="2147484137" r:id="rId13"/>
    <p:sldLayoutId id="2147484138" r:id="rId14"/>
    <p:sldLayoutId id="2147484139" r:id="rId15"/>
    <p:sldLayoutId id="2147484142" r:id="rId16"/>
    <p:sldLayoutId id="2147484147" r:id="rId17"/>
    <p:sldLayoutId id="2147484148" r:id="rId18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Neue Light"/>
                <a:cs typeface="Arial" pitchFamily="34" charset="0"/>
              </a:rPr>
              <a:t>PAR</a:t>
            </a:r>
            <a:r>
              <a:rPr lang="en-US" baseline="30000" dirty="0" smtClean="0">
                <a:latin typeface="Helvetica Neue Light"/>
                <a:cs typeface="Arial" pitchFamily="34" charset="0"/>
              </a:rPr>
              <a:t>4</a:t>
            </a:r>
            <a:r>
              <a:rPr lang="en-US" dirty="0" smtClean="0">
                <a:latin typeface="Helvetica Neue Light"/>
                <a:cs typeface="Arial" pitchFamily="34" charset="0"/>
              </a:rPr>
              <a:t> – Energy Efficiency Certification</a:t>
            </a:r>
          </a:p>
        </p:txBody>
      </p:sp>
      <p:pic>
        <p:nvPicPr>
          <p:cNvPr id="30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21" y="3813992"/>
            <a:ext cx="1579720" cy="5346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54" y="4718396"/>
            <a:ext cx="1578502" cy="5261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821076"/>
              </p:ext>
            </p:extLst>
          </p:nvPr>
        </p:nvGraphicFramePr>
        <p:xfrm>
          <a:off x="2524991" y="1142572"/>
          <a:ext cx="6398647" cy="520778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039091"/>
                <a:gridCol w="1193956"/>
                <a:gridCol w="1041400"/>
                <a:gridCol w="1041400"/>
                <a:gridCol w="1041400"/>
                <a:gridCol w="1041400"/>
              </a:tblGrid>
              <a:tr h="40604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Year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CPU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IDLE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LOADED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RACK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Transaction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Per</a:t>
                      </a:r>
                      <a:r>
                        <a:rPr lang="en-US" sz="1100" baseline="0" dirty="0" smtClean="0">
                          <a:latin typeface="Helvetica Neue Light"/>
                        </a:rPr>
                        <a:t> Watt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</a:tr>
              <a:tr h="88459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2008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HP</a:t>
                      </a:r>
                    </a:p>
                    <a:p>
                      <a:pPr algn="ctr"/>
                      <a:r>
                        <a:rPr lang="en-US" sz="1100" b="0" dirty="0" smtClean="0">
                          <a:latin typeface="Helvetica Neue Light"/>
                        </a:rPr>
                        <a:t>DL385-G2</a:t>
                      </a:r>
                      <a:endParaRPr lang="en-US" sz="1100" b="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Dual AMD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Opteron64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2216HE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2.4GHz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32GB Memory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278W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368W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7360W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20 per Rack</a:t>
                      </a:r>
                    </a:p>
                    <a:p>
                      <a:pPr algn="ctr"/>
                      <a:endParaRPr lang="en-US" sz="1100" dirty="0" smtClean="0">
                        <a:latin typeface="Helvetica Neue Light"/>
                      </a:endParaRP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980MTxn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133,000</a:t>
                      </a:r>
                    </a:p>
                    <a:p>
                      <a:pPr algn="ctr"/>
                      <a:endParaRPr lang="en-US" sz="1100" b="1" dirty="0" smtClean="0">
                        <a:latin typeface="Helvetica Neue Light"/>
                      </a:endParaRPr>
                    </a:p>
                  </a:txBody>
                  <a:tcPr/>
                </a:tc>
              </a:tr>
              <a:tr h="105494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2009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HP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DL160 G6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Dual L5520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Quad Core,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2.27GHz, 12GB Memory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113W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197W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7880W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40</a:t>
                      </a:r>
                      <a:r>
                        <a:rPr lang="en-US" sz="1100" baseline="0" dirty="0" smtClean="0">
                          <a:latin typeface="Helvetica Neue Light"/>
                        </a:rPr>
                        <a:t> per Rack</a:t>
                      </a:r>
                    </a:p>
                    <a:p>
                      <a:pPr algn="ctr"/>
                      <a:endParaRPr lang="en-US" sz="1100" baseline="0" dirty="0" smtClean="0">
                        <a:latin typeface="Helvetica Neue Light"/>
                      </a:endParaRPr>
                    </a:p>
                    <a:p>
                      <a:pPr algn="ctr"/>
                      <a:r>
                        <a:rPr lang="en-US" sz="1100" baseline="0" dirty="0" smtClean="0">
                          <a:latin typeface="Helvetica Neue Light"/>
                        </a:rPr>
                        <a:t>4,280MTxn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543,000</a:t>
                      </a:r>
                    </a:p>
                    <a:p>
                      <a:pPr algn="ctr"/>
                      <a:endParaRPr lang="en-US" sz="1100" dirty="0" smtClean="0">
                        <a:latin typeface="Helvetica Neue Light"/>
                      </a:endParaRPr>
                    </a:p>
                    <a:p>
                      <a:pPr algn="ctr"/>
                      <a:endParaRPr lang="en-US" sz="1100" dirty="0" smtClean="0">
                        <a:latin typeface="Helvetica Neue Light"/>
                      </a:endParaRPr>
                    </a:p>
                    <a:p>
                      <a:pPr algn="ctr"/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</a:tr>
              <a:tr h="8724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2010</a:t>
                      </a:r>
                    </a:p>
                    <a:p>
                      <a:pPr algn="ctr"/>
                      <a:r>
                        <a:rPr lang="en-US" sz="1100" dirty="0" err="1" smtClean="0">
                          <a:latin typeface="Helvetica Neue Light"/>
                        </a:rPr>
                        <a:t>Supermicro</a:t>
                      </a:r>
                      <a:endParaRPr lang="en-US" sz="1100" dirty="0" smtClean="0">
                        <a:latin typeface="Helvetica Neue Light"/>
                      </a:endParaRP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6016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Dual L5518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Quad Core, 2.13GHz,</a:t>
                      </a:r>
                      <a:r>
                        <a:rPr lang="en-US" sz="1100" baseline="0" dirty="0" smtClean="0">
                          <a:latin typeface="Helvetica Neue Light"/>
                        </a:rPr>
                        <a:t> </a:t>
                      </a:r>
                    </a:p>
                    <a:p>
                      <a:pPr algn="ctr"/>
                      <a:r>
                        <a:rPr lang="en-US" sz="1100" baseline="0" dirty="0" smtClean="0">
                          <a:latin typeface="Helvetica Neue Light"/>
                        </a:rPr>
                        <a:t>8GB Memory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132W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217W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8680W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40 per Rack</a:t>
                      </a:r>
                    </a:p>
                    <a:p>
                      <a:pPr algn="ctr"/>
                      <a:endParaRPr lang="en-US" sz="1100" dirty="0" smtClean="0">
                        <a:latin typeface="Helvetica Neue Light"/>
                      </a:endParaRP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4,120MTxn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516,000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</a:tr>
              <a:tr h="8340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2010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Dell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CS24-SC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Dual L5420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Quad Core,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2.5GHz,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8GB Memory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83W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157W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6280W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40 per Rack</a:t>
                      </a:r>
                    </a:p>
                    <a:p>
                      <a:pPr algn="ctr"/>
                      <a:endParaRPr lang="en-US" sz="1100" dirty="0" smtClean="0">
                        <a:latin typeface="Helvetica Neue Light"/>
                      </a:endParaRP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4,400MTxn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700,000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</a:tr>
              <a:tr h="1090081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latin typeface="Helvetica Neue Light"/>
                        </a:rPr>
                        <a:t>2013</a:t>
                      </a:r>
                    </a:p>
                    <a:p>
                      <a:pPr algn="ctr"/>
                      <a:r>
                        <a:rPr lang="en-US" sz="1100" b="0" dirty="0" err="1" smtClean="0">
                          <a:latin typeface="Helvetica Neue Light"/>
                        </a:rPr>
                        <a:t>Lopoco</a:t>
                      </a:r>
                      <a:r>
                        <a:rPr lang="en-US" sz="1100" b="0" dirty="0" smtClean="0">
                          <a:latin typeface="Helvetica Neue Light"/>
                        </a:rPr>
                        <a:t> LP-4240 6H</a:t>
                      </a:r>
                      <a:endParaRPr lang="en-US" sz="1100" b="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Single Intel Xeon</a:t>
                      </a:r>
                      <a:r>
                        <a:rPr lang="en-US" sz="1100" baseline="0" dirty="0">
                          <a:latin typeface="Helvetica Neue Light"/>
                        </a:rPr>
                        <a:t> </a:t>
                      </a:r>
                      <a:r>
                        <a:rPr lang="en-US" sz="1100" baseline="0" dirty="0" smtClean="0">
                          <a:latin typeface="Helvetica Neue Light"/>
                        </a:rPr>
                        <a:t>2.4 GHz</a:t>
                      </a:r>
                    </a:p>
                    <a:p>
                      <a:pPr algn="ctr"/>
                      <a:r>
                        <a:rPr lang="en-US" sz="1100" baseline="0" dirty="0" smtClean="0">
                          <a:latin typeface="Helvetica Neue Light"/>
                        </a:rPr>
                        <a:t>Quad Core</a:t>
                      </a:r>
                    </a:p>
                    <a:p>
                      <a:pPr algn="ctr"/>
                      <a:r>
                        <a:rPr lang="en-US" sz="1100" baseline="0" dirty="0" smtClean="0">
                          <a:latin typeface="Helvetica Neue Light"/>
                        </a:rPr>
                        <a:t>16GB Memory</a:t>
                      </a:r>
                      <a:endParaRPr lang="en-US" sz="1100" dirty="0" smtClean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29.25W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Helvetica Neue Light"/>
                        </a:rPr>
                        <a:t>74.08W</a:t>
                      </a:r>
                      <a:endParaRPr lang="en-US" sz="1100" b="1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2963W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40 per Rack</a:t>
                      </a:r>
                    </a:p>
                    <a:p>
                      <a:pPr algn="ctr"/>
                      <a:endParaRPr lang="en-US" sz="1100" dirty="0" smtClean="0">
                        <a:latin typeface="Helvetica Neue Light"/>
                      </a:endParaRPr>
                    </a:p>
                    <a:p>
                      <a:pPr algn="ctr"/>
                      <a:r>
                        <a:rPr lang="en-US" sz="1100" dirty="0" smtClean="0">
                          <a:latin typeface="Helvetica Neue Light"/>
                        </a:rPr>
                        <a:t>3,540MTxn</a:t>
                      </a:r>
                      <a:endParaRPr lang="en-US" sz="11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latin typeface="Helvetica Neue Light"/>
                        </a:rPr>
                        <a:t>1,194,000</a:t>
                      </a:r>
                      <a:endParaRPr lang="en-US" sz="1100" b="0" dirty="0">
                        <a:latin typeface="Helvetica Neue Ligh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0" name="Straight Connector 39"/>
          <p:cNvCxnSpPr/>
          <p:nvPr/>
        </p:nvCxnSpPr>
        <p:spPr>
          <a:xfrm>
            <a:off x="295748" y="2499990"/>
            <a:ext cx="8612187" cy="1587"/>
          </a:xfrm>
          <a:prstGeom prst="line">
            <a:avLst/>
          </a:prstGeom>
          <a:ln>
            <a:solidFill>
              <a:srgbClr val="4F80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60499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61" y="2797304"/>
            <a:ext cx="1580938" cy="5529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06882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60" y="1659969"/>
            <a:ext cx="1508966" cy="499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1314" name="Picture 2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31" t="57787" r="33017" b="25498"/>
          <a:stretch/>
        </p:blipFill>
        <p:spPr bwMode="auto">
          <a:xfrm>
            <a:off x="473663" y="5661021"/>
            <a:ext cx="1608619" cy="623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8665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9F4E4615E98D428FA8D84D426FC5E2" ma:contentTypeVersion="0" ma:contentTypeDescription="Create a new document." ma:contentTypeScope="" ma:versionID="83b93d93c7f67f04ad9d392b34a81e3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77BA303-F5B0-4355-8950-3998FF168421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71B47A9-ED60-4505-86FC-F4CBEC1E41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51DDDA-7867-410F-A073-960A721DC2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17172</TotalTime>
  <Words>113</Words>
  <Application>Microsoft Office PowerPoint</Application>
  <PresentationFormat>On-screen Show (4:3)</PresentationFormat>
  <Paragraphs>76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PAR4 – Energy Efficiency Certification</vt:lpstr>
    </vt:vector>
  </TitlesOfParts>
  <Company>Kaplow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Chaim Haas</dc:creator>
  <cp:lastModifiedBy>Emre Kulali</cp:lastModifiedBy>
  <cp:revision>1049</cp:revision>
  <cp:lastPrinted>2011-08-12T16:16:54Z</cp:lastPrinted>
  <dcterms:created xsi:type="dcterms:W3CDTF">2012-02-09T21:39:51Z</dcterms:created>
  <dcterms:modified xsi:type="dcterms:W3CDTF">2013-07-22T18:22:59Z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0x010100B29F4E4615E98D428FA8D84D426FC5E2</vt:lpwstr>
  </property>
</Properties>
</file>