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9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03C4F4-F583-43B8-9B6A-2E9E30180A5A}"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105888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03C4F4-F583-43B8-9B6A-2E9E30180A5A}"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407286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03C4F4-F583-43B8-9B6A-2E9E30180A5A}"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352467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03C4F4-F583-43B8-9B6A-2E9E30180A5A}"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2841897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03C4F4-F583-43B8-9B6A-2E9E30180A5A}"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388404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03C4F4-F583-43B8-9B6A-2E9E30180A5A}"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352207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03C4F4-F583-43B8-9B6A-2E9E30180A5A}"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117009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03C4F4-F583-43B8-9B6A-2E9E30180A5A}"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299865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3C4F4-F583-43B8-9B6A-2E9E30180A5A}"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90302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03C4F4-F583-43B8-9B6A-2E9E30180A5A}"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42376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03C4F4-F583-43B8-9B6A-2E9E30180A5A}"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F19C6-E510-47E8-ABAF-23B1592D74A7}" type="slidenum">
              <a:rPr lang="en-US" smtClean="0"/>
              <a:t>‹#›</a:t>
            </a:fld>
            <a:endParaRPr lang="en-US"/>
          </a:p>
        </p:txBody>
      </p:sp>
    </p:spTree>
    <p:extLst>
      <p:ext uri="{BB962C8B-B14F-4D97-AF65-F5344CB8AC3E}">
        <p14:creationId xmlns:p14="http://schemas.microsoft.com/office/powerpoint/2010/main" val="190745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03C4F4-F583-43B8-9B6A-2E9E30180A5A}" type="datetimeFigureOut">
              <a:rPr lang="en-US" smtClean="0"/>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F19C6-E510-47E8-ABAF-23B1592D74A7}" type="slidenum">
              <a:rPr lang="en-US" smtClean="0"/>
              <a:t>‹#›</a:t>
            </a:fld>
            <a:endParaRPr lang="en-US"/>
          </a:p>
        </p:txBody>
      </p:sp>
    </p:spTree>
    <p:extLst>
      <p:ext uri="{BB962C8B-B14F-4D97-AF65-F5344CB8AC3E}">
        <p14:creationId xmlns:p14="http://schemas.microsoft.com/office/powerpoint/2010/main" val="3610754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563562"/>
          </a:xfrm>
        </p:spPr>
        <p:txBody>
          <a:bodyPr>
            <a:normAutofit/>
          </a:bodyPr>
          <a:lstStyle/>
          <a:p>
            <a:r>
              <a:rPr lang="en-US" sz="3200" dirty="0" smtClean="0"/>
              <a:t>Ultra-Efficient Data Center</a:t>
            </a:r>
            <a:endParaRPr lang="en-US" sz="3200" dirty="0"/>
          </a:p>
        </p:txBody>
      </p:sp>
      <p:grpSp>
        <p:nvGrpSpPr>
          <p:cNvPr id="117" name="Group 116"/>
          <p:cNvGrpSpPr/>
          <p:nvPr/>
        </p:nvGrpSpPr>
        <p:grpSpPr>
          <a:xfrm>
            <a:off x="457200" y="838201"/>
            <a:ext cx="7771778" cy="4953000"/>
            <a:chOff x="433874" y="838200"/>
            <a:chExt cx="7885922" cy="5294701"/>
          </a:xfrm>
        </p:grpSpPr>
        <p:sp>
          <p:nvSpPr>
            <p:cNvPr id="93" name="Rectangle 92"/>
            <p:cNvSpPr/>
            <p:nvPr/>
          </p:nvSpPr>
          <p:spPr>
            <a:xfrm>
              <a:off x="433874" y="838200"/>
              <a:ext cx="7885922" cy="5257800"/>
            </a:xfrm>
            <a:prstGeom prst="rect">
              <a:avLst/>
            </a:prstGeom>
            <a:solidFill>
              <a:schemeClr val="accent1">
                <a:alpha val="1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p:nvPr/>
          </p:nvCxnSpPr>
          <p:spPr>
            <a:xfrm>
              <a:off x="1981200" y="838200"/>
              <a:ext cx="0" cy="525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3810000" y="838200"/>
              <a:ext cx="0" cy="525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642308" y="838200"/>
              <a:ext cx="0" cy="5257800"/>
            </a:xfrm>
            <a:prstGeom prst="line">
              <a:avLst/>
            </a:prstGeom>
          </p:spPr>
          <p:style>
            <a:lnRef idx="1">
              <a:schemeClr val="accent1"/>
            </a:lnRef>
            <a:fillRef idx="0">
              <a:schemeClr val="accent1"/>
            </a:fillRef>
            <a:effectRef idx="0">
              <a:schemeClr val="accent1"/>
            </a:effectRef>
            <a:fontRef idx="minor">
              <a:schemeClr val="tx1"/>
            </a:fontRef>
          </p:style>
        </p:cxnSp>
        <p:grpSp>
          <p:nvGrpSpPr>
            <p:cNvPr id="107" name="Group 106"/>
            <p:cNvGrpSpPr/>
            <p:nvPr/>
          </p:nvGrpSpPr>
          <p:grpSpPr>
            <a:xfrm>
              <a:off x="6964991" y="1426949"/>
              <a:ext cx="870236" cy="3914002"/>
              <a:chOff x="6113883" y="1426949"/>
              <a:chExt cx="870236" cy="3914002"/>
            </a:xfrm>
          </p:grpSpPr>
          <p:grpSp>
            <p:nvGrpSpPr>
              <p:cNvPr id="78" name="Group 77"/>
              <p:cNvGrpSpPr/>
              <p:nvPr/>
            </p:nvGrpSpPr>
            <p:grpSpPr>
              <a:xfrm>
                <a:off x="6145919" y="1426949"/>
                <a:ext cx="838200" cy="609600"/>
                <a:chOff x="533400" y="1371600"/>
                <a:chExt cx="838200" cy="609600"/>
              </a:xfrm>
            </p:grpSpPr>
            <p:sp>
              <p:nvSpPr>
                <p:cNvPr id="91" name="Rectangle 90"/>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533400" y="1468651"/>
                  <a:ext cx="838200" cy="415498"/>
                </a:xfrm>
                <a:prstGeom prst="rect">
                  <a:avLst/>
                </a:prstGeom>
                <a:noFill/>
              </p:spPr>
              <p:txBody>
                <a:bodyPr wrap="square" rtlCol="0">
                  <a:spAutoFit/>
                </a:bodyPr>
                <a:lstStyle/>
                <a:p>
                  <a:pPr algn="ctr"/>
                  <a:r>
                    <a:rPr lang="en-US" sz="1000" dirty="0" smtClean="0"/>
                    <a:t>Efficient Server Rack</a:t>
                  </a:r>
                  <a:endParaRPr lang="en-US" sz="1000" dirty="0"/>
                </a:p>
              </p:txBody>
            </p:sp>
          </p:grpSp>
          <p:grpSp>
            <p:nvGrpSpPr>
              <p:cNvPr id="79" name="Group 78"/>
              <p:cNvGrpSpPr/>
              <p:nvPr/>
            </p:nvGrpSpPr>
            <p:grpSpPr>
              <a:xfrm>
                <a:off x="6145919" y="2334494"/>
                <a:ext cx="838200" cy="609600"/>
                <a:chOff x="533400" y="1371600"/>
                <a:chExt cx="838200" cy="609600"/>
              </a:xfrm>
            </p:grpSpPr>
            <p:sp>
              <p:nvSpPr>
                <p:cNvPr id="89" name="Rectangle 88"/>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533400" y="1468651"/>
                  <a:ext cx="838200" cy="415498"/>
                </a:xfrm>
                <a:prstGeom prst="rect">
                  <a:avLst/>
                </a:prstGeom>
                <a:noFill/>
              </p:spPr>
              <p:txBody>
                <a:bodyPr wrap="square" rtlCol="0">
                  <a:spAutoFit/>
                </a:bodyPr>
                <a:lstStyle/>
                <a:p>
                  <a:pPr algn="ctr"/>
                  <a:r>
                    <a:rPr lang="en-US" sz="1000" dirty="0" smtClean="0"/>
                    <a:t>Efficient Server Rack</a:t>
                  </a:r>
                  <a:endParaRPr lang="en-US" sz="1000" dirty="0"/>
                </a:p>
              </p:txBody>
            </p:sp>
          </p:grpSp>
          <p:grpSp>
            <p:nvGrpSpPr>
              <p:cNvPr id="80" name="Group 79"/>
              <p:cNvGrpSpPr/>
              <p:nvPr/>
            </p:nvGrpSpPr>
            <p:grpSpPr>
              <a:xfrm>
                <a:off x="6130989" y="4689902"/>
                <a:ext cx="838200" cy="651049"/>
                <a:chOff x="533400" y="1371600"/>
                <a:chExt cx="838200" cy="651049"/>
              </a:xfrm>
            </p:grpSpPr>
            <p:sp>
              <p:nvSpPr>
                <p:cNvPr id="87" name="Rectangle 86"/>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533400" y="1468651"/>
                  <a:ext cx="838200" cy="553998"/>
                </a:xfrm>
                <a:prstGeom prst="rect">
                  <a:avLst/>
                </a:prstGeom>
                <a:noFill/>
              </p:spPr>
              <p:txBody>
                <a:bodyPr wrap="square" rtlCol="0">
                  <a:spAutoFit/>
                </a:bodyPr>
                <a:lstStyle/>
                <a:p>
                  <a:pPr algn="ctr"/>
                  <a:r>
                    <a:rPr lang="en-US" sz="1000" dirty="0" smtClean="0"/>
                    <a:t>Ultra-Efficient Server Rack</a:t>
                  </a:r>
                  <a:endParaRPr lang="en-US" sz="1000" dirty="0"/>
                </a:p>
              </p:txBody>
            </p:sp>
          </p:grpSp>
          <p:grpSp>
            <p:nvGrpSpPr>
              <p:cNvPr id="81" name="Group 80"/>
              <p:cNvGrpSpPr/>
              <p:nvPr/>
            </p:nvGrpSpPr>
            <p:grpSpPr>
              <a:xfrm>
                <a:off x="6113883" y="3847609"/>
                <a:ext cx="838200" cy="651049"/>
                <a:chOff x="533400" y="1371600"/>
                <a:chExt cx="838200" cy="651049"/>
              </a:xfrm>
            </p:grpSpPr>
            <p:sp>
              <p:nvSpPr>
                <p:cNvPr id="85" name="Rectangle 84"/>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533400" y="1468651"/>
                  <a:ext cx="838200" cy="553998"/>
                </a:xfrm>
                <a:prstGeom prst="rect">
                  <a:avLst/>
                </a:prstGeom>
                <a:noFill/>
              </p:spPr>
              <p:txBody>
                <a:bodyPr wrap="square" rtlCol="0">
                  <a:spAutoFit/>
                </a:bodyPr>
                <a:lstStyle/>
                <a:p>
                  <a:pPr algn="ctr"/>
                  <a:r>
                    <a:rPr lang="en-US" sz="1000" dirty="0" smtClean="0"/>
                    <a:t>Ultra-Efficient Server Rack</a:t>
                  </a:r>
                  <a:endParaRPr lang="en-US" sz="1000" dirty="0"/>
                </a:p>
              </p:txBody>
            </p:sp>
          </p:grpSp>
          <p:grpSp>
            <p:nvGrpSpPr>
              <p:cNvPr id="101" name="Group 100"/>
              <p:cNvGrpSpPr/>
              <p:nvPr/>
            </p:nvGrpSpPr>
            <p:grpSpPr>
              <a:xfrm>
                <a:off x="6487264" y="3151843"/>
                <a:ext cx="48829" cy="399076"/>
                <a:chOff x="6469381" y="3151843"/>
                <a:chExt cx="48829" cy="399076"/>
              </a:xfrm>
            </p:grpSpPr>
            <p:sp>
              <p:nvSpPr>
                <p:cNvPr id="82" name="Oval 81"/>
                <p:cNvSpPr/>
                <p:nvPr/>
              </p:nvSpPr>
              <p:spPr>
                <a:xfrm>
                  <a:off x="6472491" y="315184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472491" y="333631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469381" y="35052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a:off x="5410200" y="1426949"/>
              <a:ext cx="870236" cy="3914002"/>
              <a:chOff x="555792" y="1426949"/>
              <a:chExt cx="870236" cy="3914002"/>
            </a:xfrm>
          </p:grpSpPr>
          <p:grpSp>
            <p:nvGrpSpPr>
              <p:cNvPr id="62" name="Group 61"/>
              <p:cNvGrpSpPr/>
              <p:nvPr/>
            </p:nvGrpSpPr>
            <p:grpSpPr>
              <a:xfrm>
                <a:off x="587828" y="1426949"/>
                <a:ext cx="838200" cy="609600"/>
                <a:chOff x="533400" y="1371600"/>
                <a:chExt cx="838200" cy="609600"/>
              </a:xfrm>
            </p:grpSpPr>
            <p:sp>
              <p:nvSpPr>
                <p:cNvPr id="75" name="Rectangle 74"/>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533400" y="1468651"/>
                  <a:ext cx="838200" cy="415498"/>
                </a:xfrm>
                <a:prstGeom prst="rect">
                  <a:avLst/>
                </a:prstGeom>
                <a:noFill/>
              </p:spPr>
              <p:txBody>
                <a:bodyPr wrap="square" rtlCol="0">
                  <a:spAutoFit/>
                </a:bodyPr>
                <a:lstStyle/>
                <a:p>
                  <a:pPr algn="ctr"/>
                  <a:r>
                    <a:rPr lang="en-US" sz="1000" dirty="0" smtClean="0"/>
                    <a:t>Efficient Server Rack</a:t>
                  </a:r>
                  <a:endParaRPr lang="en-US" sz="1000" dirty="0"/>
                </a:p>
              </p:txBody>
            </p:sp>
          </p:grpSp>
          <p:grpSp>
            <p:nvGrpSpPr>
              <p:cNvPr id="63" name="Group 62"/>
              <p:cNvGrpSpPr/>
              <p:nvPr/>
            </p:nvGrpSpPr>
            <p:grpSpPr>
              <a:xfrm>
                <a:off x="587828" y="2334494"/>
                <a:ext cx="838200" cy="609600"/>
                <a:chOff x="533400" y="1371600"/>
                <a:chExt cx="838200" cy="609600"/>
              </a:xfrm>
            </p:grpSpPr>
            <p:sp>
              <p:nvSpPr>
                <p:cNvPr id="73" name="Rectangle 72"/>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533400" y="1468651"/>
                  <a:ext cx="838200" cy="415498"/>
                </a:xfrm>
                <a:prstGeom prst="rect">
                  <a:avLst/>
                </a:prstGeom>
                <a:noFill/>
              </p:spPr>
              <p:txBody>
                <a:bodyPr wrap="square" rtlCol="0">
                  <a:spAutoFit/>
                </a:bodyPr>
                <a:lstStyle/>
                <a:p>
                  <a:pPr algn="ctr"/>
                  <a:r>
                    <a:rPr lang="en-US" sz="1000" dirty="0" smtClean="0"/>
                    <a:t>Efficient Server Rack</a:t>
                  </a:r>
                  <a:endParaRPr lang="en-US" sz="1000" dirty="0"/>
                </a:p>
              </p:txBody>
            </p:sp>
          </p:grpSp>
          <p:grpSp>
            <p:nvGrpSpPr>
              <p:cNvPr id="64" name="Group 63"/>
              <p:cNvGrpSpPr/>
              <p:nvPr/>
            </p:nvGrpSpPr>
            <p:grpSpPr>
              <a:xfrm>
                <a:off x="572898" y="4689902"/>
                <a:ext cx="838200" cy="651049"/>
                <a:chOff x="533400" y="1371600"/>
                <a:chExt cx="838200" cy="651049"/>
              </a:xfrm>
            </p:grpSpPr>
            <p:sp>
              <p:nvSpPr>
                <p:cNvPr id="71" name="Rectangle 70"/>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533400" y="1468651"/>
                  <a:ext cx="838200" cy="553998"/>
                </a:xfrm>
                <a:prstGeom prst="rect">
                  <a:avLst/>
                </a:prstGeom>
                <a:noFill/>
              </p:spPr>
              <p:txBody>
                <a:bodyPr wrap="square" rtlCol="0">
                  <a:spAutoFit/>
                </a:bodyPr>
                <a:lstStyle/>
                <a:p>
                  <a:pPr algn="ctr"/>
                  <a:r>
                    <a:rPr lang="en-US" sz="1000" dirty="0" smtClean="0"/>
                    <a:t>Ultra-Efficient Server Rack</a:t>
                  </a:r>
                  <a:endParaRPr lang="en-US" sz="1000" dirty="0"/>
                </a:p>
              </p:txBody>
            </p:sp>
          </p:grpSp>
          <p:grpSp>
            <p:nvGrpSpPr>
              <p:cNvPr id="65" name="Group 64"/>
              <p:cNvGrpSpPr/>
              <p:nvPr/>
            </p:nvGrpSpPr>
            <p:grpSpPr>
              <a:xfrm>
                <a:off x="555792" y="3847609"/>
                <a:ext cx="838200" cy="651049"/>
                <a:chOff x="533400" y="1371600"/>
                <a:chExt cx="838200" cy="651049"/>
              </a:xfrm>
            </p:grpSpPr>
            <p:sp>
              <p:nvSpPr>
                <p:cNvPr id="69" name="Rectangle 68"/>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533400" y="1468651"/>
                  <a:ext cx="838200" cy="553998"/>
                </a:xfrm>
                <a:prstGeom prst="rect">
                  <a:avLst/>
                </a:prstGeom>
                <a:noFill/>
              </p:spPr>
              <p:txBody>
                <a:bodyPr wrap="square" rtlCol="0">
                  <a:spAutoFit/>
                </a:bodyPr>
                <a:lstStyle/>
                <a:p>
                  <a:pPr algn="ctr"/>
                  <a:r>
                    <a:rPr lang="en-US" sz="1000" dirty="0" smtClean="0"/>
                    <a:t>Ultra-Efficient Server Rack</a:t>
                  </a:r>
                  <a:endParaRPr lang="en-US" sz="1000" dirty="0"/>
                </a:p>
              </p:txBody>
            </p:sp>
          </p:grpSp>
          <p:sp>
            <p:nvSpPr>
              <p:cNvPr id="66" name="Oval 65"/>
              <p:cNvSpPr/>
              <p:nvPr/>
            </p:nvSpPr>
            <p:spPr>
              <a:xfrm>
                <a:off x="932283" y="315184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932283" y="333631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929173" y="35052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2558764" y="1421553"/>
              <a:ext cx="870236" cy="3914002"/>
              <a:chOff x="555792" y="1426949"/>
              <a:chExt cx="870236" cy="3914002"/>
            </a:xfrm>
          </p:grpSpPr>
          <p:grpSp>
            <p:nvGrpSpPr>
              <p:cNvPr id="46" name="Group 45"/>
              <p:cNvGrpSpPr/>
              <p:nvPr/>
            </p:nvGrpSpPr>
            <p:grpSpPr>
              <a:xfrm>
                <a:off x="587828" y="1426949"/>
                <a:ext cx="838200" cy="609600"/>
                <a:chOff x="533400" y="1371600"/>
                <a:chExt cx="838200" cy="609600"/>
              </a:xfrm>
            </p:grpSpPr>
            <p:sp>
              <p:nvSpPr>
                <p:cNvPr id="59" name="Rectangle 58"/>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533400" y="1468651"/>
                  <a:ext cx="838200" cy="415498"/>
                </a:xfrm>
                <a:prstGeom prst="rect">
                  <a:avLst/>
                </a:prstGeom>
                <a:noFill/>
              </p:spPr>
              <p:txBody>
                <a:bodyPr wrap="square" rtlCol="0">
                  <a:spAutoFit/>
                </a:bodyPr>
                <a:lstStyle/>
                <a:p>
                  <a:pPr algn="ctr"/>
                  <a:r>
                    <a:rPr lang="en-US" sz="1000" dirty="0" smtClean="0"/>
                    <a:t>Efficient Server Rack</a:t>
                  </a:r>
                  <a:endParaRPr lang="en-US" sz="1000" dirty="0"/>
                </a:p>
              </p:txBody>
            </p:sp>
          </p:grpSp>
          <p:grpSp>
            <p:nvGrpSpPr>
              <p:cNvPr id="47" name="Group 46"/>
              <p:cNvGrpSpPr/>
              <p:nvPr/>
            </p:nvGrpSpPr>
            <p:grpSpPr>
              <a:xfrm>
                <a:off x="587828" y="2334494"/>
                <a:ext cx="838200" cy="609600"/>
                <a:chOff x="533400" y="1371600"/>
                <a:chExt cx="838200" cy="609600"/>
              </a:xfrm>
            </p:grpSpPr>
            <p:sp>
              <p:nvSpPr>
                <p:cNvPr id="57" name="Rectangle 56"/>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533400" y="1468651"/>
                  <a:ext cx="838200" cy="415498"/>
                </a:xfrm>
                <a:prstGeom prst="rect">
                  <a:avLst/>
                </a:prstGeom>
                <a:noFill/>
              </p:spPr>
              <p:txBody>
                <a:bodyPr wrap="square" rtlCol="0">
                  <a:spAutoFit/>
                </a:bodyPr>
                <a:lstStyle/>
                <a:p>
                  <a:pPr algn="ctr"/>
                  <a:r>
                    <a:rPr lang="en-US" sz="1000" dirty="0" smtClean="0"/>
                    <a:t>Efficient Server Rack</a:t>
                  </a:r>
                  <a:endParaRPr lang="en-US" sz="1000" dirty="0"/>
                </a:p>
              </p:txBody>
            </p:sp>
          </p:grpSp>
          <p:grpSp>
            <p:nvGrpSpPr>
              <p:cNvPr id="48" name="Group 47"/>
              <p:cNvGrpSpPr/>
              <p:nvPr/>
            </p:nvGrpSpPr>
            <p:grpSpPr>
              <a:xfrm>
                <a:off x="572898" y="4689902"/>
                <a:ext cx="838200" cy="651049"/>
                <a:chOff x="533400" y="1371600"/>
                <a:chExt cx="838200" cy="651049"/>
              </a:xfrm>
            </p:grpSpPr>
            <p:sp>
              <p:nvSpPr>
                <p:cNvPr id="55" name="Rectangle 54"/>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533400" y="1468651"/>
                  <a:ext cx="838200" cy="553998"/>
                </a:xfrm>
                <a:prstGeom prst="rect">
                  <a:avLst/>
                </a:prstGeom>
                <a:noFill/>
              </p:spPr>
              <p:txBody>
                <a:bodyPr wrap="square" rtlCol="0">
                  <a:spAutoFit/>
                </a:bodyPr>
                <a:lstStyle/>
                <a:p>
                  <a:pPr algn="ctr"/>
                  <a:r>
                    <a:rPr lang="en-US" sz="1000" dirty="0" smtClean="0"/>
                    <a:t>Ultra-Efficient Server Rack</a:t>
                  </a:r>
                  <a:endParaRPr lang="en-US" sz="1000" dirty="0"/>
                </a:p>
              </p:txBody>
            </p:sp>
          </p:grpSp>
          <p:grpSp>
            <p:nvGrpSpPr>
              <p:cNvPr id="49" name="Group 48"/>
              <p:cNvGrpSpPr/>
              <p:nvPr/>
            </p:nvGrpSpPr>
            <p:grpSpPr>
              <a:xfrm>
                <a:off x="555792" y="3847609"/>
                <a:ext cx="838200" cy="651049"/>
                <a:chOff x="533400" y="1371600"/>
                <a:chExt cx="838200" cy="651049"/>
              </a:xfrm>
            </p:grpSpPr>
            <p:sp>
              <p:nvSpPr>
                <p:cNvPr id="53" name="Rectangle 52"/>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533400" y="1468651"/>
                  <a:ext cx="838200" cy="553998"/>
                </a:xfrm>
                <a:prstGeom prst="rect">
                  <a:avLst/>
                </a:prstGeom>
                <a:noFill/>
              </p:spPr>
              <p:txBody>
                <a:bodyPr wrap="square" rtlCol="0">
                  <a:spAutoFit/>
                </a:bodyPr>
                <a:lstStyle/>
                <a:p>
                  <a:pPr algn="ctr"/>
                  <a:r>
                    <a:rPr lang="en-US" sz="1000" dirty="0" smtClean="0"/>
                    <a:t>Ultra-Efficient Server Rack</a:t>
                  </a:r>
                  <a:endParaRPr lang="en-US" sz="1000" dirty="0"/>
                </a:p>
              </p:txBody>
            </p:sp>
          </p:grpSp>
          <p:sp>
            <p:nvSpPr>
              <p:cNvPr id="50" name="Oval 49"/>
              <p:cNvSpPr/>
              <p:nvPr/>
            </p:nvSpPr>
            <p:spPr>
              <a:xfrm>
                <a:off x="932283" y="315184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932283" y="333631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929173" y="35052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29964" y="1426949"/>
              <a:ext cx="870236" cy="3914002"/>
              <a:chOff x="555792" y="1426949"/>
              <a:chExt cx="870236" cy="3914002"/>
            </a:xfrm>
          </p:grpSpPr>
          <p:grpSp>
            <p:nvGrpSpPr>
              <p:cNvPr id="5" name="Group 4"/>
              <p:cNvGrpSpPr/>
              <p:nvPr/>
            </p:nvGrpSpPr>
            <p:grpSpPr>
              <a:xfrm>
                <a:off x="587828" y="1426949"/>
                <a:ext cx="838200" cy="609600"/>
                <a:chOff x="533400" y="1371600"/>
                <a:chExt cx="838200" cy="609600"/>
              </a:xfrm>
            </p:grpSpPr>
            <p:sp>
              <p:nvSpPr>
                <p:cNvPr id="3" name="Rectangle 2"/>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33400" y="1468651"/>
                  <a:ext cx="838200" cy="415498"/>
                </a:xfrm>
                <a:prstGeom prst="rect">
                  <a:avLst/>
                </a:prstGeom>
                <a:noFill/>
              </p:spPr>
              <p:txBody>
                <a:bodyPr wrap="square" rtlCol="0">
                  <a:spAutoFit/>
                </a:bodyPr>
                <a:lstStyle/>
                <a:p>
                  <a:pPr algn="ctr"/>
                  <a:r>
                    <a:rPr lang="en-US" sz="1000" dirty="0" smtClean="0"/>
                    <a:t>Efficient Server Rack</a:t>
                  </a:r>
                  <a:endParaRPr lang="en-US" sz="1000" dirty="0"/>
                </a:p>
              </p:txBody>
            </p:sp>
          </p:grpSp>
          <p:grpSp>
            <p:nvGrpSpPr>
              <p:cNvPr id="7" name="Group 6"/>
              <p:cNvGrpSpPr/>
              <p:nvPr/>
            </p:nvGrpSpPr>
            <p:grpSpPr>
              <a:xfrm>
                <a:off x="587828" y="2334494"/>
                <a:ext cx="838200" cy="609600"/>
                <a:chOff x="533400" y="1371600"/>
                <a:chExt cx="838200" cy="609600"/>
              </a:xfrm>
            </p:grpSpPr>
            <p:sp>
              <p:nvSpPr>
                <p:cNvPr id="8" name="Rectangle 7"/>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3400" y="1468651"/>
                  <a:ext cx="838200" cy="415498"/>
                </a:xfrm>
                <a:prstGeom prst="rect">
                  <a:avLst/>
                </a:prstGeom>
                <a:noFill/>
              </p:spPr>
              <p:txBody>
                <a:bodyPr wrap="square" rtlCol="0">
                  <a:spAutoFit/>
                </a:bodyPr>
                <a:lstStyle/>
                <a:p>
                  <a:pPr algn="ctr"/>
                  <a:r>
                    <a:rPr lang="en-US" sz="1000" dirty="0" smtClean="0"/>
                    <a:t>Efficient Server Rack</a:t>
                  </a:r>
                  <a:endParaRPr lang="en-US" sz="1000" dirty="0"/>
                </a:p>
              </p:txBody>
            </p:sp>
          </p:grpSp>
          <p:grpSp>
            <p:nvGrpSpPr>
              <p:cNvPr id="10" name="Group 9"/>
              <p:cNvGrpSpPr/>
              <p:nvPr/>
            </p:nvGrpSpPr>
            <p:grpSpPr>
              <a:xfrm>
                <a:off x="572898" y="4689902"/>
                <a:ext cx="838200" cy="651049"/>
                <a:chOff x="533400" y="1371600"/>
                <a:chExt cx="838200" cy="651049"/>
              </a:xfrm>
            </p:grpSpPr>
            <p:sp>
              <p:nvSpPr>
                <p:cNvPr id="11" name="Rectangle 10"/>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33400" y="1468651"/>
                  <a:ext cx="838200" cy="553998"/>
                </a:xfrm>
                <a:prstGeom prst="rect">
                  <a:avLst/>
                </a:prstGeom>
                <a:noFill/>
              </p:spPr>
              <p:txBody>
                <a:bodyPr wrap="square" rtlCol="0">
                  <a:spAutoFit/>
                </a:bodyPr>
                <a:lstStyle/>
                <a:p>
                  <a:pPr algn="ctr"/>
                  <a:r>
                    <a:rPr lang="en-US" sz="1000" dirty="0" smtClean="0"/>
                    <a:t>Ultra-Efficient Server Rack</a:t>
                  </a:r>
                  <a:endParaRPr lang="en-US" sz="1000" dirty="0"/>
                </a:p>
              </p:txBody>
            </p:sp>
          </p:grpSp>
          <p:grpSp>
            <p:nvGrpSpPr>
              <p:cNvPr id="13" name="Group 12"/>
              <p:cNvGrpSpPr/>
              <p:nvPr/>
            </p:nvGrpSpPr>
            <p:grpSpPr>
              <a:xfrm>
                <a:off x="555792" y="3847609"/>
                <a:ext cx="838200" cy="651049"/>
                <a:chOff x="533400" y="1371600"/>
                <a:chExt cx="838200" cy="651049"/>
              </a:xfrm>
            </p:grpSpPr>
            <p:sp>
              <p:nvSpPr>
                <p:cNvPr id="14" name="Rectangle 13"/>
                <p:cNvSpPr/>
                <p:nvPr/>
              </p:nvSpPr>
              <p:spPr>
                <a:xfrm>
                  <a:off x="533400" y="1371600"/>
                  <a:ext cx="838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33400" y="1468651"/>
                  <a:ext cx="838200" cy="553998"/>
                </a:xfrm>
                <a:prstGeom prst="rect">
                  <a:avLst/>
                </a:prstGeom>
                <a:noFill/>
              </p:spPr>
              <p:txBody>
                <a:bodyPr wrap="square" rtlCol="0">
                  <a:spAutoFit/>
                </a:bodyPr>
                <a:lstStyle/>
                <a:p>
                  <a:pPr algn="ctr"/>
                  <a:r>
                    <a:rPr lang="en-US" sz="1000" dirty="0" smtClean="0"/>
                    <a:t>Ultra-Efficient Server Rack</a:t>
                  </a:r>
                  <a:endParaRPr lang="en-US" sz="1000" dirty="0"/>
                </a:p>
              </p:txBody>
            </p:sp>
          </p:grpSp>
          <p:sp>
            <p:nvSpPr>
              <p:cNvPr id="40" name="Oval 39"/>
              <p:cNvSpPr/>
              <p:nvPr/>
            </p:nvSpPr>
            <p:spPr>
              <a:xfrm>
                <a:off x="932283" y="3151843"/>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932283" y="3336315"/>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929173" y="35052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09" name="Straight Connector 108"/>
            <p:cNvCxnSpPr/>
            <p:nvPr/>
          </p:nvCxnSpPr>
          <p:spPr>
            <a:xfrm>
              <a:off x="4934338" y="875101"/>
              <a:ext cx="0" cy="5257800"/>
            </a:xfrm>
            <a:prstGeom prst="line">
              <a:avLst/>
            </a:prstGeom>
          </p:spPr>
          <p:style>
            <a:lnRef idx="1">
              <a:schemeClr val="accent1"/>
            </a:lnRef>
            <a:fillRef idx="0">
              <a:schemeClr val="accent1"/>
            </a:fillRef>
            <a:effectRef idx="0">
              <a:schemeClr val="accent1"/>
            </a:effectRef>
            <a:fontRef idx="minor">
              <a:schemeClr val="tx1"/>
            </a:fontRef>
          </p:style>
        </p:cxnSp>
        <p:sp>
          <p:nvSpPr>
            <p:cNvPr id="110" name="Oval 109"/>
            <p:cNvSpPr/>
            <p:nvPr/>
          </p:nvSpPr>
          <p:spPr>
            <a:xfrm>
              <a:off x="3962400" y="3207536"/>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4239346" y="3211090"/>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4500932" y="3214643"/>
              <a:ext cx="76200"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524688" y="929463"/>
              <a:ext cx="1456511" cy="444163"/>
            </a:xfrm>
            <a:prstGeom prst="rect">
              <a:avLst/>
            </a:prstGeom>
            <a:noFill/>
          </p:spPr>
          <p:txBody>
            <a:bodyPr wrap="square" rtlCol="0">
              <a:spAutoFit/>
            </a:bodyPr>
            <a:lstStyle/>
            <a:p>
              <a:pPr algn="ctr"/>
              <a:r>
                <a:rPr lang="en-US" sz="1050" dirty="0" smtClean="0"/>
                <a:t>Performance/Cooling Class  1</a:t>
              </a:r>
              <a:endParaRPr lang="en-US" sz="1050" dirty="0"/>
            </a:p>
          </p:txBody>
        </p:sp>
        <p:sp>
          <p:nvSpPr>
            <p:cNvPr id="114" name="TextBox 113"/>
            <p:cNvSpPr txBox="1"/>
            <p:nvPr/>
          </p:nvSpPr>
          <p:spPr>
            <a:xfrm>
              <a:off x="2286000" y="929463"/>
              <a:ext cx="1456511" cy="444163"/>
            </a:xfrm>
            <a:prstGeom prst="rect">
              <a:avLst/>
            </a:prstGeom>
            <a:noFill/>
          </p:spPr>
          <p:txBody>
            <a:bodyPr wrap="square" rtlCol="0">
              <a:spAutoFit/>
            </a:bodyPr>
            <a:lstStyle/>
            <a:p>
              <a:pPr algn="ctr"/>
              <a:r>
                <a:rPr lang="en-US" sz="1050" dirty="0" smtClean="0"/>
                <a:t>Performance/Cooling Class  2</a:t>
              </a:r>
              <a:endParaRPr lang="en-US" sz="1050" dirty="0"/>
            </a:p>
          </p:txBody>
        </p:sp>
        <p:sp>
          <p:nvSpPr>
            <p:cNvPr id="115" name="TextBox 114"/>
            <p:cNvSpPr txBox="1"/>
            <p:nvPr/>
          </p:nvSpPr>
          <p:spPr>
            <a:xfrm>
              <a:off x="5134635" y="929463"/>
              <a:ext cx="1456511" cy="444163"/>
            </a:xfrm>
            <a:prstGeom prst="rect">
              <a:avLst/>
            </a:prstGeom>
            <a:noFill/>
          </p:spPr>
          <p:txBody>
            <a:bodyPr wrap="square" rtlCol="0">
              <a:spAutoFit/>
            </a:bodyPr>
            <a:lstStyle/>
            <a:p>
              <a:pPr algn="ctr"/>
              <a:r>
                <a:rPr lang="en-US" sz="1050" dirty="0" smtClean="0"/>
                <a:t>Performance/Cooling Class n-1</a:t>
              </a:r>
              <a:endParaRPr lang="en-US" sz="1050" dirty="0"/>
            </a:p>
          </p:txBody>
        </p:sp>
        <p:sp>
          <p:nvSpPr>
            <p:cNvPr id="116" name="TextBox 115"/>
            <p:cNvSpPr txBox="1"/>
            <p:nvPr/>
          </p:nvSpPr>
          <p:spPr>
            <a:xfrm>
              <a:off x="6749141" y="929463"/>
              <a:ext cx="1456511" cy="444163"/>
            </a:xfrm>
            <a:prstGeom prst="rect">
              <a:avLst/>
            </a:prstGeom>
            <a:noFill/>
          </p:spPr>
          <p:txBody>
            <a:bodyPr wrap="square" rtlCol="0">
              <a:spAutoFit/>
            </a:bodyPr>
            <a:lstStyle/>
            <a:p>
              <a:pPr algn="ctr"/>
              <a:r>
                <a:rPr lang="en-US" sz="1050" dirty="0" smtClean="0"/>
                <a:t>Performance/Cooling Class  n</a:t>
              </a:r>
              <a:endParaRPr lang="en-US" sz="1050" dirty="0"/>
            </a:p>
          </p:txBody>
        </p:sp>
      </p:grpSp>
      <p:sp>
        <p:nvSpPr>
          <p:cNvPr id="118" name="TextBox 117"/>
          <p:cNvSpPr txBox="1"/>
          <p:nvPr/>
        </p:nvSpPr>
        <p:spPr>
          <a:xfrm>
            <a:off x="749004" y="5867400"/>
            <a:ext cx="7216834" cy="646331"/>
          </a:xfrm>
          <a:prstGeom prst="rect">
            <a:avLst/>
          </a:prstGeom>
          <a:noFill/>
        </p:spPr>
        <p:txBody>
          <a:bodyPr wrap="square" rtlCol="0">
            <a:spAutoFit/>
          </a:bodyPr>
          <a:lstStyle/>
          <a:p>
            <a:r>
              <a:rPr lang="en-US" sz="1200" dirty="0" smtClean="0"/>
              <a:t>Diagram of Ultra-Efficient Data Center layout showing multiple racks of servers of different performance and cooling classes allowing highly efficient cooling provisioning and application migration based on application computational requirement.  Highest performance is class1; lowest performance is class n.</a:t>
            </a:r>
            <a:endParaRPr lang="en-US" sz="1200" dirty="0"/>
          </a:p>
        </p:txBody>
      </p:sp>
    </p:spTree>
    <p:extLst>
      <p:ext uri="{BB962C8B-B14F-4D97-AF65-F5344CB8AC3E}">
        <p14:creationId xmlns:p14="http://schemas.microsoft.com/office/powerpoint/2010/main" val="1550103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105</Words>
  <Application>Microsoft Office PowerPoint</Application>
  <PresentationFormat>On-screen Show (4:3)</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Ultra-Efficient Data Center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loeb</dc:creator>
  <cp:lastModifiedBy>loeb</cp:lastModifiedBy>
  <cp:revision>2</cp:revision>
  <dcterms:created xsi:type="dcterms:W3CDTF">2017-01-25T01:17:06Z</dcterms:created>
  <dcterms:modified xsi:type="dcterms:W3CDTF">2017-01-25T01:36:56Z</dcterms:modified>
</cp:coreProperties>
</file>