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289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410E-3AA3-4D91-A54F-6CFCB2FD34D2}" type="datetimeFigureOut">
              <a:rPr lang="en-US" smtClean="0"/>
              <a:t>4/24/2016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B9EC1-C5FD-46D2-A2F3-4E1A83641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E30092C-3817-445C-85A4-55468B7EF9FC}" type="slidenum">
              <a:rPr lang="en-US" altLang="en-US" sz="1200">
                <a:latin typeface="Calibri" pitchFamily="34" charset="0"/>
              </a:rPr>
              <a:pPr algn="r" eaLnBrk="1" hangingPunct="1"/>
              <a:t>1</a:t>
            </a:fld>
            <a:endParaRPr lang="en-US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E30092C-3817-445C-85A4-55468B7EF9FC}" type="slidenum">
              <a:rPr lang="en-US" altLang="en-US" sz="1200">
                <a:latin typeface="Calibri" pitchFamily="34" charset="0"/>
              </a:rPr>
              <a:pPr algn="r" eaLnBrk="1" hangingPunct="1"/>
              <a:t>2</a:t>
            </a:fld>
            <a:endParaRPr lang="en-US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E30092C-3817-445C-85A4-55468B7EF9FC}" type="slidenum">
              <a:rPr lang="en-US" altLang="en-US" sz="1200">
                <a:latin typeface="Calibri" pitchFamily="34" charset="0"/>
              </a:rPr>
              <a:pPr algn="r" eaLnBrk="1" hangingPunct="1"/>
              <a:t>3</a:t>
            </a:fld>
            <a:endParaRPr lang="en-US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E30092C-3817-445C-85A4-55468B7EF9FC}" type="slidenum">
              <a:rPr lang="en-US" altLang="en-US" sz="1200">
                <a:latin typeface="Calibri" pitchFamily="34" charset="0"/>
              </a:rPr>
              <a:pPr algn="r" eaLnBrk="1" hangingPunct="1"/>
              <a:t>4</a:t>
            </a:fld>
            <a:endParaRPr lang="en-US" alt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EC7A-96AE-438D-8685-CB309E8A5785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68EA-F28E-4E2E-A59E-571548CF66A0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4919-5A8C-4CA3-B0C0-7686715FF69F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6AC-A751-408E-9A86-B9278B448D1E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5032-EDF7-4AC3-834F-BA3546A97A30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CD0-509F-4012-B2D7-25BEF939BD94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5175-A2A6-4169-B4B0-5BF1E0ADD8D4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FEC3-0B82-40D2-A5CD-FD87F190E73C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747A-FA60-4E1E-A3A7-56C97629A33B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ECB-A83D-4700-B4BE-54D7BD96D0AF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AE9-B7FF-489E-972B-87AFAC50791A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BE96-9445-4820-B7EE-92699A0AFC4E}" type="datetime1">
              <a:rPr lang="en-US" smtClean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times.com/electronics-news/4207222/HP--Hynix-move-to-commercialize-the-memristor-semiconductor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finance.yahoo.com/news/persistent-systems-announces-licensing-agreement-14160016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324228" y="533400"/>
            <a:ext cx="6228972" cy="4711649"/>
          </a:xfrm>
        </p:spPr>
        <p:txBody>
          <a:bodyPr>
            <a:normAutofit/>
          </a:bodyPr>
          <a:lstStyle/>
          <a:p>
            <a:pPr marL="80963" indent="0">
              <a:lnSpc>
                <a:spcPct val="80000"/>
              </a:lnSpc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Joe </a:t>
            </a:r>
            <a:r>
              <a:rPr lang="en-US" altLang="en-US" sz="2000" b="1" dirty="0" err="1" smtClean="0">
                <a:ea typeface="ＭＳ Ｐゴシック" pitchFamily="34" charset="-128"/>
              </a:rPr>
              <a:t>Beyers</a:t>
            </a:r>
            <a:r>
              <a:rPr lang="en-US" altLang="en-US" sz="2000" b="1" dirty="0" smtClean="0">
                <a:ea typeface="ＭＳ Ｐゴシック" pitchFamily="34" charset="-128"/>
              </a:rPr>
              <a:t> – Chairman </a:t>
            </a:r>
          </a:p>
          <a:p>
            <a:pPr marL="80963" indent="0">
              <a:lnSpc>
                <a:spcPct val="80000"/>
              </a:lnSpc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Ken Cannizzaro – CEO</a:t>
            </a: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1000" b="1" dirty="0" smtClean="0">
              <a:ea typeface="ＭＳ Ｐゴシック" pitchFamily="34" charset="-128"/>
            </a:endParaRPr>
          </a:p>
          <a:p>
            <a:pPr marL="80963" indent="0">
              <a:lnSpc>
                <a:spcPct val="80000"/>
              </a:lnSpc>
              <a:buNone/>
            </a:pPr>
            <a:r>
              <a:rPr lang="en-US" altLang="en-US" sz="2000" i="1" dirty="0" smtClean="0">
                <a:ea typeface="ＭＳ Ｐゴシック" pitchFamily="34" charset="-128"/>
              </a:rPr>
              <a:t>Joe and Ken have completed hundreds of intellectual property transactions, technology transfers, asset sales and technology divestitures </a:t>
            </a:r>
            <a:r>
              <a:rPr lang="en-US" sz="2000" i="1" dirty="0"/>
              <a:t>resulting in hundreds of millions of dollars in transactional </a:t>
            </a:r>
            <a:r>
              <a:rPr lang="en-US" sz="2000" i="1" dirty="0" smtClean="0"/>
              <a:t>revenues.</a:t>
            </a:r>
            <a:endParaRPr lang="en-US" altLang="en-US" sz="2000" i="1" dirty="0" smtClean="0">
              <a:ea typeface="ＭＳ Ｐゴシック" pitchFamily="34" charset="-128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Some deal examples:</a:t>
            </a:r>
          </a:p>
          <a:p>
            <a:pPr marL="80963" indent="0">
              <a:lnSpc>
                <a:spcPct val="80000"/>
              </a:lnSpc>
              <a:buNone/>
            </a:pPr>
            <a:r>
              <a:rPr lang="en-US" sz="2000" dirty="0" smtClean="0"/>
              <a:t>HP-Hynix and HP-AMD collaboration agreements for memory development - </a:t>
            </a:r>
            <a:r>
              <a:rPr lang="en-US" sz="2000" u="sng" dirty="0" smtClean="0">
                <a:hlinkClick r:id="rId3"/>
              </a:rPr>
              <a:t>http://www.eetimes.com/electronics-news/4207222/HP--Hynix-move-to-commercialize-the-memristor-semiconductor</a:t>
            </a:r>
            <a:r>
              <a:rPr lang="en-US" sz="2000" u="sng" dirty="0" smtClean="0"/>
              <a:t>  and divestiture of HP’s Client Automation software business unit – “</a:t>
            </a:r>
            <a:r>
              <a:rPr lang="en-US" sz="2000" dirty="0" smtClean="0"/>
              <a:t>Persistent Systems Announces Licensing Agreement With Hewlett Packard for HP Client Automation (HPCA) Software” - </a:t>
            </a:r>
            <a:r>
              <a:rPr lang="en-US" sz="2000" u="sng" dirty="0" smtClean="0">
                <a:hlinkClick r:id="rId4"/>
              </a:rPr>
              <a:t>http://finance.yahoo.com/news/persistent-systems-announces-licensing-agreement-141600161.html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2944E3-5604-404C-A933-C1525261FBC8}" type="slidenum">
              <a:rPr lang="en-US" altLang="en-US" sz="1200">
                <a:solidFill>
                  <a:srgbClr val="B5A788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4" y="0"/>
            <a:ext cx="8124825" cy="742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Inventergy Innovations, LLC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pic>
        <p:nvPicPr>
          <p:cNvPr id="10" name="Picture 2" descr="https://lh3.googleusercontent.com/-lmYDG-sol2c/AAAAAAAAAAI/AAAAAAAAAKw/CTZhQGcMSWU/s120-c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6" y="2667000"/>
            <a:ext cx="13049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32318" y="366712"/>
            <a:ext cx="1500304" cy="2057401"/>
            <a:chOff x="6533498" y="1219200"/>
            <a:chExt cx="2274035" cy="316484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595" y="1465263"/>
              <a:ext cx="2245938" cy="29187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533498" y="1219200"/>
              <a:ext cx="2209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404040"/>
                  </a:solidFill>
                  <a:latin typeface="Gill Sans MT" pitchFamily="34" charset="0"/>
                </a:rPr>
                <a:t>Intellectual Asset Magazine</a:t>
              </a:r>
            </a:p>
          </p:txBody>
        </p:sp>
      </p:grpSp>
      <p:pic>
        <p:nvPicPr>
          <p:cNvPr id="1026" name="Picture 2" descr="http://www.hpl.hp.com/news/2010/jul-sep/images/memristorhyni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5192889"/>
            <a:ext cx="3581400" cy="10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570" y="5459034"/>
            <a:ext cx="417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 circuit with 17 </a:t>
            </a:r>
            <a:r>
              <a:rPr lang="en-US" sz="1400" i="1" dirty="0" err="1"/>
              <a:t>memristors</a:t>
            </a:r>
            <a:r>
              <a:rPr lang="en-US" sz="1400" i="1" dirty="0"/>
              <a:t> captured by an atomic force microscope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141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6"/>
          <p:cNvGrpSpPr>
            <a:grpSpLocks/>
          </p:cNvGrpSpPr>
          <p:nvPr/>
        </p:nvGrpSpPr>
        <p:grpSpPr bwMode="auto">
          <a:xfrm>
            <a:off x="6019800" y="1800224"/>
            <a:ext cx="2822575" cy="3838576"/>
            <a:chOff x="6533498" y="1219200"/>
            <a:chExt cx="2274035" cy="316484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1595" y="1465263"/>
              <a:ext cx="2245938" cy="29187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</p:pic>
        <p:sp>
          <p:nvSpPr>
            <p:cNvPr id="37895" name="TextBox 6"/>
            <p:cNvSpPr txBox="1">
              <a:spLocks noChangeArrowheads="1"/>
            </p:cNvSpPr>
            <p:nvPr/>
          </p:nvSpPr>
          <p:spPr bwMode="auto">
            <a:xfrm>
              <a:off x="6533498" y="1219200"/>
              <a:ext cx="2209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404040"/>
                  </a:solidFill>
                  <a:latin typeface="Gill Sans MT" pitchFamily="34" charset="0"/>
                </a:rPr>
                <a:t>Intellectual Asset Magazine</a:t>
              </a:r>
            </a:p>
          </p:txBody>
        </p:sp>
      </p:grp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2944E3-5604-404C-A933-C1525261FBC8}" type="slidenum">
              <a:rPr lang="en-US" altLang="en-US" sz="1200">
                <a:solidFill>
                  <a:srgbClr val="B5A788"/>
                </a:solidFill>
              </a:rPr>
              <a:pPr eaLnBrk="1" hangingPunct="1"/>
              <a:t>2</a:t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4" y="228600"/>
            <a:ext cx="8642351" cy="742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/>
              <a:t>Joe Beyers - IAM Magazine covers - one of the premier IP magazines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pic>
        <p:nvPicPr>
          <p:cNvPr id="11" name="Picture 10" descr="Iam 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0547"/>
            <a:ext cx="5562600" cy="56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6"/>
          <p:cNvGrpSpPr>
            <a:grpSpLocks/>
          </p:cNvGrpSpPr>
          <p:nvPr/>
        </p:nvGrpSpPr>
        <p:grpSpPr bwMode="auto">
          <a:xfrm>
            <a:off x="6824545" y="1190625"/>
            <a:ext cx="2017830" cy="2806558"/>
            <a:chOff x="6533498" y="1219200"/>
            <a:chExt cx="2274035" cy="316484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1595" y="1465263"/>
              <a:ext cx="2245938" cy="2918778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</p:pic>
        <p:sp>
          <p:nvSpPr>
            <p:cNvPr id="37895" name="TextBox 6"/>
            <p:cNvSpPr txBox="1">
              <a:spLocks noChangeArrowheads="1"/>
            </p:cNvSpPr>
            <p:nvPr/>
          </p:nvSpPr>
          <p:spPr bwMode="auto">
            <a:xfrm>
              <a:off x="6533498" y="1219200"/>
              <a:ext cx="2209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404040"/>
                  </a:solidFill>
                  <a:latin typeface="Gill Sans MT" pitchFamily="34" charset="0"/>
                </a:rPr>
                <a:t>Intellectual Asset Magazine</a:t>
              </a:r>
            </a:p>
          </p:txBody>
        </p:sp>
      </p:grpSp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324228" y="638175"/>
            <a:ext cx="6619497" cy="5667375"/>
          </a:xfrm>
        </p:spPr>
        <p:txBody>
          <a:bodyPr>
            <a:normAutofit/>
          </a:bodyPr>
          <a:lstStyle/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Joe Beyers – Chairman </a:t>
            </a: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Technologist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Patents on desktop computing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Inventor of the world's 1</a:t>
            </a:r>
            <a:r>
              <a:rPr lang="en-US" altLang="en-US" sz="1400" baseline="30000" dirty="0" smtClean="0">
                <a:ea typeface="ＭＳ Ｐゴシック" pitchFamily="34" charset="-128"/>
              </a:rPr>
              <a:t>st</a:t>
            </a:r>
            <a:r>
              <a:rPr lang="en-US" altLang="en-US" sz="1400" dirty="0" smtClean="0">
                <a:ea typeface="ＭＳ Ｐゴシック" pitchFamily="34" charset="-128"/>
              </a:rPr>
              <a:t> 32-bit computer chip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Business Manager &amp; Entrepreneur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Started 7 Software businesses in HP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Former head of HP</a:t>
            </a:r>
            <a:r>
              <a:rPr lang="ja-JP" altLang="en-US" sz="1400" dirty="0" smtClean="0">
                <a:ea typeface="ＭＳ Ｐゴシック" pitchFamily="34" charset="-128"/>
              </a:rPr>
              <a:t>’</a:t>
            </a:r>
            <a:r>
              <a:rPr lang="en-US" altLang="ja-JP" sz="1400" dirty="0" smtClean="0">
                <a:ea typeface="ＭＳ Ｐゴシック" pitchFamily="34" charset="-128"/>
              </a:rPr>
              <a:t>s Internet business unit – </a:t>
            </a:r>
            <a:br>
              <a:rPr lang="en-US" altLang="ja-JP" sz="1400" dirty="0" smtClean="0">
                <a:ea typeface="ＭＳ Ｐゴシック" pitchFamily="34" charset="-128"/>
              </a:rPr>
            </a:br>
            <a:r>
              <a:rPr lang="en-US" altLang="ja-JP" sz="1400" dirty="0" smtClean="0">
                <a:ea typeface="ＭＳ Ｐゴシック" pitchFamily="34" charset="-128"/>
              </a:rPr>
              <a:t>$600M/yr. revenue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M&amp;A and business planning – 7 years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Led equity investments, acquisitions and divestitures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Intellectual Property – 6 years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Patent, standards, technology &amp; brand licensing for all of HP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Grew IP income 10X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Company creation/start-up experience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Founder &amp; board member of Allied Security Trust (AST) – 14 member companies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VP at Taligent – Joint Venture of Apple, HP &amp; IBM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Spun out technology from HP and started 8 companies in his last 4 years Medical Devices, IC Technology and Solar Technology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Founding Chairman and former CEO of Ambature, LLC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Co-Founder and Chairman of Silicon Turbine Systems, Inc.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Founder, Chairman and CEO of </a:t>
            </a:r>
            <a:r>
              <a:rPr lang="en-US" altLang="en-US" sz="1400" dirty="0" err="1" smtClean="0">
                <a:ea typeface="ＭＳ Ｐゴシック" pitchFamily="34" charset="-128"/>
              </a:rPr>
              <a:t>Inventergy</a:t>
            </a:r>
            <a:r>
              <a:rPr lang="en-US" altLang="en-US" sz="1400" dirty="0" smtClean="0">
                <a:ea typeface="ＭＳ Ｐゴシック" pitchFamily="34" charset="-128"/>
              </a:rPr>
              <a:t> Global, </a:t>
            </a:r>
            <a:r>
              <a:rPr lang="en-US" altLang="en-US" sz="1400" dirty="0" err="1" smtClean="0">
                <a:ea typeface="ＭＳ Ｐゴシック" pitchFamily="34" charset="-128"/>
              </a:rPr>
              <a:t>Inc</a:t>
            </a:r>
            <a:r>
              <a:rPr lang="en-US" altLang="en-US" sz="14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2944E3-5604-404C-A933-C1525261FBC8}" type="slidenum">
              <a:rPr lang="en-US" altLang="en-US" sz="1200">
                <a:solidFill>
                  <a:srgbClr val="B5A788"/>
                </a:solidFill>
              </a:rPr>
              <a:pPr eaLnBrk="1" hangingPunct="1"/>
              <a:t>3</a:t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4" y="0"/>
            <a:ext cx="8124825" cy="742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Inventergy Innovations, LLC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8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324228" y="638175"/>
            <a:ext cx="7143372" cy="5667375"/>
          </a:xfrm>
        </p:spPr>
        <p:txBody>
          <a:bodyPr>
            <a:normAutofit/>
          </a:bodyPr>
          <a:lstStyle/>
          <a:p>
            <a:pPr marL="80963" indent="0">
              <a:lnSpc>
                <a:spcPct val="80000"/>
              </a:lnSpc>
              <a:buNone/>
            </a:pPr>
            <a:r>
              <a:rPr lang="en-US" altLang="en-US" sz="2000" b="1" dirty="0">
                <a:ea typeface="ＭＳ Ｐゴシック" pitchFamily="34" charset="-128"/>
              </a:rPr>
              <a:t>Ken Cannizzaro – </a:t>
            </a:r>
            <a:r>
              <a:rPr lang="en-US" altLang="en-US" sz="2000" b="1" dirty="0" smtClean="0">
                <a:ea typeface="ＭＳ Ｐゴシック" pitchFamily="34" charset="-128"/>
              </a:rPr>
              <a:t>CEO</a:t>
            </a:r>
            <a:endParaRPr lang="en-US" altLang="en-US" sz="2000" b="1" dirty="0">
              <a:ea typeface="ＭＳ Ｐゴシック" pitchFamily="34" charset="-128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Technologist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Industry’s first real time Unix operating system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Industry’s </a:t>
            </a:r>
            <a:r>
              <a:rPr lang="en-US" altLang="en-US" sz="1400" dirty="0">
                <a:ea typeface="ＭＳ Ｐゴシック" pitchFamily="34" charset="-128"/>
              </a:rPr>
              <a:t>first Unix  Notebook computer </a:t>
            </a:r>
            <a:endParaRPr lang="en-US" altLang="en-US" sz="1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Business Manager &amp; Entrepreneur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Business executive and intellectual property professional </a:t>
            </a:r>
            <a:endParaRPr lang="en-US" altLang="en-US" sz="14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Founding member  multiple  - software /hardware /service  companies</a:t>
            </a:r>
            <a:endParaRPr lang="en-US" altLang="en-US" sz="14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400" dirty="0">
                <a:ea typeface="ＭＳ Ｐゴシック" pitchFamily="34" charset="-128"/>
              </a:rPr>
              <a:t>Former </a:t>
            </a:r>
            <a:r>
              <a:rPr lang="en-US" altLang="en-US" sz="1400" dirty="0" smtClean="0">
                <a:ea typeface="ＭＳ Ｐゴシック" pitchFamily="34" charset="-128"/>
              </a:rPr>
              <a:t>Managing Director of HP</a:t>
            </a:r>
            <a:r>
              <a:rPr lang="ja-JP" altLang="en-US" sz="1400" dirty="0">
                <a:ea typeface="ＭＳ Ｐゴシック" pitchFamily="34" charset="-128"/>
              </a:rPr>
              <a:t>’</a:t>
            </a:r>
            <a:r>
              <a:rPr lang="en-US" altLang="ja-JP" sz="1400" dirty="0">
                <a:ea typeface="ＭＳ Ｐゴシック" pitchFamily="34" charset="-128"/>
              </a:rPr>
              <a:t>s </a:t>
            </a:r>
            <a:r>
              <a:rPr lang="en-US" altLang="ja-JP" sz="1400" dirty="0" smtClean="0">
                <a:ea typeface="ＭＳ Ｐゴシック" pitchFamily="34" charset="-128"/>
              </a:rPr>
              <a:t>Intellectual </a:t>
            </a:r>
            <a:r>
              <a:rPr lang="en-US" altLang="ja-JP" sz="1400" dirty="0" smtClean="0">
                <a:ea typeface="ＭＳ Ｐゴシック" pitchFamily="34" charset="-128"/>
              </a:rPr>
              <a:t>Property - 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ja-JP" sz="1400" dirty="0" smtClean="0">
                <a:ea typeface="ＭＳ Ｐゴシック" pitchFamily="34" charset="-128"/>
              </a:rPr>
              <a:t>      Hundreds </a:t>
            </a:r>
            <a:r>
              <a:rPr lang="en-US" sz="1400" dirty="0" smtClean="0"/>
              <a:t>of </a:t>
            </a:r>
            <a:r>
              <a:rPr lang="en-US" sz="1400" dirty="0"/>
              <a:t>millions of dollars in transactional revenues</a:t>
            </a:r>
            <a:endParaRPr lang="en-US" altLang="ja-JP" sz="1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M&amp;A and business planning – 10  years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Led </a:t>
            </a:r>
            <a:r>
              <a:rPr lang="en-US" altLang="en-US" sz="1400" dirty="0" smtClean="0">
                <a:ea typeface="ＭＳ Ｐゴシック" pitchFamily="34" charset="-128"/>
              </a:rPr>
              <a:t>equity investments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Technology &amp; IP transfers, acquisitions and divestitures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Intellectual Property – 15 years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>
                <a:ea typeface="ＭＳ Ｐゴシック" pitchFamily="34" charset="-128"/>
              </a:rPr>
              <a:t>Intellectual property strategies, patent, standards, technology &amp; brand licensing for</a:t>
            </a:r>
            <a:r>
              <a:rPr lang="en-US" sz="1400" dirty="0"/>
              <a:t> industry leading multinational firms to venture-financed startups</a:t>
            </a:r>
            <a:endParaRPr lang="en-US" altLang="en-US" sz="14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400" dirty="0"/>
              <a:t>Intellectual property experience  in creation of hundreds of millions of dollars in transactional experience.</a:t>
            </a:r>
            <a:endParaRPr lang="en-US" altLang="en-US" sz="14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>
                <a:ea typeface="ＭＳ Ｐゴシック" pitchFamily="34" charset="-128"/>
              </a:rPr>
              <a:t>Company creation/start-up experience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>
                <a:ea typeface="ＭＳ Ｐゴシック" pitchFamily="34" charset="-128"/>
              </a:rPr>
              <a:t>Founding member of  Massachusetts Computer Inc</a:t>
            </a:r>
            <a:r>
              <a:rPr lang="en-US" altLang="en-US" sz="1400" dirty="0" smtClean="0">
                <a:ea typeface="ＭＳ Ｐゴシック" pitchFamily="34" charset="-128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altLang="en-US" sz="1400" dirty="0" smtClean="0">
                <a:ea typeface="ＭＳ Ｐゴシック" pitchFamily="34" charset="-128"/>
              </a:rPr>
              <a:t>Founding member of Tadpole Technology  </a:t>
            </a:r>
            <a:endParaRPr lang="en-US" altLang="en-US" sz="14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400" dirty="0">
                <a:ea typeface="ＭＳ Ｐゴシック" pitchFamily="34" charset="-128"/>
              </a:rPr>
              <a:t>Founded </a:t>
            </a:r>
            <a:r>
              <a:rPr lang="en-US" altLang="en-US" sz="1400" dirty="0" smtClean="0">
                <a:ea typeface="ＭＳ Ｐゴシック" pitchFamily="34" charset="-128"/>
              </a:rPr>
              <a:t>Technology Services 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/>
              <a:t>CEO </a:t>
            </a:r>
            <a:r>
              <a:rPr lang="en-US" sz="1400" dirty="0"/>
              <a:t>of e*star </a:t>
            </a:r>
            <a:r>
              <a:rPr lang="en-US" sz="1400" dirty="0" smtClean="0"/>
              <a:t> </a:t>
            </a:r>
            <a:endParaRPr lang="en-US" altLang="en-US" sz="14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400" dirty="0"/>
              <a:t>Co-founded Danzante Destination Eco-Resort (Baja Mexico)</a:t>
            </a:r>
            <a:endParaRPr lang="en-US" altLang="en-US" sz="14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400" dirty="0">
                <a:ea typeface="ＭＳ Ｐゴシック" pitchFamily="34" charset="-128"/>
              </a:rPr>
              <a:t>Founding member of IPVALUE  </a:t>
            </a:r>
            <a:r>
              <a:rPr lang="en-US" altLang="en-US" sz="1400" dirty="0" smtClean="0">
                <a:ea typeface="ＭＳ Ｐゴシック" pitchFamily="34" charset="-128"/>
              </a:rPr>
              <a:t>Management </a:t>
            </a:r>
            <a:endParaRPr lang="en-US" altLang="en-US" sz="1400" dirty="0">
              <a:ea typeface="ＭＳ Ｐゴシック" pitchFamily="34" charset="-128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2944E3-5604-404C-A933-C1525261FBC8}" type="slidenum">
              <a:rPr lang="en-US" altLang="en-US" sz="1200">
                <a:solidFill>
                  <a:srgbClr val="B5A788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B5A78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4" y="0"/>
            <a:ext cx="8124825" cy="742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Inventergy Innovations, LLC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Inventergy Innovation, LLC - An Inventergy Global Inc. Company</a:t>
            </a:r>
            <a:endParaRPr lang="en-US" dirty="0"/>
          </a:p>
        </p:txBody>
      </p:sp>
      <p:pic>
        <p:nvPicPr>
          <p:cNvPr id="10" name="Picture 2" descr="https://lh3.googleusercontent.com/-lmYDG-sol2c/AAAAAAAAAAI/AAAAAAAAAKw/CTZhQGcMSWU/s120-c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155554"/>
            <a:ext cx="13049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364</Words>
  <Application>Microsoft Office PowerPoint</Application>
  <PresentationFormat>On-screen Show (4:3)</PresentationFormat>
  <Paragraphs>69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Inventergy Innovation, LLC</dc:title>
  <dc:creator>Ken Cannizzaro</dc:creator>
  <cp:lastModifiedBy>Ken Cannizzaro</cp:lastModifiedBy>
  <cp:revision>105</cp:revision>
  <dcterms:created xsi:type="dcterms:W3CDTF">2006-08-16T00:00:00Z</dcterms:created>
  <dcterms:modified xsi:type="dcterms:W3CDTF">2016-04-24T17:58:24Z</dcterms:modified>
</cp:coreProperties>
</file>