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4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00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00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45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52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8089560" y="2133720"/>
            <a:ext cx="965160" cy="3393000"/>
          </a:xfrm>
          <a:prstGeom prst="rect">
            <a:avLst/>
          </a:prstGeom>
        </p:spPr>
      </p:pic>
      <p:pic>
        <p:nvPicPr>
          <p:cNvPr descr="" id="3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001000" y="5623560"/>
            <a:ext cx="1097280" cy="265320"/>
          </a:xfrm>
          <a:prstGeom prst="rect">
            <a:avLst/>
          </a:prstGeom>
        </p:spPr>
      </p:pic>
      <p:graphicFrame>
        <p:nvGraphicFramePr>
          <p:cNvPr id="36" name="Table 1"/>
          <p:cNvGraphicFramePr/>
          <p:nvPr/>
        </p:nvGraphicFramePr>
        <p:xfrm>
          <a:off x="2130480" y="1481400"/>
          <a:ext cx="5637240" cy="4232520"/>
        </p:xfrm>
        <a:graphic>
          <a:graphicData uri="http://schemas.openxmlformats.org/drawingml/2006/table">
            <a:tbl>
              <a:tblPr/>
              <a:tblGrid>
                <a:gridCol w="2012400"/>
                <a:gridCol w="1879560"/>
                <a:gridCol w="1878480"/>
              </a:tblGrid>
              <a:tr h="35712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Conventional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>
                          <a:solidFill>
                            <a:srgbClr val="ffffff"/>
                          </a:solidFill>
                          <a:latin typeface="Bitstream Vera Sans"/>
                        </a:rPr>
                        <a:t>Lopoco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Dell  R720/HP DL380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Server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LP-6240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 E5-26xx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Processor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 E5-26xx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256 GB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Memory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512 GB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8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Drives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10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6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Network Connections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up to 6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NIC chipset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Intel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36 of 2U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# servers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40 of 1U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Throughput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1X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21.6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Power TDP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4.1 kW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9.0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Power Idle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1.5 kW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Equipment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500">
                          <a:solidFill>
                            <a:srgbClr val="ff0000"/>
                          </a:solidFill>
                          <a:latin typeface="Arial"/>
                        </a:rPr>
                        <a:t>$90k/156k less</a:t>
                      </a:r>
                      <a:endParaRPr/>
                    </a:p>
                  </a:txBody>
                  <a:tcPr/>
                </a:tc>
              </a:tr>
              <a:tr h="3034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Arial"/>
                        </a:rPr>
                        <a:t>Baseline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000000"/>
                          </a:solidFill>
                          <a:latin typeface="Bitstream Vera Sans"/>
                        </a:rPr>
                        <a:t>Operating Cost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500">
                          <a:solidFill>
                            <a:srgbClr val="ff0000"/>
                          </a:solidFill>
                          <a:latin typeface="Arial"/>
                        </a:rPr>
                        <a:t>$129,000 less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CustomShape 2"/>
          <p:cNvSpPr/>
          <p:nvPr/>
        </p:nvSpPr>
        <p:spPr>
          <a:xfrm>
            <a:off x="190800" y="1306440"/>
            <a:ext cx="1645200" cy="73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Two Racks each 12.5 kW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7772400" y="1307160"/>
            <a:ext cx="1599120" cy="6382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One Rack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4.4 kW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2286000" y="5943600"/>
            <a:ext cx="5485680" cy="731160"/>
          </a:xfrm>
          <a:prstGeom prst="rect">
            <a:avLst/>
          </a:prstGeom>
          <a:solidFill>
            <a:srgbClr val="1f497d"/>
          </a:solidFill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Same internal parts =&gt; no compatibility issues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>
                <a:solidFill>
                  <a:srgbClr val="ffff00"/>
                </a:solidFill>
                <a:latin typeface="Arial"/>
              </a:rPr>
              <a:t>Designed for energy efficiency =&gt; save $$$</a:t>
            </a:r>
            <a:endParaRPr/>
          </a:p>
        </p:txBody>
      </p:sp>
      <p:sp>
        <p:nvSpPr>
          <p:cNvPr id="40" name="CustomShape 5"/>
          <p:cNvSpPr/>
          <p:nvPr/>
        </p:nvSpPr>
        <p:spPr>
          <a:xfrm>
            <a:off x="613080" y="266040"/>
            <a:ext cx="8228520" cy="9126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1f497d"/>
                </a:solidFill>
                <a:latin typeface="Bitstream Vera Sans"/>
              </a:rPr>
              <a:t>Conventional Rack vs Lopoco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1f497d"/>
                </a:solidFill>
                <a:latin typeface="Bitstream Vera Sans"/>
              </a:rPr>
              <a:t>Equal Throughput</a:t>
            </a:r>
            <a:endParaRPr/>
          </a:p>
        </p:txBody>
      </p:sp>
      <p:pic>
        <p:nvPicPr>
          <p:cNvPr descr="" id="41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68840" y="2098800"/>
            <a:ext cx="896040" cy="3427920"/>
          </a:xfrm>
          <a:prstGeom prst="rect">
            <a:avLst/>
          </a:prstGeom>
        </p:spPr>
      </p:pic>
      <p:pic>
        <p:nvPicPr>
          <p:cNvPr descr="" id="42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91440" y="2103120"/>
            <a:ext cx="895680" cy="3419640"/>
          </a:xfrm>
          <a:prstGeom prst="rect">
            <a:avLst/>
          </a:prstGeom>
        </p:spPr>
      </p:pic>
      <p:sp>
        <p:nvSpPr>
          <p:cNvPr id="43" name="CustomShape 6"/>
          <p:cNvSpPr/>
          <p:nvPr/>
        </p:nvSpPr>
        <p:spPr>
          <a:xfrm>
            <a:off x="339840" y="498240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4" name="CustomShape 7"/>
          <p:cNvSpPr/>
          <p:nvPr/>
        </p:nvSpPr>
        <p:spPr>
          <a:xfrm>
            <a:off x="301680" y="494280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16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5" name="CustomShape 8"/>
          <p:cNvSpPr/>
          <p:nvPr/>
        </p:nvSpPr>
        <p:spPr>
          <a:xfrm>
            <a:off x="274320" y="517140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46" name="CustomShape 9"/>
          <p:cNvSpPr/>
          <p:nvPr/>
        </p:nvSpPr>
        <p:spPr>
          <a:xfrm>
            <a:off x="1318320" y="499248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47" name="CustomShape 10"/>
          <p:cNvSpPr/>
          <p:nvPr/>
        </p:nvSpPr>
        <p:spPr>
          <a:xfrm>
            <a:off x="1280160" y="495288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20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8" name="CustomShape 11"/>
          <p:cNvSpPr/>
          <p:nvPr/>
        </p:nvSpPr>
        <p:spPr>
          <a:xfrm>
            <a:off x="1252800" y="518148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  <p:sp>
        <p:nvSpPr>
          <p:cNvPr id="49" name="CustomShape 12"/>
          <p:cNvSpPr/>
          <p:nvPr/>
        </p:nvSpPr>
        <p:spPr>
          <a:xfrm>
            <a:off x="8344080" y="4992480"/>
            <a:ext cx="456120" cy="456120"/>
          </a:xfrm>
          <a:prstGeom prst="rect">
            <a:avLst/>
          </a:prstGeom>
          <a:solidFill>
            <a:srgbClr val="ffff00"/>
          </a:solidFill>
          <a:ln w="25560">
            <a:solidFill>
              <a:srgbClr val="ffff00"/>
            </a:solidFill>
            <a:round/>
          </a:ln>
        </p:spPr>
      </p:sp>
      <p:sp>
        <p:nvSpPr>
          <p:cNvPr id="50" name="CustomShape 13"/>
          <p:cNvSpPr/>
          <p:nvPr/>
        </p:nvSpPr>
        <p:spPr>
          <a:xfrm>
            <a:off x="8305920" y="4952880"/>
            <a:ext cx="532440" cy="485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Arial"/>
              </a:rPr>
              <a:t>40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1" name="CustomShape 14"/>
          <p:cNvSpPr/>
          <p:nvPr/>
        </p:nvSpPr>
        <p:spPr>
          <a:xfrm>
            <a:off x="8278560" y="5181480"/>
            <a:ext cx="587520" cy="226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900">
                <a:solidFill>
                  <a:srgbClr val="000000"/>
                </a:solidFill>
                <a:latin typeface="Arial"/>
              </a:rPr>
              <a:t>servers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