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2.png" ContentType="image/png"/>
  <Override PartName="/ppt/media/image3.png" ContentType="image/png"/>
  <Override PartName="/ppt/media/image4.png" ContentType="image/png"/>
  <Override PartName="/ppt/media/image1.png" ContentType="image/png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</p:sldIdLst>
  <p:sldSz cx="9144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8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00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1360"/>
            <a:ext cx="804600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8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992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8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8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046000" cy="3977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8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00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8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8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1320" cy="34509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8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8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57992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8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1360"/>
            <a:ext cx="804564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520"/>
          </a:xfrm>
          <a:prstGeom prst="rect">
            <a:avLst/>
          </a:prstGeom>
        </p:spPr>
        <p:txBody>
          <a:bodyPr anchor="ctr" bIns="0" lIns="0" rIns="0" tIns="0" wrap="none"/>
          <a:p>
            <a:pPr algn="ctr">
              <a:lnSpc>
                <a:spcPct val="100000"/>
              </a:lnSpc>
            </a:pPr>
            <a:r>
              <a:rPr lang="en-US"/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000" cy="397692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/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34" name="Picture 4"/>
          <p:cNvPicPr/>
          <p:nvPr/>
        </p:nvPicPr>
        <p:blipFill>
          <a:blip r:embed="rId1"/>
          <a:stretch>
            <a:fillRect/>
          </a:stretch>
        </p:blipFill>
        <p:spPr>
          <a:xfrm>
            <a:off x="8089560" y="2133720"/>
            <a:ext cx="965160" cy="3393000"/>
          </a:xfrm>
          <a:prstGeom prst="rect">
            <a:avLst/>
          </a:prstGeom>
        </p:spPr>
      </p:pic>
      <p:pic>
        <p:nvPicPr>
          <p:cNvPr descr="" id="35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8001000" y="5623560"/>
            <a:ext cx="1097280" cy="265320"/>
          </a:xfrm>
          <a:prstGeom prst="rect">
            <a:avLst/>
          </a:prstGeom>
        </p:spPr>
      </p:pic>
      <p:graphicFrame>
        <p:nvGraphicFramePr>
          <p:cNvPr id="36" name="Table 1"/>
          <p:cNvGraphicFramePr/>
          <p:nvPr/>
        </p:nvGraphicFramePr>
        <p:xfrm>
          <a:off x="2130480" y="1481400"/>
          <a:ext cx="5637240" cy="4232520"/>
        </p:xfrm>
        <a:graphic>
          <a:graphicData uri="http://schemas.openxmlformats.org/drawingml/2006/table">
            <a:tbl>
              <a:tblPr/>
              <a:tblGrid>
                <a:gridCol w="2012400"/>
                <a:gridCol w="1879560"/>
                <a:gridCol w="1878480"/>
              </a:tblGrid>
              <a:tr h="35712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>
                          <a:solidFill>
                            <a:srgbClr val="ffffff"/>
                          </a:solidFill>
                          <a:latin typeface="Bitstream Vera Sans"/>
                        </a:rPr>
                        <a:t>Conventional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>
                          <a:solidFill>
                            <a:srgbClr val="ffffff"/>
                          </a:solidFill>
                          <a:latin typeface="Bitstream Vera Sans"/>
                        </a:rPr>
                        <a:t>Item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>
                          <a:solidFill>
                            <a:srgbClr val="ffffff"/>
                          </a:solidFill>
                          <a:latin typeface="Bitstream Vera Sans"/>
                        </a:rPr>
                        <a:t>Lopoco</a:t>
                      </a:r>
                      <a:endParaRPr/>
                    </a:p>
                  </a:txBody>
                  <a:tcPr/>
                </a:tc>
              </a:tr>
              <a:tr h="30348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</a:rPr>
                        <a:t>Dell  R720/HP DL380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000000"/>
                          </a:solidFill>
                          <a:latin typeface="Bitstream Vera Sans"/>
                        </a:rPr>
                        <a:t>Server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</a:rPr>
                        <a:t>LP-6240</a:t>
                      </a:r>
                      <a:endParaRPr/>
                    </a:p>
                  </a:txBody>
                  <a:tcPr/>
                </a:tc>
              </a:tr>
              <a:tr h="30348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</a:rPr>
                        <a:t>Intel E5-26xx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000000"/>
                          </a:solidFill>
                          <a:latin typeface="Bitstream Vera Sans"/>
                        </a:rPr>
                        <a:t>Processor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</a:rPr>
                        <a:t>Intel E5-26xx</a:t>
                      </a:r>
                      <a:endParaRPr/>
                    </a:p>
                  </a:txBody>
                  <a:tcPr/>
                </a:tc>
              </a:tr>
              <a:tr h="30348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</a:rPr>
                        <a:t>up to 256 GB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000000"/>
                          </a:solidFill>
                          <a:latin typeface="Bitstream Vera Sans"/>
                        </a:rPr>
                        <a:t>Memory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</a:rPr>
                        <a:t>up to 512 GB</a:t>
                      </a:r>
                      <a:endParaRPr/>
                    </a:p>
                  </a:txBody>
                  <a:tcPr/>
                </a:tc>
              </a:tr>
              <a:tr h="30348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</a:rPr>
                        <a:t>up to 8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000000"/>
                          </a:solidFill>
                          <a:latin typeface="Bitstream Vera Sans"/>
                        </a:rPr>
                        <a:t>Drives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</a:rPr>
                        <a:t>up to 10</a:t>
                      </a:r>
                      <a:endParaRPr/>
                    </a:p>
                  </a:txBody>
                  <a:tcPr/>
                </a:tc>
              </a:tr>
              <a:tr h="50940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</a:rPr>
                        <a:t>up to 6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000000"/>
                          </a:solidFill>
                          <a:latin typeface="Bitstream Vera Sans"/>
                        </a:rPr>
                        <a:t>Network Connections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</a:rPr>
                        <a:t>up to 6</a:t>
                      </a:r>
                      <a:endParaRPr/>
                    </a:p>
                  </a:txBody>
                  <a:tcPr/>
                </a:tc>
              </a:tr>
              <a:tr h="30348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</a:rPr>
                        <a:t>Intel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000000"/>
                          </a:solidFill>
                          <a:latin typeface="Bitstream Vera Sans"/>
                        </a:rPr>
                        <a:t>NIC chipset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</a:rPr>
                        <a:t>Intel</a:t>
                      </a:r>
                      <a:endParaRPr/>
                    </a:p>
                  </a:txBody>
                  <a:tcPr/>
                </a:tc>
              </a:tr>
              <a:tr h="30348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</a:rPr>
                        <a:t>36 of 2U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000000"/>
                          </a:solidFill>
                          <a:latin typeface="Bitstream Vera Sans"/>
                        </a:rPr>
                        <a:t># servers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</a:rPr>
                        <a:t>40 of 1U</a:t>
                      </a:r>
                      <a:endParaRPr/>
                    </a:p>
                  </a:txBody>
                  <a:tcPr/>
                </a:tc>
              </a:tr>
              <a:tr h="30348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</a:rPr>
                        <a:t>1X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000000"/>
                          </a:solidFill>
                          <a:latin typeface="Bitstream Vera Sans"/>
                        </a:rPr>
                        <a:t>Throughput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</a:rPr>
                        <a:t>1X</a:t>
                      </a:r>
                      <a:endParaRPr/>
                    </a:p>
                  </a:txBody>
                  <a:tcPr/>
                </a:tc>
              </a:tr>
              <a:tr h="30348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</a:rPr>
                        <a:t>21.6 kW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000000"/>
                          </a:solidFill>
                          <a:latin typeface="Bitstream Vera Sans"/>
                        </a:rPr>
                        <a:t>Power TDP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</a:rPr>
                        <a:t>4.1 kW</a:t>
                      </a:r>
                      <a:endParaRPr/>
                    </a:p>
                  </a:txBody>
                  <a:tcPr/>
                </a:tc>
              </a:tr>
              <a:tr h="30348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</a:rPr>
                        <a:t>9.0 kW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000000"/>
                          </a:solidFill>
                          <a:latin typeface="Bitstream Vera Sans"/>
                        </a:rPr>
                        <a:t>Power Idle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</a:rPr>
                        <a:t>1.5 kW</a:t>
                      </a:r>
                      <a:endParaRPr/>
                    </a:p>
                  </a:txBody>
                  <a:tcPr/>
                </a:tc>
              </a:tr>
              <a:tr h="30348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</a:rPr>
                        <a:t>Baseline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000000"/>
                          </a:solidFill>
                          <a:latin typeface="Bitstream Vera Sans"/>
                        </a:rPr>
                        <a:t>Equipment Cost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500">
                          <a:solidFill>
                            <a:srgbClr val="ff0000"/>
                          </a:solidFill>
                          <a:latin typeface="Arial"/>
                        </a:rPr>
                        <a:t>$90k/156k less</a:t>
                      </a:r>
                      <a:endParaRPr/>
                    </a:p>
                  </a:txBody>
                  <a:tcPr/>
                </a:tc>
              </a:tr>
              <a:tr h="30348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</a:rPr>
                        <a:t>Baseline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000000"/>
                          </a:solidFill>
                          <a:latin typeface="Bitstream Vera Sans"/>
                        </a:rPr>
                        <a:t>Operating Cost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500">
                          <a:solidFill>
                            <a:srgbClr val="ff0000"/>
                          </a:solidFill>
                          <a:latin typeface="Arial"/>
                        </a:rPr>
                        <a:t>$129,000 less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7" name="CustomShape 2"/>
          <p:cNvSpPr/>
          <p:nvPr/>
        </p:nvSpPr>
        <p:spPr>
          <a:xfrm>
            <a:off x="190800" y="1306440"/>
            <a:ext cx="1645200" cy="73080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Arial"/>
              </a:rPr>
              <a:t>Two Racks each 12.5 kW</a:t>
            </a:r>
            <a:endParaRPr/>
          </a:p>
        </p:txBody>
      </p:sp>
      <p:sp>
        <p:nvSpPr>
          <p:cNvPr id="38" name="CustomShape 3"/>
          <p:cNvSpPr/>
          <p:nvPr/>
        </p:nvSpPr>
        <p:spPr>
          <a:xfrm>
            <a:off x="7772400" y="1307160"/>
            <a:ext cx="1599120" cy="63828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Arial"/>
              </a:rPr>
              <a:t>One Rack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Arial"/>
              </a:rPr>
              <a:t>4.4 kW</a:t>
            </a:r>
            <a:endParaRPr/>
          </a:p>
        </p:txBody>
      </p:sp>
      <p:sp>
        <p:nvSpPr>
          <p:cNvPr id="39" name="CustomShape 4"/>
          <p:cNvSpPr/>
          <p:nvPr/>
        </p:nvSpPr>
        <p:spPr>
          <a:xfrm>
            <a:off x="2286000" y="5943600"/>
            <a:ext cx="5485680" cy="731160"/>
          </a:xfrm>
          <a:prstGeom prst="rect">
            <a:avLst/>
          </a:prstGeom>
          <a:solidFill>
            <a:srgbClr val="1f497d"/>
          </a:solidFill>
        </p:spPr>
        <p:txBody>
          <a:bodyPr bIns="45000" lIns="90000" rIns="90000" tIns="45000"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en-US">
                <a:solidFill>
                  <a:srgbClr val="ffff00"/>
                </a:solidFill>
                <a:latin typeface="Arial"/>
              </a:rPr>
              <a:t>Same internal parts =&gt; no compatibility issues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en-US">
                <a:solidFill>
                  <a:srgbClr val="ffff00"/>
                </a:solidFill>
                <a:latin typeface="Arial"/>
              </a:rPr>
              <a:t>Designed for energy efficiency =&gt; save $$$</a:t>
            </a:r>
            <a:endParaRPr/>
          </a:p>
        </p:txBody>
      </p:sp>
      <p:sp>
        <p:nvSpPr>
          <p:cNvPr id="40" name="CustomShape 5"/>
          <p:cNvSpPr/>
          <p:nvPr/>
        </p:nvSpPr>
        <p:spPr>
          <a:xfrm>
            <a:off x="613080" y="266040"/>
            <a:ext cx="8228520" cy="91260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en-US" sz="3600">
                <a:solidFill>
                  <a:srgbClr val="1f497d"/>
                </a:solidFill>
                <a:latin typeface="Bitstream Vera Sans"/>
              </a:rPr>
              <a:t>Conventional Rack vs Lopoco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1f497d"/>
                </a:solidFill>
                <a:latin typeface="Bitstream Vera Sans"/>
              </a:rPr>
              <a:t>Equal Throughput</a:t>
            </a:r>
            <a:endParaRPr/>
          </a:p>
        </p:txBody>
      </p:sp>
      <p:pic>
        <p:nvPicPr>
          <p:cNvPr descr="" id="41" name="Picture 2"/>
          <p:cNvPicPr/>
          <p:nvPr/>
        </p:nvPicPr>
        <p:blipFill>
          <a:blip r:embed="rId3"/>
          <a:stretch>
            <a:fillRect/>
          </a:stretch>
        </p:blipFill>
        <p:spPr>
          <a:xfrm>
            <a:off x="1068840" y="2098800"/>
            <a:ext cx="896040" cy="3427920"/>
          </a:xfrm>
          <a:prstGeom prst="rect">
            <a:avLst/>
          </a:prstGeom>
        </p:spPr>
      </p:pic>
      <p:pic>
        <p:nvPicPr>
          <p:cNvPr descr="" id="42" name=""/>
          <p:cNvPicPr/>
          <p:nvPr/>
        </p:nvPicPr>
        <p:blipFill>
          <a:blip r:embed="rId4"/>
          <a:stretch>
            <a:fillRect/>
          </a:stretch>
        </p:blipFill>
        <p:spPr>
          <a:xfrm>
            <a:off x="91440" y="2103120"/>
            <a:ext cx="895680" cy="3419640"/>
          </a:xfrm>
          <a:prstGeom prst="rect">
            <a:avLst/>
          </a:prstGeom>
        </p:spPr>
      </p:pic>
      <p:sp>
        <p:nvSpPr>
          <p:cNvPr id="43" name="CustomShape 6"/>
          <p:cNvSpPr/>
          <p:nvPr/>
        </p:nvSpPr>
        <p:spPr>
          <a:xfrm>
            <a:off x="339840" y="4982400"/>
            <a:ext cx="456120" cy="456120"/>
          </a:xfrm>
          <a:prstGeom prst="rect">
            <a:avLst/>
          </a:prstGeom>
          <a:solidFill>
            <a:srgbClr val="ffff00"/>
          </a:solidFill>
          <a:ln w="25560">
            <a:solidFill>
              <a:srgbClr val="ffff00"/>
            </a:solidFill>
            <a:round/>
          </a:ln>
        </p:spPr>
      </p:sp>
      <p:sp>
        <p:nvSpPr>
          <p:cNvPr id="44" name="CustomShape 7"/>
          <p:cNvSpPr/>
          <p:nvPr/>
        </p:nvSpPr>
        <p:spPr>
          <a:xfrm>
            <a:off x="301680" y="4942800"/>
            <a:ext cx="532440" cy="48564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en-US">
                <a:solidFill>
                  <a:srgbClr val="000000"/>
                </a:solidFill>
                <a:latin typeface="Arial"/>
              </a:rPr>
              <a:t>16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45" name="CustomShape 8"/>
          <p:cNvSpPr/>
          <p:nvPr/>
        </p:nvSpPr>
        <p:spPr>
          <a:xfrm>
            <a:off x="274320" y="5171400"/>
            <a:ext cx="587520" cy="226080"/>
          </a:xfrm>
          <a:prstGeom prst="rect">
            <a:avLst/>
          </a:prstGeom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en-US" sz="900">
                <a:solidFill>
                  <a:srgbClr val="000000"/>
                </a:solidFill>
                <a:latin typeface="Arial"/>
              </a:rPr>
              <a:t>servers</a:t>
            </a:r>
            <a:endParaRPr/>
          </a:p>
        </p:txBody>
      </p:sp>
      <p:sp>
        <p:nvSpPr>
          <p:cNvPr id="46" name="CustomShape 9"/>
          <p:cNvSpPr/>
          <p:nvPr/>
        </p:nvSpPr>
        <p:spPr>
          <a:xfrm>
            <a:off x="1318320" y="4992480"/>
            <a:ext cx="456120" cy="456120"/>
          </a:xfrm>
          <a:prstGeom prst="rect">
            <a:avLst/>
          </a:prstGeom>
          <a:solidFill>
            <a:srgbClr val="ffff00"/>
          </a:solidFill>
          <a:ln w="25560">
            <a:solidFill>
              <a:srgbClr val="ffff00"/>
            </a:solidFill>
            <a:round/>
          </a:ln>
        </p:spPr>
      </p:sp>
      <p:sp>
        <p:nvSpPr>
          <p:cNvPr id="47" name="CustomShape 10"/>
          <p:cNvSpPr/>
          <p:nvPr/>
        </p:nvSpPr>
        <p:spPr>
          <a:xfrm>
            <a:off x="1280160" y="4952880"/>
            <a:ext cx="532440" cy="48564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en-US">
                <a:solidFill>
                  <a:srgbClr val="000000"/>
                </a:solidFill>
                <a:latin typeface="Arial"/>
              </a:rPr>
              <a:t>20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48" name="CustomShape 11"/>
          <p:cNvSpPr/>
          <p:nvPr/>
        </p:nvSpPr>
        <p:spPr>
          <a:xfrm>
            <a:off x="1252800" y="5181480"/>
            <a:ext cx="587520" cy="226080"/>
          </a:xfrm>
          <a:prstGeom prst="rect">
            <a:avLst/>
          </a:prstGeom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en-US" sz="900">
                <a:solidFill>
                  <a:srgbClr val="000000"/>
                </a:solidFill>
                <a:latin typeface="Arial"/>
              </a:rPr>
              <a:t>servers</a:t>
            </a:r>
            <a:endParaRPr/>
          </a:p>
        </p:txBody>
      </p:sp>
      <p:sp>
        <p:nvSpPr>
          <p:cNvPr id="49" name="CustomShape 12"/>
          <p:cNvSpPr/>
          <p:nvPr/>
        </p:nvSpPr>
        <p:spPr>
          <a:xfrm>
            <a:off x="8344080" y="4992480"/>
            <a:ext cx="456120" cy="456120"/>
          </a:xfrm>
          <a:prstGeom prst="rect">
            <a:avLst/>
          </a:prstGeom>
          <a:solidFill>
            <a:srgbClr val="ffff00"/>
          </a:solidFill>
          <a:ln w="25560">
            <a:solidFill>
              <a:srgbClr val="ffff00"/>
            </a:solidFill>
            <a:round/>
          </a:ln>
        </p:spPr>
      </p:sp>
      <p:sp>
        <p:nvSpPr>
          <p:cNvPr id="50" name="CustomShape 13"/>
          <p:cNvSpPr/>
          <p:nvPr/>
        </p:nvSpPr>
        <p:spPr>
          <a:xfrm>
            <a:off x="8305920" y="4952880"/>
            <a:ext cx="532440" cy="48564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en-US">
                <a:solidFill>
                  <a:srgbClr val="000000"/>
                </a:solidFill>
                <a:latin typeface="Arial"/>
              </a:rPr>
              <a:t>40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51" name="CustomShape 14"/>
          <p:cNvSpPr/>
          <p:nvPr/>
        </p:nvSpPr>
        <p:spPr>
          <a:xfrm>
            <a:off x="8278560" y="5181480"/>
            <a:ext cx="587520" cy="226080"/>
          </a:xfrm>
          <a:prstGeom prst="rect">
            <a:avLst/>
          </a:prstGeom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en-US" sz="900">
                <a:solidFill>
                  <a:srgbClr val="000000"/>
                </a:solidFill>
                <a:latin typeface="Arial"/>
              </a:rPr>
              <a:t>servers</a:t>
            </a:r>
            <a:endParaRPr/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