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3.png" ContentType="image/png"/>
  <Override PartName="/ppt/media/image1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9144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8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5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6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3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82960" y="1371960"/>
            <a:ext cx="1078560" cy="4645800"/>
          </a:xfrm>
          <a:prstGeom prst="rect">
            <a:avLst/>
          </a:prstGeom>
        </p:spPr>
      </p:pic>
      <p:pic>
        <p:nvPicPr>
          <p:cNvPr descr="" id="3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7679160" y="1371960"/>
            <a:ext cx="1215720" cy="4645800"/>
          </a:xfrm>
          <a:prstGeom prst="rect">
            <a:avLst/>
          </a:prstGeom>
        </p:spPr>
      </p:pic>
      <p:pic>
        <p:nvPicPr>
          <p:cNvPr descr="" id="36" name="Picture 7"/>
          <p:cNvPicPr/>
          <p:nvPr/>
        </p:nvPicPr>
        <p:blipFill>
          <a:blip r:embed="rId3"/>
          <a:stretch>
            <a:fillRect/>
          </a:stretch>
        </p:blipFill>
        <p:spPr>
          <a:xfrm>
            <a:off x="7848720" y="1371600"/>
            <a:ext cx="1060200" cy="245880"/>
          </a:xfrm>
          <a:prstGeom prst="rect">
            <a:avLst/>
          </a:prstGeom>
        </p:spPr>
      </p:pic>
      <p:graphicFrame>
        <p:nvGraphicFramePr>
          <p:cNvPr id="37" name="Table 1"/>
          <p:cNvGraphicFramePr/>
          <p:nvPr/>
        </p:nvGraphicFramePr>
        <p:xfrm>
          <a:off x="1463040" y="978480"/>
          <a:ext cx="6126120" cy="5034600"/>
        </p:xfrm>
        <a:graphic>
          <a:graphicData uri="http://schemas.openxmlformats.org/drawingml/2006/table">
            <a:tbl>
              <a:tblPr/>
              <a:tblGrid>
                <a:gridCol w="2042640"/>
                <a:gridCol w="2042640"/>
                <a:gridCol w="2041200"/>
              </a:tblGrid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>
                          <a:solidFill>
                            <a:srgbClr val="ffffff"/>
                          </a:solidFill>
                        </a:rPr>
                        <a:t>Conventional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>
                          <a:solidFill>
                            <a:srgbClr val="ffffff"/>
                          </a:solidFill>
                        </a:rPr>
                        <a:t>Item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600">
                          <a:solidFill>
                            <a:srgbClr val="ffffff"/>
                          </a:solidFill>
                        </a:rPr>
                        <a:t>Lopoco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R720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Server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LP-6200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Intel E5-2650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Processor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Intel E5-2630L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20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# servers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40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12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Power TDP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4.4 kW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5 kW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Power Idle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1.4 kW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Up to 256 GB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Memory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Up to 256 GB</a:t>
                      </a:r>
                      <a:endParaRPr/>
                    </a:p>
                  </a:txBody>
                  <a:tcPr/>
                </a:tc>
              </a:tr>
              <a:tr h="3196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Up to 8 Hot Swap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Drives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Up to 10 Hot Swap</a:t>
                      </a:r>
                      <a:endParaRPr/>
                    </a:p>
                  </a:txBody>
                  <a:tcPr/>
                </a:tc>
              </a:tr>
              <a:tr h="56628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1 to 6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Network Connections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2 to 6</a:t>
                      </a:r>
                      <a:endParaRPr/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/>
                        <a:t>+ IPMI/nKVM port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Intel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NIC chipset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Intel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$ 8,600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Cost per server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$ 5,500</a:t>
                      </a:r>
                      <a:endParaRPr/>
                    </a:p>
                  </a:txBody>
                  <a:tcPr/>
                </a:tc>
              </a:tr>
              <a:tr h="34560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$2,000/mo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>
                          <a:solidFill>
                            <a:srgbClr val="000000"/>
                          </a:solidFill>
                        </a:rPr>
                        <a:t>Cost To Operate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$800/mo</a:t>
                      </a:r>
                      <a:endParaRPr/>
                    </a:p>
                  </a:txBody>
                  <a:tcPr/>
                </a:tc>
              </a:tr>
              <a:tr h="349920">
                <a:tc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Savings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$50,000 3yrs.</a:t>
                      </a:r>
                      <a:endParaRPr/>
                    </a:p>
                  </a:txBody>
                  <a:tcPr/>
                </a:tc>
              </a:tr>
              <a:tr h="342720"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1x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Throughput</a:t>
                      </a:r>
                      <a:endParaRPr/>
                    </a:p>
                  </a:txBody>
                  <a:tcPr/>
                </a:tc>
                <a:tc>
                  <a:txBody>
                    <a:bodyPr bIns="46800" lIns="90000" rIns="90000" tIns="4680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/>
                        <a:t>1.55x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8" name="CustomShape 2"/>
          <p:cNvSpPr/>
          <p:nvPr/>
        </p:nvSpPr>
        <p:spPr>
          <a:xfrm>
            <a:off x="152280" y="1002240"/>
            <a:ext cx="1445760" cy="6364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12.5 kW Rack</a:t>
            </a:r>
            <a:endParaRPr/>
          </a:p>
        </p:txBody>
      </p:sp>
      <p:sp>
        <p:nvSpPr>
          <p:cNvPr id="39" name="CustomShape 3"/>
          <p:cNvSpPr/>
          <p:nvPr/>
        </p:nvSpPr>
        <p:spPr>
          <a:xfrm>
            <a:off x="7467480" y="1002240"/>
            <a:ext cx="1767960" cy="362880"/>
          </a:xfrm>
          <a:prstGeom prst="rect">
            <a:avLst/>
          </a:prstGeom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en-US">
                <a:solidFill>
                  <a:srgbClr val="000000"/>
                </a:solidFill>
                <a:latin typeface="Calibri"/>
              </a:rPr>
              <a:t>4.4 kW Rack</a:t>
            </a:r>
            <a:endParaRPr/>
          </a:p>
        </p:txBody>
      </p:sp>
      <p:sp>
        <p:nvSpPr>
          <p:cNvPr id="40" name="CustomShape 4"/>
          <p:cNvSpPr/>
          <p:nvPr/>
        </p:nvSpPr>
        <p:spPr>
          <a:xfrm>
            <a:off x="152280" y="6324480"/>
            <a:ext cx="8836920" cy="636480"/>
          </a:xfrm>
          <a:prstGeom prst="rect">
            <a:avLst/>
          </a:prstGeom>
          <a:solidFill>
            <a:srgbClr val="000000"/>
          </a:solidFill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ffffff"/>
                </a:solidFill>
                <a:latin typeface="Calibri"/>
              </a:rPr>
              <a:t>Same internal parts =&gt; no compatibility issues.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en-US">
                <a:solidFill>
                  <a:srgbClr val="ffffff"/>
                </a:solidFill>
                <a:latin typeface="Calibri"/>
              </a:rPr>
              <a:t>Designed for Internet traffic =&gt; save $$$</a:t>
            </a:r>
            <a:endParaRPr/>
          </a:p>
        </p:txBody>
      </p:sp>
      <p:sp>
        <p:nvSpPr>
          <p:cNvPr id="41" name="CustomShape 5"/>
          <p:cNvSpPr/>
          <p:nvPr/>
        </p:nvSpPr>
        <p:spPr>
          <a:xfrm>
            <a:off x="1005840" y="182880"/>
            <a:ext cx="7131240" cy="821880"/>
          </a:xfrm>
          <a:prstGeom prst="rect">
            <a:avLst/>
          </a:prstGeom>
        </p:spPr>
        <p:txBody>
          <a:bodyPr bIns="45000" lIns="90000" rIns="90000" tIns="45000"/>
          <a:p>
            <a:pPr algn="ctr">
              <a:lnSpc>
                <a:spcPct val="100000"/>
              </a:lnSpc>
            </a:pPr>
            <a:r>
              <a:rPr b="1" lang="en-US" sz="4600">
                <a:solidFill>
                  <a:srgbClr val="000000"/>
                </a:solidFill>
                <a:latin typeface="Arial"/>
              </a:rPr>
              <a:t>Conventional vs </a:t>
            </a:r>
            <a:r>
              <a:rPr b="1" lang="en-US" sz="4600">
                <a:solidFill>
                  <a:srgbClr val="33cc66"/>
                </a:solidFill>
                <a:latin typeface="Arial"/>
              </a:rPr>
              <a:t>Lopoco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