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6858000" cy="9144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380" y="227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E83EBF51-9A65-4BAA-90BD-EAD1A4A97F26}" type="datetimeFigureOut">
              <a:rPr lang="en-US" smtClean="0"/>
              <a:t>1/21/2014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06638" y="720725"/>
            <a:ext cx="2701925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3FA4A052-21EC-4987-AE97-FBF73F2966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33788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31192-28EB-4109-AA3E-DEF3594F18C4}" type="datetimeFigureOut">
              <a:rPr lang="en-US" smtClean="0"/>
              <a:t>1/21/2014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BB95B-A961-466D-9839-2FBA6FAAAB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85413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31192-28EB-4109-AA3E-DEF3594F18C4}" type="datetimeFigureOut">
              <a:rPr lang="en-US" smtClean="0"/>
              <a:t>1/21/2014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BB95B-A961-466D-9839-2FBA6FAAAB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3164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31192-28EB-4109-AA3E-DEF3594F18C4}" type="datetimeFigureOut">
              <a:rPr lang="en-US" smtClean="0"/>
              <a:t>1/21/2014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BB95B-A961-466D-9839-2FBA6FAAAB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3228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31192-28EB-4109-AA3E-DEF3594F18C4}" type="datetimeFigureOut">
              <a:rPr lang="en-US" smtClean="0"/>
              <a:t>1/21/2014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BB95B-A961-466D-9839-2FBA6FAAAB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6253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31192-28EB-4109-AA3E-DEF3594F18C4}" type="datetimeFigureOut">
              <a:rPr lang="en-US" smtClean="0"/>
              <a:t>1/21/2014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BB95B-A961-466D-9839-2FBA6FAAAB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171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31192-28EB-4109-AA3E-DEF3594F18C4}" type="datetimeFigureOut">
              <a:rPr lang="en-US" smtClean="0"/>
              <a:t>1/21/2014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BB95B-A961-466D-9839-2FBA6FAAAB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53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31192-28EB-4109-AA3E-DEF3594F18C4}" type="datetimeFigureOut">
              <a:rPr lang="en-US" smtClean="0"/>
              <a:t>1/21/2014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BB95B-A961-466D-9839-2FBA6FAAAB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43105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31192-28EB-4109-AA3E-DEF3594F18C4}" type="datetimeFigureOut">
              <a:rPr lang="en-US" smtClean="0"/>
              <a:t>1/21/2014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BB95B-A961-466D-9839-2FBA6FAAAB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3135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31192-28EB-4109-AA3E-DEF3594F18C4}" type="datetimeFigureOut">
              <a:rPr lang="en-US" smtClean="0"/>
              <a:t>1/21/2014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BB95B-A961-466D-9839-2FBA6FAAAB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8671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31192-28EB-4109-AA3E-DEF3594F18C4}" type="datetimeFigureOut">
              <a:rPr lang="en-US" smtClean="0"/>
              <a:t>1/21/2014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BB95B-A961-466D-9839-2FBA6FAAAB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8858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31192-28EB-4109-AA3E-DEF3594F18C4}" type="datetimeFigureOut">
              <a:rPr lang="en-US" smtClean="0"/>
              <a:t>1/21/2014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BB95B-A961-466D-9839-2FBA6FAAAB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28120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631192-28EB-4109-AA3E-DEF3594F18C4}" type="datetimeFigureOut">
              <a:rPr lang="en-US" smtClean="0"/>
              <a:t>1/21/2014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FBB95B-A961-466D-9839-2FBA6FAAAB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79378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829164"/>
              </p:ext>
            </p:extLst>
          </p:nvPr>
        </p:nvGraphicFramePr>
        <p:xfrm>
          <a:off x="2216426" y="4953000"/>
          <a:ext cx="3200401" cy="34290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3450"/>
                <a:gridCol w="1333501"/>
                <a:gridCol w="933450"/>
              </a:tblGrid>
              <a:tr h="271360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Conventional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Item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err="1" smtClean="0"/>
                        <a:t>Lopoco</a:t>
                      </a:r>
                      <a:endParaRPr lang="en-US" sz="1050" dirty="0"/>
                    </a:p>
                  </a:txBody>
                  <a:tcPr/>
                </a:tc>
              </a:tr>
              <a:tr h="263137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Dell  R720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Server</a:t>
                      </a:r>
                      <a:endParaRPr lang="en-US" sz="1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LP-6200</a:t>
                      </a:r>
                      <a:endParaRPr lang="en-US" sz="1000" dirty="0"/>
                    </a:p>
                  </a:txBody>
                  <a:tcPr/>
                </a:tc>
              </a:tr>
              <a:tr h="263137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Intel E5-26xx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Processor</a:t>
                      </a:r>
                      <a:endParaRPr lang="en-US" sz="1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Intel E5-26xx</a:t>
                      </a:r>
                      <a:endParaRPr lang="en-US" sz="1000" dirty="0"/>
                    </a:p>
                  </a:txBody>
                  <a:tcPr/>
                </a:tc>
              </a:tr>
              <a:tr h="26313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up to 256 GB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Memory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up to 256 GB</a:t>
                      </a:r>
                      <a:endParaRPr lang="en-US" sz="1000" dirty="0"/>
                    </a:p>
                  </a:txBody>
                  <a:tcPr/>
                </a:tc>
              </a:tr>
              <a:tr h="263137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up to 8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Drives</a:t>
                      </a:r>
                      <a:endParaRPr lang="en-US" sz="1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up to 10</a:t>
                      </a:r>
                      <a:endParaRPr lang="en-US" sz="1000" dirty="0"/>
                    </a:p>
                  </a:txBody>
                  <a:tcPr/>
                </a:tc>
              </a:tr>
              <a:tr h="263137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up to 6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Network</a:t>
                      </a:r>
                      <a:r>
                        <a:rPr lang="en-US" sz="1000" b="1" baseline="0" dirty="0" smtClean="0"/>
                        <a:t> Connections</a:t>
                      </a:r>
                      <a:endParaRPr lang="en-US" sz="1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up to 6</a:t>
                      </a:r>
                      <a:endParaRPr lang="en-US" sz="1000" dirty="0"/>
                    </a:p>
                  </a:txBody>
                  <a:tcPr/>
                </a:tc>
              </a:tr>
              <a:tr h="263137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Intel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NIC chipset</a:t>
                      </a:r>
                      <a:endParaRPr lang="en-US" sz="1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Intel</a:t>
                      </a:r>
                      <a:endParaRPr lang="en-US" sz="1000" dirty="0"/>
                    </a:p>
                  </a:txBody>
                  <a:tcPr/>
                </a:tc>
              </a:tr>
              <a:tr h="263137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36</a:t>
                      </a:r>
                      <a:r>
                        <a:rPr lang="en-US" sz="1000" baseline="0" dirty="0" smtClean="0"/>
                        <a:t> </a:t>
                      </a:r>
                      <a:r>
                        <a:rPr lang="en-US" sz="1000" dirty="0" smtClean="0"/>
                        <a:t>x 2U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#</a:t>
                      </a:r>
                      <a:r>
                        <a:rPr lang="en-US" sz="1000" b="1" baseline="0" dirty="0" smtClean="0"/>
                        <a:t> servers</a:t>
                      </a:r>
                      <a:endParaRPr lang="en-US" sz="1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40</a:t>
                      </a:r>
                      <a:r>
                        <a:rPr lang="en-US" sz="1000" baseline="0" dirty="0" smtClean="0"/>
                        <a:t> </a:t>
                      </a:r>
                      <a:r>
                        <a:rPr lang="en-US" sz="1000" dirty="0" smtClean="0"/>
                        <a:t>x 1U</a:t>
                      </a:r>
                      <a:endParaRPr lang="en-US" sz="1000" dirty="0"/>
                    </a:p>
                  </a:txBody>
                  <a:tcPr/>
                </a:tc>
              </a:tr>
              <a:tr h="263137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1X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Throughput</a:t>
                      </a:r>
                      <a:endParaRPr lang="en-US" sz="1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1X</a:t>
                      </a:r>
                      <a:endParaRPr lang="en-US" sz="1000" dirty="0"/>
                    </a:p>
                  </a:txBody>
                  <a:tcPr/>
                </a:tc>
              </a:tr>
              <a:tr h="263137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21.6 kW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 smtClean="0"/>
                        <a:t>Power TDP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4.1 kW</a:t>
                      </a:r>
                      <a:endParaRPr lang="en-US" sz="1000" dirty="0"/>
                    </a:p>
                  </a:txBody>
                  <a:tcPr/>
                </a:tc>
              </a:tr>
              <a:tr h="263137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9.0 kW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Power Idle</a:t>
                      </a:r>
                      <a:endParaRPr lang="en-US" sz="1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1.5 kW</a:t>
                      </a:r>
                      <a:endParaRPr lang="en-US" sz="1000" dirty="0"/>
                    </a:p>
                  </a:txBody>
                  <a:tcPr/>
                </a:tc>
              </a:tr>
              <a:tr h="263137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Baseline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Equipment Cost</a:t>
                      </a:r>
                      <a:endParaRPr lang="en-US" sz="1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i="1" u="none" dirty="0" smtClean="0"/>
                        <a:t>$90,000 less</a:t>
                      </a:r>
                      <a:endParaRPr lang="en-US" sz="1000" b="1" i="1" u="none" dirty="0"/>
                    </a:p>
                  </a:txBody>
                  <a:tcPr/>
                </a:tc>
              </a:tr>
              <a:tr h="263137">
                <a:tc>
                  <a:txBody>
                    <a:bodyPr/>
                    <a:lstStyle/>
                    <a:p>
                      <a:pPr algn="ctr"/>
                      <a:r>
                        <a:rPr lang="en-US" sz="1000" baseline="0" dirty="0" smtClean="0"/>
                        <a:t>Baseline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Operating Cost</a:t>
                      </a:r>
                      <a:endParaRPr lang="en-US" sz="1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i="1" u="none" baseline="0" dirty="0" smtClean="0"/>
                        <a:t>$129,000 less</a:t>
                      </a:r>
                      <a:endParaRPr lang="en-US" sz="1000" b="1" i="1" u="none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38200" y="8458200"/>
            <a:ext cx="5334000" cy="646331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rgbClr val="FFFF00"/>
                </a:solidFill>
              </a:rPr>
              <a:t>Same internal parts </a:t>
            </a:r>
            <a:r>
              <a:rPr lang="en-US" b="1" dirty="0" smtClean="0">
                <a:solidFill>
                  <a:srgbClr val="FFFF00"/>
                </a:solidFill>
              </a:rPr>
              <a:t>=&gt; </a:t>
            </a:r>
            <a:r>
              <a:rPr lang="en-US" b="1" dirty="0" smtClean="0">
                <a:solidFill>
                  <a:srgbClr val="FFFF00"/>
                </a:solidFill>
              </a:rPr>
              <a:t>no compatibility issues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rgbClr val="FFFF00"/>
                </a:solidFill>
              </a:rPr>
              <a:t>Designed for energy efficiency =&gt; save $$$</a:t>
            </a:r>
            <a:endParaRPr lang="en-US" b="1" dirty="0">
              <a:solidFill>
                <a:srgbClr val="FFFF00"/>
              </a:solidFill>
            </a:endParaRPr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130" t="4204" r="10216" b="6961"/>
          <a:stretch/>
        </p:blipFill>
        <p:spPr bwMode="auto">
          <a:xfrm>
            <a:off x="5727221" y="4953004"/>
            <a:ext cx="966158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5410200" y="4302203"/>
            <a:ext cx="16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One Rack</a:t>
            </a:r>
          </a:p>
          <a:p>
            <a:pPr algn="ctr"/>
            <a:r>
              <a:rPr lang="en-US" dirty="0" smtClean="0"/>
              <a:t>4.4 kW</a:t>
            </a:r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5981700" y="6539842"/>
            <a:ext cx="457200" cy="457200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5943600" y="6500254"/>
            <a:ext cx="5334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40</a:t>
            </a:r>
          </a:p>
          <a:p>
            <a:pPr algn="ctr"/>
            <a:endParaRPr lang="en-US" sz="800" b="1" dirty="0"/>
          </a:p>
        </p:txBody>
      </p:sp>
      <p:sp>
        <p:nvSpPr>
          <p:cNvPr id="11" name="Rectangle 10"/>
          <p:cNvSpPr/>
          <p:nvPr/>
        </p:nvSpPr>
        <p:spPr>
          <a:xfrm>
            <a:off x="5964079" y="6728854"/>
            <a:ext cx="492443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b="1" dirty="0"/>
              <a:t>servers</a:t>
            </a:r>
            <a:endParaRPr lang="en-US" sz="800" dirty="0"/>
          </a:p>
        </p:txBody>
      </p:sp>
      <p:sp>
        <p:nvSpPr>
          <p:cNvPr id="12" name="TextBox 11"/>
          <p:cNvSpPr txBox="1"/>
          <p:nvPr/>
        </p:nvSpPr>
        <p:spPr>
          <a:xfrm>
            <a:off x="375866" y="4306669"/>
            <a:ext cx="1447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Two Racks each 12.5 kW</a:t>
            </a:r>
            <a:endParaRPr lang="en-US" dirty="0"/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907" t="29541" r="12344" b="29431"/>
          <a:stretch/>
        </p:blipFill>
        <p:spPr bwMode="auto">
          <a:xfrm>
            <a:off x="1155119" y="4953004"/>
            <a:ext cx="897147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907" t="38232" r="12344" b="29431"/>
          <a:stretch/>
        </p:blipFill>
        <p:spPr bwMode="auto">
          <a:xfrm>
            <a:off x="162339" y="5679378"/>
            <a:ext cx="897147" cy="27026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459" t="5449" r="16063" b="76796"/>
          <a:stretch/>
        </p:blipFill>
        <p:spPr bwMode="auto">
          <a:xfrm>
            <a:off x="162339" y="4961585"/>
            <a:ext cx="899327" cy="7273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Oval 15"/>
          <p:cNvSpPr/>
          <p:nvPr/>
        </p:nvSpPr>
        <p:spPr>
          <a:xfrm>
            <a:off x="337766" y="6544308"/>
            <a:ext cx="457200" cy="457200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99666" y="6504720"/>
            <a:ext cx="5334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16</a:t>
            </a:r>
          </a:p>
          <a:p>
            <a:pPr algn="ctr"/>
            <a:endParaRPr lang="en-US" sz="800" b="1" dirty="0"/>
          </a:p>
        </p:txBody>
      </p:sp>
      <p:sp>
        <p:nvSpPr>
          <p:cNvPr id="18" name="Rectangle 17"/>
          <p:cNvSpPr/>
          <p:nvPr/>
        </p:nvSpPr>
        <p:spPr>
          <a:xfrm>
            <a:off x="320145" y="6733320"/>
            <a:ext cx="492443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b="1" dirty="0"/>
              <a:t>servers</a:t>
            </a:r>
            <a:endParaRPr lang="en-US" sz="800" dirty="0"/>
          </a:p>
        </p:txBody>
      </p:sp>
      <p:sp>
        <p:nvSpPr>
          <p:cNvPr id="19" name="Oval 18"/>
          <p:cNvSpPr/>
          <p:nvPr/>
        </p:nvSpPr>
        <p:spPr>
          <a:xfrm>
            <a:off x="1404566" y="6544308"/>
            <a:ext cx="457200" cy="457200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1366466" y="6504720"/>
            <a:ext cx="5334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20</a:t>
            </a:r>
          </a:p>
          <a:p>
            <a:pPr algn="ctr"/>
            <a:endParaRPr lang="en-US" sz="800" b="1" dirty="0"/>
          </a:p>
        </p:txBody>
      </p:sp>
      <p:sp>
        <p:nvSpPr>
          <p:cNvPr id="21" name="Rectangle 20"/>
          <p:cNvSpPr/>
          <p:nvPr/>
        </p:nvSpPr>
        <p:spPr>
          <a:xfrm>
            <a:off x="1386945" y="6733320"/>
            <a:ext cx="492443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b="1" dirty="0"/>
              <a:t>servers</a:t>
            </a:r>
            <a:endParaRPr lang="en-US" sz="800" dirty="0"/>
          </a:p>
        </p:txBody>
      </p:sp>
      <p:sp>
        <p:nvSpPr>
          <p:cNvPr id="23" name="TextBox 22"/>
          <p:cNvSpPr txBox="1"/>
          <p:nvPr/>
        </p:nvSpPr>
        <p:spPr>
          <a:xfrm>
            <a:off x="0" y="3613428"/>
            <a:ext cx="6858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tx2"/>
                </a:solidFill>
              </a:rPr>
              <a:t>Conventional Servers vs </a:t>
            </a:r>
            <a:r>
              <a:rPr lang="en-US" sz="4000" b="1" dirty="0" err="1" smtClean="0">
                <a:solidFill>
                  <a:schemeClr val="tx2"/>
                </a:solidFill>
              </a:rPr>
              <a:t>Lopoco</a:t>
            </a:r>
            <a:endParaRPr lang="en-US" sz="4000" b="1" dirty="0" smtClean="0">
              <a:solidFill>
                <a:schemeClr val="tx2"/>
              </a:solidFill>
            </a:endParaRPr>
          </a:p>
          <a:p>
            <a:pPr algn="ctr"/>
            <a:r>
              <a:rPr lang="en-US" sz="1400" b="1" dirty="0" smtClean="0">
                <a:solidFill>
                  <a:schemeClr val="tx2"/>
                </a:solidFill>
              </a:rPr>
              <a:t>Equal Throughput</a:t>
            </a:r>
            <a:endParaRPr lang="en-US" sz="1400" b="1" dirty="0">
              <a:solidFill>
                <a:schemeClr val="tx2"/>
              </a:solidFill>
            </a:endParaRPr>
          </a:p>
        </p:txBody>
      </p:sp>
      <p:pic>
        <p:nvPicPr>
          <p:cNvPr id="24" name="Picture 23" descr="Lopoco | Ultra-efficient servers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9226" y="6160532"/>
            <a:ext cx="1257300" cy="2933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Rectangle 24"/>
          <p:cNvSpPr/>
          <p:nvPr/>
        </p:nvSpPr>
        <p:spPr>
          <a:xfrm>
            <a:off x="388683" y="6096000"/>
            <a:ext cx="1446743" cy="369332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chemeClr val="tx2"/>
                </a:solidFill>
              </a:rPr>
              <a:t>Conventional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0" y="0"/>
            <a:ext cx="6858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err="1" smtClean="0">
                <a:solidFill>
                  <a:schemeClr val="tx2"/>
                </a:solidFill>
              </a:rPr>
              <a:t>Lopoco</a:t>
            </a:r>
            <a:r>
              <a:rPr lang="en-US" sz="4000" b="1" dirty="0" smtClean="0">
                <a:solidFill>
                  <a:schemeClr val="tx2"/>
                </a:solidFill>
              </a:rPr>
              <a:t> – Company Profile</a:t>
            </a:r>
            <a:endParaRPr lang="en-US" sz="4000" b="1" dirty="0" smtClean="0">
              <a:solidFill>
                <a:schemeClr val="tx2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28600" y="685800"/>
            <a:ext cx="6400800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  <a:tabLst>
                <a:tab pos="800100" algn="l"/>
              </a:tabLst>
            </a:pPr>
            <a:r>
              <a:rPr lang="en-US" sz="1400" b="1" dirty="0" smtClean="0">
                <a:solidFill>
                  <a:schemeClr val="tx2"/>
                </a:solidFill>
              </a:rPr>
              <a:t>Ultra-Efficient </a:t>
            </a:r>
            <a:r>
              <a:rPr lang="en-US" sz="1400" b="1" dirty="0">
                <a:solidFill>
                  <a:schemeClr val="tx2"/>
                </a:solidFill>
              </a:rPr>
              <a:t>Server </a:t>
            </a:r>
            <a:r>
              <a:rPr lang="en-US" sz="1400" b="1" dirty="0" smtClean="0">
                <a:solidFill>
                  <a:schemeClr val="tx2"/>
                </a:solidFill>
              </a:rPr>
              <a:t>designer &amp; manufacturer  </a:t>
            </a:r>
            <a:r>
              <a:rPr lang="en-US" sz="1200" b="1" dirty="0" smtClean="0">
                <a:solidFill>
                  <a:schemeClr val="tx2"/>
                </a:solidFill>
              </a:rPr>
              <a:t>(www.lopoco.com)</a:t>
            </a:r>
          </a:p>
          <a:p>
            <a:pPr marL="571500" lvl="2" indent="-171450">
              <a:buFont typeface="Arial" panose="020B0604020202020204" pitchFamily="34" charset="0"/>
              <a:buChar char="•"/>
              <a:tabLst>
                <a:tab pos="800100" algn="l"/>
              </a:tabLst>
            </a:pPr>
            <a:r>
              <a:rPr lang="en-US" sz="1400" b="1" dirty="0" smtClean="0">
                <a:solidFill>
                  <a:schemeClr val="tx2"/>
                </a:solidFill>
              </a:rPr>
              <a:t>¼ the power usage of conventional servers</a:t>
            </a:r>
          </a:p>
          <a:p>
            <a:pPr marL="571500" lvl="1" indent="-171450">
              <a:buFont typeface="Arial" panose="020B0604020202020204" pitchFamily="34" charset="0"/>
              <a:buChar char="•"/>
              <a:tabLst>
                <a:tab pos="800100" algn="l"/>
              </a:tabLst>
            </a:pPr>
            <a:r>
              <a:rPr lang="en-US" sz="1400" b="1" dirty="0" smtClean="0">
                <a:solidFill>
                  <a:schemeClr val="tx2"/>
                </a:solidFill>
              </a:rPr>
              <a:t>Standard processors, memory &amp; drives;  Standard contract manufacturers</a:t>
            </a:r>
          </a:p>
          <a:p>
            <a:pPr marL="571500" lvl="1" indent="-171450">
              <a:buFont typeface="Arial" panose="020B0604020202020204" pitchFamily="34" charset="0"/>
              <a:buChar char="•"/>
              <a:tabLst>
                <a:tab pos="800100" algn="l"/>
              </a:tabLst>
            </a:pPr>
            <a:r>
              <a:rPr lang="en-US" sz="1400" b="1" dirty="0" smtClean="0">
                <a:solidFill>
                  <a:schemeClr val="tx2"/>
                </a:solidFill>
              </a:rPr>
              <a:t>Broad installed base – Zero field failures</a:t>
            </a:r>
          </a:p>
          <a:p>
            <a:pPr marL="571500" lvl="1" indent="-171450">
              <a:buFont typeface="Arial" panose="020B0604020202020204" pitchFamily="34" charset="0"/>
              <a:buChar char="•"/>
              <a:tabLst>
                <a:tab pos="800100" algn="l"/>
              </a:tabLst>
            </a:pPr>
            <a:r>
              <a:rPr lang="en-US" sz="1400" b="1" dirty="0" smtClean="0">
                <a:solidFill>
                  <a:schemeClr val="tx2"/>
                </a:solidFill>
              </a:rPr>
              <a:t>“Most Efficient Server” ever certified by experts Power Assure Corporation</a:t>
            </a:r>
          </a:p>
          <a:p>
            <a:pPr marL="571500" lvl="1" indent="-171450">
              <a:buFont typeface="Arial" panose="020B0604020202020204" pitchFamily="34" charset="0"/>
              <a:buChar char="•"/>
              <a:tabLst>
                <a:tab pos="800100" algn="l"/>
              </a:tabLst>
            </a:pPr>
            <a:r>
              <a:rPr lang="en-US" sz="1400" b="1" dirty="0" smtClean="0">
                <a:solidFill>
                  <a:schemeClr val="tx2"/>
                </a:solidFill>
              </a:rPr>
              <a:t>Designed for use with existing servers &amp; racks – no compatibility issues</a:t>
            </a:r>
          </a:p>
          <a:p>
            <a:pPr marL="171450" indent="-171450">
              <a:buFont typeface="Arial" panose="020B0604020202020204" pitchFamily="34" charset="0"/>
              <a:buChar char="•"/>
              <a:tabLst>
                <a:tab pos="800100" algn="l"/>
              </a:tabLst>
            </a:pPr>
            <a:r>
              <a:rPr lang="en-US" sz="1400" b="1" dirty="0" smtClean="0">
                <a:solidFill>
                  <a:schemeClr val="tx2"/>
                </a:solidFill>
              </a:rPr>
              <a:t>Silicon Valley headquarters.  Founded 2010 by Intel, </a:t>
            </a:r>
            <a:r>
              <a:rPr lang="en-US" sz="1400" b="1" dirty="0">
                <a:solidFill>
                  <a:schemeClr val="tx2"/>
                </a:solidFill>
              </a:rPr>
              <a:t>Sun, </a:t>
            </a:r>
            <a:r>
              <a:rPr lang="en-US" sz="1400" b="1" dirty="0" smtClean="0">
                <a:solidFill>
                  <a:schemeClr val="tx2"/>
                </a:solidFill>
              </a:rPr>
              <a:t>HP industry </a:t>
            </a:r>
            <a:r>
              <a:rPr lang="en-US" sz="1400" b="1" dirty="0" smtClean="0">
                <a:solidFill>
                  <a:schemeClr val="tx2"/>
                </a:solidFill>
              </a:rPr>
              <a:t>veterans</a:t>
            </a:r>
          </a:p>
          <a:p>
            <a:pPr marL="171450" lvl="1" indent="-171450">
              <a:buFont typeface="Arial" panose="020B0604020202020204" pitchFamily="34" charset="0"/>
              <a:buChar char="•"/>
              <a:tabLst>
                <a:tab pos="800100" algn="l"/>
              </a:tabLst>
            </a:pPr>
            <a:r>
              <a:rPr lang="en-US" sz="1400" b="1" dirty="0" smtClean="0">
                <a:solidFill>
                  <a:schemeClr val="tx2"/>
                </a:solidFill>
              </a:rPr>
              <a:t>Customer Benefits</a:t>
            </a:r>
          </a:p>
          <a:p>
            <a:pPr marL="571500" lvl="2" indent="-171450">
              <a:buFont typeface="Arial" panose="020B0604020202020204" pitchFamily="34" charset="0"/>
              <a:buChar char="•"/>
              <a:tabLst>
                <a:tab pos="800100" algn="l"/>
              </a:tabLst>
            </a:pPr>
            <a:r>
              <a:rPr lang="en-US" sz="1400" b="1" dirty="0" smtClean="0">
                <a:solidFill>
                  <a:schemeClr val="tx2"/>
                </a:solidFill>
              </a:rPr>
              <a:t>Save money - &gt;50% less Data Center energy costs &amp; lower server cost</a:t>
            </a:r>
          </a:p>
          <a:p>
            <a:pPr marL="571500" lvl="2" indent="-171450">
              <a:buFont typeface="Arial" panose="020B0604020202020204" pitchFamily="34" charset="0"/>
              <a:buChar char="•"/>
              <a:tabLst>
                <a:tab pos="800100" algn="l"/>
              </a:tabLst>
            </a:pPr>
            <a:r>
              <a:rPr lang="en-US" sz="1400" b="1" dirty="0" smtClean="0">
                <a:solidFill>
                  <a:schemeClr val="tx2"/>
                </a:solidFill>
              </a:rPr>
              <a:t>Save space – use fewer racks</a:t>
            </a:r>
          </a:p>
          <a:p>
            <a:pPr marL="571500" lvl="2" indent="-171450">
              <a:buFont typeface="Arial" panose="020B0604020202020204" pitchFamily="34" charset="0"/>
              <a:buChar char="•"/>
              <a:tabLst>
                <a:tab pos="800100" algn="l"/>
              </a:tabLst>
            </a:pPr>
            <a:r>
              <a:rPr lang="en-US" sz="1400" b="1" dirty="0" smtClean="0">
                <a:solidFill>
                  <a:schemeClr val="tx2"/>
                </a:solidFill>
              </a:rPr>
              <a:t>Save energy – realize Green computing</a:t>
            </a:r>
          </a:p>
          <a:p>
            <a:pPr marL="571500" lvl="2" indent="-171450">
              <a:buFont typeface="Arial" panose="020B0604020202020204" pitchFamily="34" charset="0"/>
              <a:buChar char="•"/>
              <a:tabLst>
                <a:tab pos="800100" algn="l"/>
              </a:tabLst>
            </a:pPr>
            <a:r>
              <a:rPr lang="en-US" sz="1400" b="1" dirty="0" smtClean="0">
                <a:solidFill>
                  <a:schemeClr val="tx2"/>
                </a:solidFill>
              </a:rPr>
              <a:t>Run cool and quite - producing much less heat and vibration, the two causes of most server failures</a:t>
            </a:r>
          </a:p>
          <a:p>
            <a:pPr marL="285750" indent="-285750">
              <a:buFont typeface="Arial" panose="020B0604020202020204" pitchFamily="34" charset="0"/>
              <a:buChar char="•"/>
              <a:tabLst>
                <a:tab pos="800100" algn="l"/>
              </a:tabLst>
            </a:pPr>
            <a:endParaRPr lang="en-US" sz="1400" b="1" dirty="0" smtClean="0">
              <a:solidFill>
                <a:schemeClr val="tx2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800100" algn="l"/>
              </a:tabLst>
            </a:pPr>
            <a:endParaRPr lang="en-US" sz="1400" b="1" dirty="0">
              <a:solidFill>
                <a:schemeClr val="tx2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800100" algn="l"/>
              </a:tabLst>
            </a:pPr>
            <a:endParaRPr lang="en-US" sz="1400" b="1" dirty="0" smtClean="0">
              <a:solidFill>
                <a:schemeClr val="tx2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  <a:tabLst>
                <a:tab pos="800100" algn="l"/>
              </a:tabLst>
            </a:pPr>
            <a:endParaRPr lang="en-US" sz="1400" b="1" dirty="0">
              <a:solidFill>
                <a:schemeClr val="tx2"/>
              </a:solidFill>
            </a:endParaRPr>
          </a:p>
        </p:txBody>
      </p:sp>
      <p:sp>
        <p:nvSpPr>
          <p:cNvPr id="27" name="Oval 26"/>
          <p:cNvSpPr/>
          <p:nvPr/>
        </p:nvSpPr>
        <p:spPr>
          <a:xfrm>
            <a:off x="4350026" y="7848600"/>
            <a:ext cx="1143000" cy="533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424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1593</TotalTime>
  <Words>233</Words>
  <Application>Microsoft Office PowerPoint</Application>
  <PresentationFormat>On-screen Show (4:3)</PresentationFormat>
  <Paragraphs>68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Jim Witham</dc:creator>
  <cp:lastModifiedBy>Jim Witham</cp:lastModifiedBy>
  <cp:revision>12</cp:revision>
  <cp:lastPrinted>2014-01-22T21:51:40Z</cp:lastPrinted>
  <dcterms:created xsi:type="dcterms:W3CDTF">2014-01-21T19:19:58Z</dcterms:created>
  <dcterms:modified xsi:type="dcterms:W3CDTF">2014-01-22T21:53:50Z</dcterms:modified>
</cp:coreProperties>
</file>