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2.png" ContentType="image/png"/>
  <Override PartName="/ppt/media/image6.png" ContentType="image/png"/>
  <Override PartName="/ppt/media/image1.jpeg" ContentType="image/jpeg"/>
  <Override PartName="/ppt/media/image3.png" ContentType="image/png"/>
  <Override PartName="/ppt/media/image4.jpeg" ContentType="image/jpeg"/>
  <Override PartName="/ppt/media/image7.jpeg" ContentType="image/jpeg"/>
  <Override PartName="/ppt/media/image8.jpeg" ContentType="image/jpeg"/>
  <Override PartName="/ppt/media/image5.png" ContentType="image/png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9144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23880" y="341280"/>
            <a:ext cx="8062560" cy="6620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63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23880" y="341280"/>
            <a:ext cx="8062560" cy="6620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23880" y="341280"/>
            <a:ext cx="8062560" cy="6620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23880" y="341280"/>
            <a:ext cx="8062560" cy="6620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23880" y="341280"/>
            <a:ext cx="8062560" cy="6620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23880" y="341280"/>
            <a:ext cx="8062560" cy="6620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23880" y="341280"/>
            <a:ext cx="8062560" cy="6620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623880" y="341280"/>
            <a:ext cx="8062560" cy="5240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23880" y="341280"/>
            <a:ext cx="8062560" cy="6620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23880" y="341280"/>
            <a:ext cx="8062560" cy="6620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23880" y="341280"/>
            <a:ext cx="8062560" cy="6620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56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Relationship Id="rId9" Type="http://schemas.openxmlformats.org/officeDocument/2006/relationships/slideLayout" Target="../slideLayouts/slideLayout5.xml"/><Relationship Id="rId10" Type="http://schemas.openxmlformats.org/officeDocument/2006/relationships/slideLayout" Target="../slideLayouts/slideLayout6.xml"/><Relationship Id="rId11" Type="http://schemas.openxmlformats.org/officeDocument/2006/relationships/slideLayout" Target="../slideLayouts/slideLayout7.xml"/><Relationship Id="rId12" Type="http://schemas.openxmlformats.org/officeDocument/2006/relationships/slideLayout" Target="../slideLayouts/slideLayout8.xml"/><Relationship Id="rId13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0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640" cy="6857640"/>
          </a:xfrm>
          <a:prstGeom prst="rect">
            <a:avLst/>
          </a:prstGeom>
        </p:spPr>
      </p:pic>
      <p:pic>
        <p:nvPicPr>
          <p:cNvPr descr="" id="1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7585200" y="6445080"/>
            <a:ext cx="1267920" cy="240840"/>
          </a:xfrm>
          <a:prstGeom prst="rect">
            <a:avLst/>
          </a:prstGeom>
        </p:spPr>
      </p:pic>
      <p:sp>
        <p:nvSpPr>
          <p:cNvPr id="2" name="CustomShape 1"/>
          <p:cNvSpPr/>
          <p:nvPr/>
        </p:nvSpPr>
        <p:spPr>
          <a:xfrm>
            <a:off x="612720" y="6489720"/>
            <a:ext cx="3808080" cy="396360"/>
          </a:xfrm>
          <a:prstGeom prst="rect">
            <a:avLst/>
          </a:prstGeom>
        </p:spPr>
        <p:txBody>
          <a:bodyPr bIns="45000" lIns="0" rIns="90000" tIns="45000"/>
          <a:p>
            <a:pPr>
              <a:lnSpc>
                <a:spcPct val="100000"/>
              </a:lnSpc>
            </a:pPr>
            <a:r>
              <a:rPr lang="en-US" sz="600">
                <a:solidFill>
                  <a:srgbClr val="7f7f7f"/>
                </a:solidFill>
                <a:latin typeface="Helvetica Neue Light"/>
                <a:ea typeface="ＭＳ Ｐゴシック"/>
              </a:rPr>
              <a:t>© Copyright 2012 Power Assure, Inc. – ALL RIGHTS RESERVED – CONFIDENTIAL INFORMATION   </a:t>
            </a:r>
            <a:endParaRPr/>
          </a:p>
        </p:txBody>
      </p:sp>
      <p:pic>
        <p:nvPicPr>
          <p:cNvPr descr="" id="3" name="Picture 2"/>
          <p:cNvPicPr/>
          <p:nvPr/>
        </p:nvPicPr>
        <p:blipFill>
          <a:blip r:embed="rId4"/>
          <a:stretch>
            <a:fillRect/>
          </a:stretch>
        </p:blipFill>
        <p:spPr>
          <a:xfrm>
            <a:off x="7585200" y="6445080"/>
            <a:ext cx="1267920" cy="240840"/>
          </a:xfrm>
          <a:prstGeom prst="rect">
            <a:avLst/>
          </a:prstGeom>
        </p:spPr>
      </p:pic>
      <p:sp>
        <p:nvSpPr>
          <p:cNvPr id="4" name="CustomShape 2"/>
          <p:cNvSpPr/>
          <p:nvPr/>
        </p:nvSpPr>
        <p:spPr>
          <a:xfrm>
            <a:off x="612720" y="6489720"/>
            <a:ext cx="3808080" cy="396360"/>
          </a:xfrm>
          <a:prstGeom prst="rect">
            <a:avLst/>
          </a:prstGeom>
        </p:spPr>
        <p:txBody>
          <a:bodyPr bIns="45000" lIns="0" rIns="90000" tIns="45000"/>
          <a:p>
            <a:pPr>
              <a:lnSpc>
                <a:spcPct val="100000"/>
              </a:lnSpc>
            </a:pPr>
            <a:r>
              <a:rPr lang="en-US" sz="600">
                <a:solidFill>
                  <a:srgbClr val="7f7f7f"/>
                </a:solidFill>
                <a:latin typeface="Helvetica Neue Light"/>
                <a:ea typeface="ＭＳ Ｐゴシック"/>
              </a:rPr>
              <a:t>© Copyright 2012 Power Assure, Inc. – ALL RIGHTS RESERVED – CONFIDENTIAL INFORMATION   </a:t>
            </a:r>
            <a:endParaRPr/>
          </a:p>
        </p:txBody>
      </p:sp>
      <p:sp>
        <p:nvSpPr>
          <p:cNvPr id="5" name="PlaceHolder 3"/>
          <p:cNvSpPr>
            <a:spLocks noGrp="1"/>
          </p:cNvSpPr>
          <p:nvPr>
            <p:ph type="title"/>
          </p:nvPr>
        </p:nvSpPr>
        <p:spPr>
          <a:xfrm>
            <a:off x="623880" y="341280"/>
            <a:ext cx="8062560" cy="661680"/>
          </a:xfrm>
          <a:prstGeom prst="rect">
            <a:avLst/>
          </a:prstGeom>
        </p:spPr>
        <p:txBody>
          <a:bodyPr lIns="0"/>
          <a:p>
            <a:pPr algn="ctr">
              <a:lnSpc>
                <a:spcPct val="100000"/>
              </a:lnSpc>
            </a:pPr>
            <a:r>
              <a:rPr lang="en-US" sz="3200">
                <a:solidFill>
                  <a:srgbClr val="0069aa"/>
                </a:solidFill>
                <a:latin typeface="Helvetica Neue"/>
                <a:ea typeface="ＭＳ Ｐゴシック"/>
              </a:rPr>
              <a:t>Click to edit the title text formatClick to edit Master title style</a:t>
            </a:r>
            <a:endParaRPr/>
          </a:p>
        </p:txBody>
      </p:sp>
      <p:sp>
        <p:nvSpPr>
          <p:cNvPr id="6" name="PlaceHolder 4"/>
          <p:cNvSpPr>
            <a:spLocks noGrp="1"/>
          </p:cNvSpPr>
          <p:nvPr>
            <p:ph type="sldNum"/>
          </p:nvPr>
        </p:nvSpPr>
        <p:spPr>
          <a:xfrm>
            <a:off x="4168800" y="6461280"/>
            <a:ext cx="806040" cy="36468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fld id="{D191E151-E141-4111-81E1-9181B13111D1}" type="slidenum">
              <a:rPr lang="en-US" sz="800">
                <a:solidFill>
                  <a:srgbClr val="595959"/>
                </a:solidFill>
                <a:latin typeface="Helvetica Neue Light"/>
              </a:rPr>
              <a:t>&lt;number&gt;</a:t>
            </a:fld>
            <a:endParaRPr/>
          </a:p>
        </p:txBody>
      </p:sp>
      <p:sp>
        <p:nvSpPr>
          <p:cNvPr id="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0" r:id="rId16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jpeg"/><Relationship Id="rId5" Type="http://schemas.openxmlformats.org/officeDocument/2006/relationships/image" Target="../media/image8.jpeg"/><Relationship Id="rId6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623880" y="341280"/>
            <a:ext cx="8062560" cy="661680"/>
          </a:xfrm>
          <a:prstGeom prst="rect">
            <a:avLst/>
          </a:prstGeom>
        </p:spPr>
        <p:txBody>
          <a:bodyPr lIns="0"/>
          <a:p>
            <a:pPr algn="ctr">
              <a:lnSpc>
                <a:spcPct val="100000"/>
              </a:lnSpc>
            </a:pPr>
            <a:r>
              <a:rPr lang="en-US" sz="3200">
                <a:solidFill>
                  <a:srgbClr val="0069aa"/>
                </a:solidFill>
                <a:latin typeface="Helvetica Neue Light"/>
                <a:ea typeface="ＭＳ Ｐゴシック"/>
              </a:rPr>
              <a:t>PAR4 – Energy Efficiency Certification</a:t>
            </a:r>
            <a:endParaRPr/>
          </a:p>
        </p:txBody>
      </p:sp>
      <p:pic>
        <p:nvPicPr>
          <p:cNvPr descr="" id="41" name="Picture 1"/>
          <p:cNvPicPr/>
          <p:nvPr/>
        </p:nvPicPr>
        <p:blipFill>
          <a:blip r:embed="rId1"/>
          <a:stretch>
            <a:fillRect/>
          </a:stretch>
        </p:blipFill>
        <p:spPr>
          <a:xfrm>
            <a:off x="475200" y="3813840"/>
            <a:ext cx="1579320" cy="534240"/>
          </a:xfrm>
          <a:prstGeom prst="rect">
            <a:avLst/>
          </a:prstGeom>
        </p:spPr>
      </p:pic>
      <p:pic>
        <p:nvPicPr>
          <p:cNvPr descr="" id="42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467640" y="4718520"/>
            <a:ext cx="1578240" cy="525960"/>
          </a:xfrm>
          <a:prstGeom prst="rect">
            <a:avLst/>
          </a:prstGeom>
        </p:spPr>
      </p:pic>
      <p:graphicFrame>
        <p:nvGraphicFramePr>
          <p:cNvPr id="43" name="Table 2"/>
          <p:cNvGraphicFramePr/>
          <p:nvPr/>
        </p:nvGraphicFramePr>
        <p:xfrm>
          <a:off x="2525040" y="1142640"/>
          <a:ext cx="6398280" cy="5207400"/>
        </p:xfrm>
        <a:graphic>
          <a:graphicData uri="http://schemas.openxmlformats.org/drawingml/2006/table">
            <a:tbl>
              <a:tblPr/>
              <a:tblGrid>
                <a:gridCol w="1038960"/>
                <a:gridCol w="1193760"/>
                <a:gridCol w="1041120"/>
                <a:gridCol w="1041120"/>
                <a:gridCol w="1041120"/>
                <a:gridCol w="1042200"/>
              </a:tblGrid>
              <a:tr h="42048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Model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CPU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IDLE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LOADED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RACK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Transaction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Per Watt</a:t>
                      </a:r>
                      <a:endParaRPr/>
                    </a:p>
                  </a:txBody>
                  <a:tcPr/>
                </a:tc>
              </a:tr>
              <a:tr h="9126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HP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DL385-G2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Dual AMD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Opteron64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2216HE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2.4GHz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32GB Memory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278W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368W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7360W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20 per Rack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980MTxn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133,000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</a:tr>
              <a:tr h="106092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HP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DL160 G6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Intel L5520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Quad Core,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2.27GHz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12GB Memory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113W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197W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7880W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40 per Rack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4,280MTxn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543,000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</a:tr>
              <a:tr h="87732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Supermicro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6016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Intel L5518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Quad Core, 2.13GHz, 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8GB Memory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132W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217W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8680W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40 per Rack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4,120MTxn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516,000</a:t>
                      </a:r>
                      <a:endParaRPr/>
                    </a:p>
                  </a:txBody>
                  <a:tcPr/>
                </a:tc>
              </a:tr>
              <a:tr h="8388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Dell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CS24-SC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Intel L5420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Quad Core,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2.5GHz,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8GB Memory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83W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157W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6280W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40 per Rack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4,400MTxn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700,000</a:t>
                      </a:r>
                      <a:endParaRPr/>
                    </a:p>
                  </a:txBody>
                  <a:tcPr/>
                </a:tc>
              </a:tr>
              <a:tr h="109728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Lopoco LP-4240 6H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Intel Xeon 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Quad Core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2.4 GHz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16GB Memory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29W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74W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2963W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40 per Rack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3,540MTxn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Helvetica Neue Light"/>
                          <a:ea typeface="ＭＳ Ｐゴシック"/>
                        </a:rPr>
                        <a:t>1,194,000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4" name="Line 3"/>
          <p:cNvSpPr/>
          <p:nvPr/>
        </p:nvSpPr>
        <p:spPr>
          <a:xfrm>
            <a:off x="295560" y="2499840"/>
            <a:ext cx="8612280" cy="1440"/>
          </a:xfrm>
          <a:prstGeom prst="line">
            <a:avLst/>
          </a:prstGeom>
          <a:ln w="25560">
            <a:solidFill>
              <a:srgbClr val="4f803c"/>
            </a:solidFill>
            <a:round/>
          </a:ln>
        </p:spPr>
      </p:sp>
      <p:pic>
        <p:nvPicPr>
          <p:cNvPr descr="" id="45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486000" y="2797200"/>
            <a:ext cx="1580400" cy="552600"/>
          </a:xfrm>
          <a:prstGeom prst="rect">
            <a:avLst/>
          </a:prstGeom>
        </p:spPr>
      </p:pic>
      <p:pic>
        <p:nvPicPr>
          <p:cNvPr descr="" id="46" name="Picture 2"/>
          <p:cNvPicPr/>
          <p:nvPr/>
        </p:nvPicPr>
        <p:blipFill>
          <a:blip r:embed="rId4"/>
          <a:stretch>
            <a:fillRect/>
          </a:stretch>
        </p:blipFill>
        <p:spPr>
          <a:xfrm>
            <a:off x="486000" y="1659960"/>
            <a:ext cx="1508760" cy="498960"/>
          </a:xfrm>
          <a:prstGeom prst="rect">
            <a:avLst/>
          </a:prstGeom>
        </p:spPr>
      </p:pic>
      <p:pic>
        <p:nvPicPr>
          <p:cNvPr descr="" id="47" name="Picture 2"/>
          <p:cNvPicPr/>
          <p:nvPr/>
        </p:nvPicPr>
        <p:blipFill>
          <a:blip r:embed="rId5"/>
          <a:stretch>
            <a:fillRect/>
          </a:stretch>
        </p:blipFill>
        <p:spPr>
          <a:xfrm>
            <a:off x="473760" y="5661000"/>
            <a:ext cx="1608120" cy="623160"/>
          </a:xfrm>
          <a:prstGeom prst="rect">
            <a:avLst/>
          </a:prstGeom>
        </p:spPr>
      </p:pic>
    </p:spTree>
  </p:cSld>
  <p:transition>
    <p:fade/>
  </p:transition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