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</a:t>
            </a:r>
            <a:r>
              <a:rPr b="0" lang="en-US" sz="18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 format</a:t>
            </a:r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</a:t>
            </a:r>
            <a:r>
              <a:rPr b="0" lang="en-US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outline text format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</a:t>
            </a: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</a:t>
            </a:r>
            <a:endParaRPr b="0" lang="en-US" sz="20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</a:t>
            </a: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</a:t>
            </a:r>
            <a:endParaRPr b="0" lang="en-US" sz="20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</a:t>
            </a: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Outline </a:t>
            </a: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</a:t>
            </a:r>
            <a:endParaRPr b="0" lang="en-US" sz="20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</a:t>
            </a: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nth </a:t>
            </a: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Outli</a:t>
            </a: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 </a:t>
            </a: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</a:t>
            </a:r>
            <a:endParaRPr b="0" lang="en-US" sz="20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mailto:info@lopoco.com" TargetMode="External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hyperlink" Target="http://lopoco.com/shop" TargetMode="External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" descr=""/>
          <p:cNvPicPr/>
          <p:nvPr/>
        </p:nvPicPr>
        <p:blipFill>
          <a:blip r:embed="rId1"/>
          <a:stretch/>
        </p:blipFill>
        <p:spPr>
          <a:xfrm>
            <a:off x="502920" y="528480"/>
            <a:ext cx="8350920" cy="2273040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729360" y="2997000"/>
            <a:ext cx="7740360" cy="106524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US" sz="32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Ultra Efficient</a:t>
            </a:r>
            <a:r>
              <a:rPr b="1" i="1" lang="en-US" sz="3200" spc="-1" strike="noStrike" baseline="10100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©</a:t>
            </a:r>
            <a:r>
              <a:rPr b="1" i="1" lang="en-US" sz="32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Green-Tech Servers Shipping Now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13" descr=""/>
          <p:cNvPicPr/>
          <p:nvPr/>
        </p:nvPicPr>
        <p:blipFill>
          <a:blip r:embed="rId2"/>
          <a:stretch/>
        </p:blipFill>
        <p:spPr>
          <a:xfrm>
            <a:off x="2174400" y="4196160"/>
            <a:ext cx="4586400" cy="1879920"/>
          </a:xfrm>
          <a:prstGeom prst="rect">
            <a:avLst/>
          </a:prstGeom>
          <a:ln>
            <a:noFill/>
          </a:ln>
        </p:spPr>
      </p:pic>
      <p:pic>
        <p:nvPicPr>
          <p:cNvPr id="39" name="Picture 2" descr=""/>
          <p:cNvPicPr/>
          <p:nvPr/>
        </p:nvPicPr>
        <p:blipFill>
          <a:blip r:embed="rId3"/>
          <a:stretch/>
        </p:blipFill>
        <p:spPr>
          <a:xfrm>
            <a:off x="1426680" y="656352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0" y="82440"/>
            <a:ext cx="8778600" cy="75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Contact Information</a:t>
            </a:r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0" y="1054080"/>
            <a:ext cx="4619160" cy="2373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Ken </a:t>
            </a:r>
            <a:r>
              <a:rPr b="0" lang="en-US" sz="16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Tallo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2dad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Inventergy - Director, Business Development Representing Lopoco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916.172.6302 (m)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ktallo@inventergy.com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7010280" y="6539040"/>
            <a:ext cx="213336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67C7C3EC-4983-4B97-8847-6F363E3F425F}" type="slidenum"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TextShape 4"/>
          <p:cNvSpPr txBox="1"/>
          <p:nvPr/>
        </p:nvSpPr>
        <p:spPr>
          <a:xfrm>
            <a:off x="4175280" y="1265400"/>
            <a:ext cx="4968360" cy="1955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Cliff Loeb</a:t>
            </a:r>
            <a:r>
              <a:rPr b="0" lang="en-US" sz="16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en-US" sz="1600" spc="-1" strike="noStrike">
                <a:solidFill>
                  <a:srgbClr val="2dade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Inventergy - Director, Business Development Representing Lopoco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970.214.7491 (m)  </a:t>
            </a:r>
            <a:r>
              <a:rPr b="1" i="1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b="0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 970.214.7491 (o)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cliff@inventergy.com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5"/>
          <p:cNvSpPr txBox="1"/>
          <p:nvPr/>
        </p:nvSpPr>
        <p:spPr>
          <a:xfrm>
            <a:off x="2655360" y="3697560"/>
            <a:ext cx="3536640" cy="1636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Lopoco 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Mountain View, CA 94043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Tel: 650.735.1280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www.lopoco.com 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Email: </a:t>
            </a:r>
            <a:r>
              <a:rPr b="1" lang="en-US" sz="1600" spc="-1" strike="noStrike" u="sng">
                <a:solidFill>
                  <a:srgbClr val="2dade1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info@lopoco.com</a:t>
            </a:r>
            <a:r>
              <a:rPr b="1" lang="en-US" sz="2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2"/>
          <a:stretch/>
        </p:blipFill>
        <p:spPr>
          <a:xfrm>
            <a:off x="1426680" y="656352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7010280" y="6539040"/>
            <a:ext cx="213336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9DFD5E47-91F0-42FA-BC09-D9082D735C9C}" type="slidenum"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1" name="Picture 5" descr=""/>
          <p:cNvPicPr/>
          <p:nvPr/>
        </p:nvPicPr>
        <p:blipFill>
          <a:blip r:embed="rId1"/>
          <a:stretch/>
        </p:blipFill>
        <p:spPr>
          <a:xfrm>
            <a:off x="611280" y="977040"/>
            <a:ext cx="8134920" cy="3113640"/>
          </a:xfrm>
          <a:prstGeom prst="rect">
            <a:avLst/>
          </a:prstGeom>
          <a:ln>
            <a:noFill/>
          </a:ln>
        </p:spPr>
      </p:pic>
      <p:sp>
        <p:nvSpPr>
          <p:cNvPr id="42" name="CustomShape 2"/>
          <p:cNvSpPr/>
          <p:nvPr/>
        </p:nvSpPr>
        <p:spPr>
          <a:xfrm>
            <a:off x="6281640" y="4134600"/>
            <a:ext cx="2229120" cy="23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 u="sng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Power Efficiency Expertise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
</a:t>
            </a:r>
            <a:r>
              <a:rPr b="0" lang="en-US" sz="12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Lopoco’s years of refining and implementing patented techniques has produced the industry’s most power efficient Servers that still deliver the needed performance for those demanding workloads.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Picture 7" descr=""/>
          <p:cNvPicPr/>
          <p:nvPr/>
        </p:nvPicPr>
        <p:blipFill>
          <a:blip r:embed="rId2"/>
          <a:stretch/>
        </p:blipFill>
        <p:spPr>
          <a:xfrm>
            <a:off x="160920" y="42120"/>
            <a:ext cx="3072240" cy="836280"/>
          </a:xfrm>
          <a:prstGeom prst="rect">
            <a:avLst/>
          </a:prstGeom>
          <a:ln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3610440" y="4204080"/>
            <a:ext cx="2538360" cy="164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 u="sng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Irresistible Value Proposition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
</a:t>
            </a:r>
            <a:r>
              <a:rPr b="0" lang="en-US" sz="12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When HVAC cost savings, higher availability and better opportunity costs are factored in, lopoco servers are an irresistible value proposition.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988920" y="4201560"/>
            <a:ext cx="2431440" cy="231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400" spc="-1" strike="noStrike" u="sng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Proven Technology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
</a:t>
            </a:r>
            <a:r>
              <a:rPr b="0" lang="en-US" sz="12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Lopoco designs and manufactures ultra-efficient</a:t>
            </a:r>
            <a:r>
              <a:rPr b="0" lang="en-US" sz="1200" spc="-1" strike="noStrike" baseline="101000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Ubuntu"/>
                <a:ea typeface="Ubuntu"/>
              </a:rPr>
              <a:t>©</a:t>
            </a:r>
            <a:r>
              <a:rPr b="0" lang="en-US" sz="12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, green-tech servers that provide substantial energy and cost savings without sacrificing performance. They are built on proven, </a:t>
            </a:r>
            <a:r>
              <a:rPr b="0" lang="en-US" sz="1200" spc="-1" strike="noStrike" u="sng">
                <a:solidFill>
                  <a:srgbClr val="2dade1"/>
                </a:solidFill>
                <a:uFill>
                  <a:solidFill>
                    <a:srgbClr val="ffffff"/>
                  </a:solidFill>
                </a:uFill>
                <a:latin typeface="Helvetica Neue"/>
                <a:hlinkClick r:id="rId3"/>
              </a:rPr>
              <a:t>shipping technology</a:t>
            </a:r>
            <a:r>
              <a:rPr b="0" lang="en-US" sz="12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 without costly custom chips or strange form factors.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Picture 2" descr=""/>
          <p:cNvPicPr/>
          <p:nvPr/>
        </p:nvPicPr>
        <p:blipFill>
          <a:blip r:embed="rId4"/>
          <a:stretch/>
        </p:blipFill>
        <p:spPr>
          <a:xfrm>
            <a:off x="1426680" y="656352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0" y="79200"/>
            <a:ext cx="8778600" cy="75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 - </a:t>
            </a: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Operating </a:t>
            </a: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Cost </a:t>
            </a: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Comparis</a:t>
            </a: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</a:t>
            </a:r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7010280" y="6539040"/>
            <a:ext cx="213336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6BBE3453-585D-46CB-AC32-E0428336CD3A}" type="slidenum"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3187800" y="970200"/>
            <a:ext cx="5832360" cy="2885760"/>
          </a:xfrm>
          <a:prstGeom prst="rect">
            <a:avLst/>
          </a:prstGeom>
          <a:ln>
            <a:noFill/>
          </a:ln>
        </p:spPr>
      </p:pic>
      <p:pic>
        <p:nvPicPr>
          <p:cNvPr id="50" name="Picture 3" descr=""/>
          <p:cNvPicPr/>
          <p:nvPr/>
        </p:nvPicPr>
        <p:blipFill>
          <a:blip r:embed="rId2"/>
          <a:stretch/>
        </p:blipFill>
        <p:spPr>
          <a:xfrm>
            <a:off x="182520" y="3856320"/>
            <a:ext cx="3708000" cy="2166480"/>
          </a:xfrm>
          <a:prstGeom prst="rect">
            <a:avLst/>
          </a:prstGeom>
          <a:ln>
            <a:noFill/>
          </a:ln>
        </p:spPr>
      </p:pic>
      <p:pic>
        <p:nvPicPr>
          <p:cNvPr id="51" name="Picture 2" descr=""/>
          <p:cNvPicPr/>
          <p:nvPr/>
        </p:nvPicPr>
        <p:blipFill>
          <a:blip r:embed="rId3"/>
          <a:stretch/>
        </p:blipFill>
        <p:spPr>
          <a:xfrm>
            <a:off x="1426680" y="656352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0" y="79200"/>
            <a:ext cx="8778600" cy="75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Lopoco’s History</a:t>
            </a:r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7010280" y="6539040"/>
            <a:ext cx="213336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E81F3099-14BD-42E1-B6C4-DE29710BBF5C}" type="slidenum"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54" name="Picture 5" descr=""/>
          <p:cNvPicPr/>
          <p:nvPr/>
        </p:nvPicPr>
        <p:blipFill>
          <a:blip r:embed="rId1"/>
          <a:stretch/>
        </p:blipFill>
        <p:spPr>
          <a:xfrm>
            <a:off x="2080080" y="3380400"/>
            <a:ext cx="5353920" cy="321408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182520" y="1351800"/>
            <a:ext cx="725148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16161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Established 2012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6161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&lt;.8% in-the-field failure rate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6161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Installed customer base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16161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Recognized for their Power Efficiency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4"/>
          <p:cNvSpPr/>
          <p:nvPr/>
        </p:nvSpPr>
        <p:spPr>
          <a:xfrm>
            <a:off x="3352680" y="2650320"/>
            <a:ext cx="582840" cy="46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7" name="Picture 2" descr=""/>
          <p:cNvPicPr/>
          <p:nvPr/>
        </p:nvPicPr>
        <p:blipFill>
          <a:blip r:embed="rId2"/>
          <a:stretch/>
        </p:blipFill>
        <p:spPr>
          <a:xfrm>
            <a:off x="1426680" y="656352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488240" y="2756520"/>
            <a:ext cx="582840" cy="3200760"/>
          </a:xfrm>
          <a:prstGeom prst="rect">
            <a:avLst/>
          </a:prstGeom>
          <a:solidFill>
            <a:srgbClr val="00b050"/>
          </a:solidFill>
          <a:ln>
            <a:solidFill>
              <a:srgbClr val="7d7d7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9" name="Picture 9" descr=""/>
          <p:cNvPicPr/>
          <p:nvPr/>
        </p:nvPicPr>
        <p:blipFill>
          <a:blip r:embed="rId1"/>
          <a:stretch/>
        </p:blipFill>
        <p:spPr>
          <a:xfrm>
            <a:off x="2479680" y="2146680"/>
            <a:ext cx="6481440" cy="3319920"/>
          </a:xfrm>
          <a:prstGeom prst="rect">
            <a:avLst/>
          </a:prstGeom>
          <a:ln>
            <a:noFill/>
          </a:ln>
        </p:spPr>
      </p:pic>
      <p:sp>
        <p:nvSpPr>
          <p:cNvPr id="60" name="TextShape 2"/>
          <p:cNvSpPr txBox="1"/>
          <p:nvPr/>
        </p:nvSpPr>
        <p:spPr>
          <a:xfrm>
            <a:off x="0" y="79200"/>
            <a:ext cx="8778600" cy="75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Lopoco Current </a:t>
            </a: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Products</a:t>
            </a:r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TextShape 3"/>
          <p:cNvSpPr txBox="1"/>
          <p:nvPr/>
        </p:nvSpPr>
        <p:spPr>
          <a:xfrm>
            <a:off x="7010280" y="6539040"/>
            <a:ext cx="213336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87797F90-5E44-4A57-9EDE-E156D16ACF9D}" type="slidenum"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62" name="Picture 5" descr=""/>
          <p:cNvPicPr/>
          <p:nvPr/>
        </p:nvPicPr>
        <p:blipFill>
          <a:blip r:embed="rId2"/>
          <a:stretch/>
        </p:blipFill>
        <p:spPr>
          <a:xfrm>
            <a:off x="4534560" y="4393800"/>
            <a:ext cx="4586400" cy="1879920"/>
          </a:xfrm>
          <a:prstGeom prst="rect">
            <a:avLst/>
          </a:prstGeom>
          <a:ln>
            <a:noFill/>
          </a:ln>
        </p:spPr>
      </p:pic>
      <p:sp>
        <p:nvSpPr>
          <p:cNvPr id="63" name="CustomShape 4"/>
          <p:cNvSpPr/>
          <p:nvPr/>
        </p:nvSpPr>
        <p:spPr>
          <a:xfrm>
            <a:off x="291600" y="924120"/>
            <a:ext cx="8852040" cy="161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Lopoco designs and manufactures ultra-efficient</a:t>
            </a:r>
            <a:r>
              <a:rPr b="1" lang="en-US" sz="16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Ubuntu"/>
                <a:ea typeface="Ubuntu"/>
              </a:rPr>
              <a:t>©</a:t>
            </a:r>
            <a:r>
              <a:rPr b="1" lang="en-US" sz="16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, green-tech servers that provide substantial energy &amp; cost savings without sacrificing performance. Servers are built on proven (and shipping) technologies without the use of any costly custom chips or nonstandard form factors.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5"/>
          <p:cNvSpPr/>
          <p:nvPr/>
        </p:nvSpPr>
        <p:spPr>
          <a:xfrm>
            <a:off x="683280" y="1947960"/>
            <a:ext cx="790560" cy="40093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7d7d7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Typical General Purpose Servers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6"/>
          <p:cNvSpPr/>
          <p:nvPr/>
        </p:nvSpPr>
        <p:spPr>
          <a:xfrm>
            <a:off x="437400" y="1947960"/>
            <a:ext cx="360" cy="4009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7"/>
          <p:cNvSpPr/>
          <p:nvPr/>
        </p:nvSpPr>
        <p:spPr>
          <a:xfrm>
            <a:off x="2203560" y="2756520"/>
            <a:ext cx="360" cy="3240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headEnd len="med" type="triangle" w="med"/>
            <a:tailEnd len="med" type="triangle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8"/>
          <p:cNvSpPr/>
          <p:nvPr/>
        </p:nvSpPr>
        <p:spPr>
          <a:xfrm>
            <a:off x="683280" y="1947960"/>
            <a:ext cx="790560" cy="410400"/>
          </a:xfrm>
          <a:prstGeom prst="rect">
            <a:avLst/>
          </a:prstGeom>
          <a:solidFill>
            <a:srgbClr val="ff0000"/>
          </a:solidFill>
          <a:ln>
            <a:solidFill>
              <a:srgbClr val="7d7d7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HPC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9"/>
          <p:cNvSpPr/>
          <p:nvPr/>
        </p:nvSpPr>
        <p:spPr>
          <a:xfrm>
            <a:off x="683280" y="4784040"/>
            <a:ext cx="790560" cy="1173240"/>
          </a:xfrm>
          <a:prstGeom prst="rect">
            <a:avLst/>
          </a:prstGeom>
          <a:solidFill>
            <a:srgbClr val="00b050"/>
          </a:solidFill>
          <a:ln>
            <a:solidFill>
              <a:srgbClr val="7d7d7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Typical Power Efficient Servers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10"/>
          <p:cNvSpPr/>
          <p:nvPr/>
        </p:nvSpPr>
        <p:spPr>
          <a:xfrm rot="16200000">
            <a:off x="735120" y="4227120"/>
            <a:ext cx="20844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Lopoco Servers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11"/>
          <p:cNvSpPr/>
          <p:nvPr/>
        </p:nvSpPr>
        <p:spPr>
          <a:xfrm rot="16200000">
            <a:off x="-832320" y="3731760"/>
            <a:ext cx="2223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Performance Range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12"/>
          <p:cNvSpPr/>
          <p:nvPr/>
        </p:nvSpPr>
        <p:spPr>
          <a:xfrm rot="16200000">
            <a:off x="1263240" y="4086000"/>
            <a:ext cx="2223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Performance Range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3"/>
          <a:stretch/>
        </p:blipFill>
        <p:spPr>
          <a:xfrm>
            <a:off x="1426680" y="656352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0" y="79200"/>
            <a:ext cx="8778600" cy="75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Lopoco – Energy Efficient Servers</a:t>
            </a:r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7010280" y="6539040"/>
            <a:ext cx="213336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48974A65-60C9-4BB0-A16B-ED24A4F6EB5E}" type="slidenum"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5" name="Picture 5" descr=""/>
          <p:cNvPicPr/>
          <p:nvPr/>
        </p:nvPicPr>
        <p:blipFill>
          <a:blip r:embed="rId1"/>
          <a:stretch/>
        </p:blipFill>
        <p:spPr>
          <a:xfrm>
            <a:off x="4534560" y="4658760"/>
            <a:ext cx="4586400" cy="1879920"/>
          </a:xfrm>
          <a:prstGeom prst="rect">
            <a:avLst/>
          </a:prstGeom>
          <a:ln>
            <a:noFill/>
          </a:ln>
        </p:spPr>
      </p:pic>
      <p:pic>
        <p:nvPicPr>
          <p:cNvPr id="76" name="Picture 2" descr=""/>
          <p:cNvPicPr/>
          <p:nvPr/>
        </p:nvPicPr>
        <p:blipFill>
          <a:blip r:embed="rId2"/>
          <a:stretch/>
        </p:blipFill>
        <p:spPr>
          <a:xfrm>
            <a:off x="182520" y="962640"/>
            <a:ext cx="5513400" cy="4013280"/>
          </a:xfrm>
          <a:prstGeom prst="rect">
            <a:avLst/>
          </a:prstGeom>
          <a:ln>
            <a:noFill/>
          </a:ln>
        </p:spPr>
      </p:pic>
      <p:pic>
        <p:nvPicPr>
          <p:cNvPr id="77" name="Picture 2" descr=""/>
          <p:cNvPicPr/>
          <p:nvPr/>
        </p:nvPicPr>
        <p:blipFill>
          <a:blip r:embed="rId3"/>
          <a:stretch/>
        </p:blipFill>
        <p:spPr>
          <a:xfrm>
            <a:off x="1426680" y="656352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0" y="79200"/>
            <a:ext cx="8778600" cy="75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Lopoco - Power Efficient Server Technology Suite</a:t>
            </a:r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65040" y="1419120"/>
            <a:ext cx="8778600" cy="4586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71360" indent="-1710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Air flow management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Power supply optimization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Fan utilization &amp; optimizations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Drive configurations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 class zones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Application Management Software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Efficient Motherboard design/layout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BIOS optimizations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Lopoco Total Design Power Software (TDP)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TextShape 3"/>
          <p:cNvSpPr txBox="1"/>
          <p:nvPr/>
        </p:nvSpPr>
        <p:spPr>
          <a:xfrm>
            <a:off x="7010280" y="6539040"/>
            <a:ext cx="213336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E6DDDD86-7310-48AA-B306-89CE9387F27F}" type="slidenum"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5817600" y="1974600"/>
            <a:ext cx="2835720" cy="33642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rgbClr val="7d7d7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subset of these technologies have already produced substantial benefits in Lopoco Servers…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</a:t>
            </a:r>
            <a:r>
              <a:rPr b="1" lang="en-US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 many efficiency improvements still remain.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1426680" y="656352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0" y="79200"/>
            <a:ext cx="8778600" cy="75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Lopoco Team</a:t>
            </a:r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7010280" y="6539040"/>
            <a:ext cx="213336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6FB090F2-5BB7-4C5B-9A7C-206121F08E2C}" type="slidenum"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5" name="Picture 6" descr=""/>
          <p:cNvPicPr/>
          <p:nvPr/>
        </p:nvPicPr>
        <p:blipFill>
          <a:blip r:embed="rId1"/>
          <a:stretch/>
        </p:blipFill>
        <p:spPr>
          <a:xfrm>
            <a:off x="3581280" y="4951440"/>
            <a:ext cx="1980720" cy="1533240"/>
          </a:xfrm>
          <a:prstGeom prst="rect">
            <a:avLst/>
          </a:prstGeom>
          <a:ln>
            <a:noFill/>
          </a:ln>
        </p:spPr>
      </p:pic>
      <p:pic>
        <p:nvPicPr>
          <p:cNvPr id="86" name="Picture 7" descr=""/>
          <p:cNvPicPr/>
          <p:nvPr/>
        </p:nvPicPr>
        <p:blipFill>
          <a:blip r:embed="rId2"/>
          <a:stretch/>
        </p:blipFill>
        <p:spPr>
          <a:xfrm>
            <a:off x="858960" y="1136520"/>
            <a:ext cx="7426080" cy="3516840"/>
          </a:xfrm>
          <a:prstGeom prst="rect">
            <a:avLst/>
          </a:prstGeom>
          <a:ln>
            <a:noFill/>
          </a:ln>
        </p:spPr>
      </p:pic>
      <p:pic>
        <p:nvPicPr>
          <p:cNvPr id="87" name="Picture 2" descr=""/>
          <p:cNvPicPr/>
          <p:nvPr/>
        </p:nvPicPr>
        <p:blipFill>
          <a:blip r:embed="rId3"/>
          <a:stretch/>
        </p:blipFill>
        <p:spPr>
          <a:xfrm>
            <a:off x="1426680" y="656352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0" y="79200"/>
            <a:ext cx="8778600" cy="7599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8355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Market Opportunity</a:t>
            </a:r>
            <a:endParaRPr b="0" lang="en-US" sz="1800" spc="-1" strike="noStrike">
              <a:solidFill>
                <a:srgbClr val="16161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7010280" y="6539040"/>
            <a:ext cx="213336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89D081D8-7A1A-48F9-939D-E59A1251B34B}" type="slidenum">
              <a:rPr b="1" lang="en-U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0" y="4259160"/>
            <a:ext cx="3674880" cy="256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161616"/>
              </a:buClr>
              <a:buFont typeface="Arial"/>
              <a:buChar char="•"/>
            </a:pPr>
            <a:r>
              <a:rPr b="0" lang="en-US" sz="11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http://fortune.com/2016/06/27/data-center-energy-report/</a:t>
            </a:r>
            <a:endParaRPr b="0" lang="en-US" sz="2800" spc="-1" strike="noStrike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5" descr=""/>
          <p:cNvPicPr/>
          <p:nvPr/>
        </p:nvPicPr>
        <p:blipFill>
          <a:blip r:embed="rId1"/>
          <a:stretch/>
        </p:blipFill>
        <p:spPr>
          <a:xfrm>
            <a:off x="1761120" y="4493520"/>
            <a:ext cx="3793680" cy="2291400"/>
          </a:xfrm>
          <a:prstGeom prst="rect">
            <a:avLst/>
          </a:prstGeom>
          <a:ln>
            <a:noFill/>
          </a:ln>
        </p:spPr>
      </p:pic>
      <p:pic>
        <p:nvPicPr>
          <p:cNvPr id="92" name="Picture 6" descr=""/>
          <p:cNvPicPr/>
          <p:nvPr/>
        </p:nvPicPr>
        <p:blipFill>
          <a:blip r:embed="rId2"/>
          <a:stretch/>
        </p:blipFill>
        <p:spPr>
          <a:xfrm>
            <a:off x="6880320" y="1815840"/>
            <a:ext cx="1825200" cy="295452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5498280" y="1383120"/>
            <a:ext cx="408780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http://newscenter.lbl.gov/2016/06/27/data-centers-continue-proliferate-energy-use-plateaus/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9" descr=""/>
          <p:cNvPicPr/>
          <p:nvPr/>
        </p:nvPicPr>
        <p:blipFill>
          <a:blip r:embed="rId3"/>
          <a:stretch/>
        </p:blipFill>
        <p:spPr>
          <a:xfrm>
            <a:off x="186480" y="1332720"/>
            <a:ext cx="4088880" cy="1602720"/>
          </a:xfrm>
          <a:prstGeom prst="rect">
            <a:avLst/>
          </a:prstGeom>
          <a:ln>
            <a:noFill/>
          </a:ln>
        </p:spPr>
      </p:pic>
      <p:sp>
        <p:nvSpPr>
          <p:cNvPr id="95" name="CustomShape 5"/>
          <p:cNvSpPr/>
          <p:nvPr/>
        </p:nvSpPr>
        <p:spPr>
          <a:xfrm>
            <a:off x="0" y="959040"/>
            <a:ext cx="457164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https://www.nrdc.org/experts/pierre-delforge/new-study-americas-data-centers-consuming-and-wasting-growing-amounts-energy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Picture 12" descr=""/>
          <p:cNvPicPr/>
          <p:nvPr/>
        </p:nvPicPr>
        <p:blipFill>
          <a:blip r:embed="rId4"/>
          <a:stretch/>
        </p:blipFill>
        <p:spPr>
          <a:xfrm>
            <a:off x="187920" y="2889000"/>
            <a:ext cx="4092840" cy="1299960"/>
          </a:xfrm>
          <a:prstGeom prst="rect">
            <a:avLst/>
          </a:prstGeom>
          <a:ln>
            <a:noFill/>
          </a:ln>
        </p:spPr>
      </p:pic>
      <p:sp>
        <p:nvSpPr>
          <p:cNvPr id="97" name="CustomShape 6"/>
          <p:cNvSpPr/>
          <p:nvPr/>
        </p:nvSpPr>
        <p:spPr>
          <a:xfrm>
            <a:off x="1680120" y="2475720"/>
            <a:ext cx="1873080" cy="200160"/>
          </a:xfrm>
          <a:prstGeom prst="ellipse">
            <a:avLst/>
          </a:prstGeom>
          <a:noFill/>
          <a:ln w="12600">
            <a:solidFill>
              <a:srgbClr val="ffc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8" name="CustomShape 7"/>
          <p:cNvSpPr/>
          <p:nvPr/>
        </p:nvSpPr>
        <p:spPr>
          <a:xfrm>
            <a:off x="122760" y="3628800"/>
            <a:ext cx="3601440" cy="200160"/>
          </a:xfrm>
          <a:prstGeom prst="ellipse">
            <a:avLst/>
          </a:prstGeom>
          <a:noFill/>
          <a:ln w="12600">
            <a:solidFill>
              <a:srgbClr val="ffc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9" name="CustomShape 8"/>
          <p:cNvSpPr/>
          <p:nvPr/>
        </p:nvSpPr>
        <p:spPr>
          <a:xfrm>
            <a:off x="1349280" y="4444200"/>
            <a:ext cx="4609080" cy="730440"/>
          </a:xfrm>
          <a:prstGeom prst="ellipse">
            <a:avLst/>
          </a:prstGeom>
          <a:noFill/>
          <a:ln w="12600">
            <a:solidFill>
              <a:srgbClr val="ffc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" name="CustomShape 9"/>
          <p:cNvSpPr/>
          <p:nvPr/>
        </p:nvSpPr>
        <p:spPr>
          <a:xfrm>
            <a:off x="6822720" y="2359800"/>
            <a:ext cx="1882440" cy="117684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ffc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1" name="CustomShape 10"/>
          <p:cNvSpPr/>
          <p:nvPr/>
        </p:nvSpPr>
        <p:spPr>
          <a:xfrm>
            <a:off x="1622160" y="6004440"/>
            <a:ext cx="3888360" cy="438840"/>
          </a:xfrm>
          <a:prstGeom prst="ellipse">
            <a:avLst/>
          </a:prstGeom>
          <a:noFill/>
          <a:ln w="12600">
            <a:solidFill>
              <a:srgbClr val="ffc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2" name="CustomShape 11"/>
          <p:cNvSpPr/>
          <p:nvPr/>
        </p:nvSpPr>
        <p:spPr>
          <a:xfrm>
            <a:off x="4275720" y="278280"/>
            <a:ext cx="4165560" cy="272880"/>
          </a:xfrm>
          <a:prstGeom prst="wedgeRoundRectCallout">
            <a:avLst>
              <a:gd name="adj1" fmla="val -76763"/>
              <a:gd name="adj2" fmla="val 73610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d7d7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10% savings is worth $1.3B annually  in US only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12"/>
          <p:cNvSpPr/>
          <p:nvPr/>
        </p:nvSpPr>
        <p:spPr>
          <a:xfrm>
            <a:off x="1713600" y="4007520"/>
            <a:ext cx="3657240" cy="251280"/>
          </a:xfrm>
          <a:prstGeom prst="wedgeRoundRectCallout">
            <a:avLst>
              <a:gd name="adj1" fmla="val -44021"/>
              <a:gd name="adj2" fmla="val -126975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d7d7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Huge market in small/medium businesses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13"/>
          <p:cNvSpPr/>
          <p:nvPr/>
        </p:nvSpPr>
        <p:spPr>
          <a:xfrm>
            <a:off x="5267880" y="5784480"/>
            <a:ext cx="3849120" cy="251280"/>
          </a:xfrm>
          <a:prstGeom prst="wedgeRoundRectCallout">
            <a:avLst>
              <a:gd name="adj1" fmla="val -43659"/>
              <a:gd name="adj2" fmla="val 13618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d7d7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60% of market are small/medium businesses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14"/>
          <p:cNvSpPr/>
          <p:nvPr/>
        </p:nvSpPr>
        <p:spPr>
          <a:xfrm>
            <a:off x="4487760" y="2050200"/>
            <a:ext cx="2112480" cy="774000"/>
          </a:xfrm>
          <a:prstGeom prst="wedgeRoundRectCallout">
            <a:avLst>
              <a:gd name="adj1" fmla="val 58956"/>
              <a:gd name="adj2" fmla="val 7457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7d7d7d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Huge market in small/medium businesses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5"/>
          <a:stretch/>
        </p:blipFill>
        <p:spPr>
          <a:xfrm>
            <a:off x="1426680" y="6736680"/>
            <a:ext cx="6905160" cy="12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63676</TotalTime>
  <Application>LibreOffice/5.1.6.2$Linux_X86_64 LibreOffice_project/10m0$Build-2</Application>
  <Words>252</Words>
  <Paragraphs>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2013-06-05T21:39:58Z</dcterms:created>
  <dc:creator>Ryan Lothian</dc:creator>
  <dc:description/>
  <dc:language>en-US</dc:language>
  <cp:lastModifiedBy>Andrew Sharp</cp:lastModifiedBy>
  <cp:lastPrinted>2017-02-10T23:33:55Z</cp:lastPrinted>
  <dcterms:modified xsi:type="dcterms:W3CDTF">2018-06-08T17:15:37Z</dcterms:modified>
  <cp:revision>899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