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586" r:id="rId3"/>
    <p:sldId id="587" r:id="rId4"/>
    <p:sldId id="593" r:id="rId5"/>
    <p:sldId id="598" r:id="rId6"/>
    <p:sldId id="599" r:id="rId7"/>
    <p:sldId id="596" r:id="rId8"/>
    <p:sldId id="594" r:id="rId9"/>
    <p:sldId id="589" r:id="rId10"/>
    <p:sldId id="4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3">
          <p15:clr>
            <a:srgbClr val="A4A3A4"/>
          </p15:clr>
        </p15:guide>
        <p15:guide id="2" orient="horz" pos="1069">
          <p15:clr>
            <a:srgbClr val="A4A3A4"/>
          </p15:clr>
        </p15:guide>
        <p15:guide id="3" orient="horz" pos="1192">
          <p15:clr>
            <a:srgbClr val="A4A3A4"/>
          </p15:clr>
        </p15:guide>
        <p15:guide id="4" orient="horz" pos="1450">
          <p15:clr>
            <a:srgbClr val="A4A3A4"/>
          </p15:clr>
        </p15:guide>
        <p15:guide id="5" pos="2880">
          <p15:clr>
            <a:srgbClr val="A4A3A4"/>
          </p15:clr>
        </p15:guide>
        <p15:guide id="6" pos="115">
          <p15:clr>
            <a:srgbClr val="A4A3A4"/>
          </p15:clr>
        </p15:guide>
        <p15:guide id="7" pos="5640">
          <p15:clr>
            <a:srgbClr val="A4A3A4"/>
          </p15:clr>
        </p15:guide>
        <p15:guide id="8" pos="5585">
          <p15:clr>
            <a:srgbClr val="A4A3A4"/>
          </p15:clr>
        </p15:guide>
        <p15:guide id="9" pos="175">
          <p15:clr>
            <a:srgbClr val="A4A3A4"/>
          </p15:clr>
        </p15:guide>
        <p15:guide id="10" pos="12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5E"/>
    <a:srgbClr val="FFFF99"/>
    <a:srgbClr val="808080"/>
    <a:srgbClr val="000078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339" autoAdjust="0"/>
  </p:normalViewPr>
  <p:slideViewPr>
    <p:cSldViewPr snapToGrid="0" snapToObjects="1">
      <p:cViewPr>
        <p:scale>
          <a:sx n="77" d="100"/>
          <a:sy n="77" d="100"/>
        </p:scale>
        <p:origin x="-546" y="72"/>
      </p:cViewPr>
      <p:guideLst>
        <p:guide orient="horz" pos="4313"/>
        <p:guide orient="horz" pos="1069"/>
        <p:guide orient="horz" pos="1192"/>
        <p:guide orient="horz" pos="1450"/>
        <p:guide pos="2880"/>
        <p:guide pos="115"/>
        <p:guide pos="5640"/>
        <p:guide pos="5585"/>
        <p:guide pos="175"/>
        <p:guide pos="1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18"/>
    </p:cViewPr>
  </p:sorterViewPr>
  <p:notesViewPr>
    <p:cSldViewPr snapToGrid="0" snapToObjects="1">
      <p:cViewPr varScale="1">
        <p:scale>
          <a:sx n="84" d="100"/>
          <a:sy n="84" d="100"/>
        </p:scale>
        <p:origin x="-26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CDF1-A886-644B-A07A-C1D1CDA2237E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DDC4-8B6A-7E40-908E-BDFC9B5776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7C7F-0897-2344-9DD4-B188553187B0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F001-03B5-1446-8580-198E06E0A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6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4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697038"/>
            <a:ext cx="8778876" cy="3920242"/>
          </a:xfrm>
        </p:spPr>
        <p:txBody>
          <a:bodyPr>
            <a:noAutofit/>
          </a:bodyPr>
          <a:lstStyle>
            <a:lvl1pPr marL="0" indent="0" defTabSz="171450">
              <a:lnSpc>
                <a:spcPct val="105000"/>
              </a:lnSpc>
              <a:spcBef>
                <a:spcPts val="150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ight Triangle 3"/>
          <p:cNvSpPr/>
          <p:nvPr userDrawn="1"/>
        </p:nvSpPr>
        <p:spPr>
          <a:xfrm flipH="1">
            <a:off x="9" y="6364408"/>
            <a:ext cx="9143993" cy="493592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7838" y="6539136"/>
            <a:ext cx="2133600" cy="31614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0423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871874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00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9" y="6364408"/>
            <a:ext cx="9143993" cy="493592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4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697038"/>
            <a:ext cx="8778876" cy="3920242"/>
          </a:xfrm>
        </p:spPr>
        <p:txBody>
          <a:bodyPr>
            <a:noAutofit/>
          </a:bodyPr>
          <a:lstStyle>
            <a:lvl1pPr marL="171450" indent="-171450" defTabSz="171450">
              <a:lnSpc>
                <a:spcPct val="105000"/>
              </a:lnSpc>
              <a:spcBef>
                <a:spcPts val="1500"/>
              </a:spcBef>
              <a:buFont typeface="Arial" pitchFamily="34" charset="0"/>
              <a:buChar char="•"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71450">
              <a:lnSpc>
                <a:spcPct val="105000"/>
              </a:lnSpc>
              <a:spcBef>
                <a:spcPts val="300"/>
              </a:spcBef>
              <a:buFont typeface="Symbol" pitchFamily="18" charset="2"/>
              <a:buChar char="-"/>
              <a:defRPr sz="1100"/>
            </a:lvl2pPr>
            <a:lvl3pPr marL="51435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68580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85725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7838" y="6539136"/>
            <a:ext cx="2133600" cy="31614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2698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871874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7331" y="6584618"/>
            <a:ext cx="2133600" cy="27338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75F86AC-A751-408E-9A86-B9278B448D1E}" type="datetime1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276" y="649036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lopo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lopoco.com/sho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3" y="528347"/>
            <a:ext cx="8351335" cy="2273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394" y="2997124"/>
            <a:ext cx="7740673" cy="107721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92D050"/>
                </a:solidFill>
              </a:rPr>
              <a:t>Ultra Efficient Green-Tech </a:t>
            </a:r>
            <a:r>
              <a:rPr lang="en-US" sz="3200" b="1" i="1" dirty="0" smtClean="0">
                <a:solidFill>
                  <a:srgbClr val="92D050"/>
                </a:solidFill>
              </a:rPr>
              <a:t>Servers Shipping Now </a:t>
            </a:r>
            <a:endParaRPr lang="en-US" sz="3200" b="1" i="1" dirty="0">
              <a:solidFill>
                <a:srgbClr val="92D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37" y="4196174"/>
            <a:ext cx="4586737" cy="18802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5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8778875" cy="760413"/>
          </a:xfrm>
        </p:spPr>
        <p:txBody>
          <a:bodyPr/>
          <a:lstStyle/>
          <a:p>
            <a:pPr algn="ctr"/>
            <a:r>
              <a:rPr lang="en-US" sz="2400" dirty="0" smtClean="0"/>
              <a:t>Contact </a:t>
            </a:r>
            <a:r>
              <a:rPr lang="en-US" sz="2400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4100"/>
            <a:ext cx="4619625" cy="237331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28355E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28355E"/>
                </a:solidFill>
              </a:rPr>
              <a:t>Ken </a:t>
            </a:r>
            <a:r>
              <a:rPr lang="en-US" sz="1600" dirty="0">
                <a:solidFill>
                  <a:schemeClr val="tx1"/>
                </a:solidFill>
              </a:rPr>
              <a:t>Tallo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0" dirty="0" smtClean="0">
                <a:solidFill>
                  <a:schemeClr val="bg2"/>
                </a:solidFill>
              </a:rPr>
              <a:t>Inventergy - Director</a:t>
            </a:r>
            <a:r>
              <a:rPr lang="en-US" sz="1600" b="0" dirty="0">
                <a:solidFill>
                  <a:schemeClr val="bg2"/>
                </a:solidFill>
              </a:rPr>
              <a:t>, Business </a:t>
            </a:r>
            <a:r>
              <a:rPr lang="en-US" sz="1600" b="0" dirty="0" smtClean="0">
                <a:solidFill>
                  <a:schemeClr val="bg2"/>
                </a:solidFill>
              </a:rPr>
              <a:t>Development </a:t>
            </a:r>
            <a:r>
              <a:rPr lang="en-US" sz="1600" dirty="0" smtClean="0">
                <a:solidFill>
                  <a:schemeClr val="bg2"/>
                </a:solidFill>
              </a:rPr>
              <a:t>Representing </a:t>
            </a:r>
            <a:r>
              <a:rPr lang="en-US" sz="1600" dirty="0">
                <a:solidFill>
                  <a:schemeClr val="bg2"/>
                </a:solidFill>
              </a:rPr>
              <a:t>Lopoco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916.172.6302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(m)</a:t>
            </a:r>
          </a:p>
          <a:p>
            <a:pPr marL="0" lvl="1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600" dirty="0">
                <a:solidFill>
                  <a:srgbClr val="808080"/>
                </a:solidFill>
              </a:rPr>
              <a:t>ktallo@inventergy.com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808080"/>
                </a:solidFill>
              </a:rPr>
              <a:t> </a:t>
            </a:r>
          </a:p>
          <a:p>
            <a:pPr marL="0" lvl="1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175125" y="1265238"/>
            <a:ext cx="4968875" cy="19558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Cliff </a:t>
            </a:r>
            <a:r>
              <a:rPr lang="en-US" sz="1600" dirty="0">
                <a:solidFill>
                  <a:schemeClr val="tx1"/>
                </a:solidFill>
              </a:rPr>
              <a:t>Loeb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Inventergy - Director, Business Development Representing Lopoco</a:t>
            </a:r>
          </a:p>
          <a:p>
            <a:pPr marL="0" lvl="1" indent="0" algn="ctr">
              <a:spcAft>
                <a:spcPts val="300"/>
              </a:spcAft>
              <a:buNone/>
            </a:pPr>
            <a:r>
              <a:rPr lang="en-US" sz="1600" dirty="0" smtClean="0"/>
              <a:t>970.214.7491</a:t>
            </a:r>
            <a:r>
              <a:rPr lang="en-US" sz="1600" dirty="0"/>
              <a:t> (m)  </a:t>
            </a:r>
            <a:r>
              <a:rPr lang="en-US" sz="1600" b="1" i="1" dirty="0"/>
              <a:t>/</a:t>
            </a:r>
            <a:r>
              <a:rPr lang="en-US" sz="1600" dirty="0"/>
              <a:t>  970.214.7491 (o)</a:t>
            </a:r>
          </a:p>
          <a:p>
            <a:pPr marL="0" lvl="1" indent="0" algn="ctr">
              <a:spcAft>
                <a:spcPts val="300"/>
              </a:spcAft>
              <a:buNone/>
            </a:pPr>
            <a:r>
              <a:rPr lang="en-US" sz="1600" dirty="0"/>
              <a:t>cliff@inventergy.com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lvl="1" indent="0" algn="ctr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655439" y="3697460"/>
            <a:ext cx="3536950" cy="16367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/>
              <a:t>Lopoco </a:t>
            </a:r>
            <a:endParaRPr lang="en-US" sz="1600" b="1" dirty="0"/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1" dirty="0"/>
              <a:t>212 Thompson Square Mountain View, CA </a:t>
            </a:r>
            <a:r>
              <a:rPr lang="en-US" sz="1600" b="1" dirty="0" smtClean="0"/>
              <a:t>94043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1" dirty="0"/>
              <a:t>Tel: </a:t>
            </a:r>
            <a:r>
              <a:rPr lang="en-US" sz="1600" b="1" dirty="0" smtClean="0"/>
              <a:t>650.735.1280</a:t>
            </a:r>
            <a:endParaRPr lang="en-US" sz="1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/>
              <a:t>www.lopoco.com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/>
              <a:t>Email: </a:t>
            </a:r>
            <a:r>
              <a:rPr lang="en-US" sz="1600" b="1" u="sng" dirty="0" smtClean="0">
                <a:hlinkClick r:id="rId2"/>
              </a:rPr>
              <a:t>info@lopoco.com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28" y="976949"/>
            <a:ext cx="8135108" cy="3113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1534" y="4134674"/>
            <a:ext cx="2229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Power Efficiency Expertise</a:t>
            </a:r>
          </a:p>
          <a:p>
            <a:pPr fontAlgn="base"/>
            <a:r>
              <a:rPr lang="en-US" sz="14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4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>
                <a:solidFill>
                  <a:srgbClr val="555555"/>
                </a:solidFill>
                <a:latin typeface="Helvetica Neue"/>
              </a:rPr>
              <a:t>Lopoco’s years of refining and implementing patented techniques has produced the industry’s most power efficient Servers that still deliver the needed performance for those demanding workloads.</a:t>
            </a:r>
            <a:endParaRPr lang="en-US" sz="1400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4" y="42288"/>
            <a:ext cx="3072777" cy="836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10303" y="4204125"/>
            <a:ext cx="25387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Irresistible Value Proposition</a:t>
            </a:r>
          </a:p>
          <a:p>
            <a:pPr fontAlgn="base"/>
            <a:r>
              <a:rPr lang="en-US" sz="14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4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>
                <a:solidFill>
                  <a:srgbClr val="555555"/>
                </a:solidFill>
                <a:latin typeface="Helvetica Neue"/>
              </a:rPr>
              <a:t>When HVAC cost savings, higher availability and better opportunity costs are factored in, lopoco servers are an irresistible value proposition.</a:t>
            </a:r>
            <a:endParaRPr lang="en-US" sz="1400" dirty="0">
              <a:solidFill>
                <a:srgbClr val="555555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033" y="4201386"/>
            <a:ext cx="243175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Proven Technology</a:t>
            </a:r>
          </a:p>
          <a:p>
            <a:pPr fontAlgn="base"/>
            <a:r>
              <a:rPr lang="en-US" sz="12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2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>
                <a:solidFill>
                  <a:srgbClr val="555555"/>
                </a:solidFill>
                <a:latin typeface="Helvetica Neue"/>
              </a:rPr>
              <a:t>Lopoco designs and manufactures ultra-efficient, green-tech servers that provide substantial energy and cost savings without sacrificing performance. They are built on proven, </a:t>
            </a:r>
            <a:r>
              <a:rPr lang="en-US" sz="1200" dirty="0">
                <a:solidFill>
                  <a:srgbClr val="3B9C27"/>
                </a:solidFill>
                <a:latin typeface="Helvetica Neue"/>
                <a:hlinkClick r:id="rId4"/>
              </a:rPr>
              <a:t>shipping technology</a:t>
            </a:r>
            <a:r>
              <a:rPr lang="en-US" sz="1200" dirty="0">
                <a:solidFill>
                  <a:srgbClr val="555555"/>
                </a:solidFill>
                <a:latin typeface="Helvetica Neue"/>
              </a:rPr>
              <a:t> without costly custom chips or strange form factors.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 smtClean="0"/>
              <a:t>Server - Operating </a:t>
            </a:r>
            <a:r>
              <a:rPr lang="en-US" dirty="0"/>
              <a:t>Cost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17" y="970308"/>
            <a:ext cx="5832556" cy="28860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4" y="3856384"/>
            <a:ext cx="3708245" cy="21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6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/>
              <a:t>Lopoco’s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51" y="3380463"/>
            <a:ext cx="5354419" cy="3214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64" y="1351724"/>
            <a:ext cx="7251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Established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&lt;.8% in-the-field failure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Installed customer base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Recognized for their Power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2650435"/>
            <a:ext cx="583096" cy="463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8148" y="2756452"/>
            <a:ext cx="583248" cy="32011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26" y="2146855"/>
            <a:ext cx="6481912" cy="332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/>
              <a:t>Lopoco Current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69" y="4393877"/>
            <a:ext cx="4586737" cy="1880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48" y="924158"/>
            <a:ext cx="8852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rgbClr val="555555"/>
                </a:solidFill>
                <a:latin typeface="Helvetica Neue"/>
              </a:rPr>
              <a:t>Lopoco designs and manufactures ultra-efficient, green-tech servers that provide substantial energy &amp; cost savings without sacrificing performance. Servers are built on proven (and shipping) technologies without the use of any costly custom chips or nonstandard form factors.</a:t>
            </a:r>
          </a:p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dirty="0">
                <a:solidFill>
                  <a:srgbClr val="555555"/>
                </a:solidFill>
                <a:latin typeface="Helvetica Neue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72" y="1948070"/>
            <a:ext cx="791065" cy="4009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Typical General Purpose Servers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322" y="1948070"/>
            <a:ext cx="0" cy="4009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203541" y="2756452"/>
            <a:ext cx="0" cy="32409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172" y="1948070"/>
            <a:ext cx="791065" cy="41081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171" y="4784035"/>
            <a:ext cx="791066" cy="11735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Typical Power Efficient Servers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37414" y="4224600"/>
            <a:ext cx="2084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Lopoco Servers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30694" y="3729587"/>
            <a:ext cx="222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Performance Range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265251" y="4083852"/>
            <a:ext cx="222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Performance Range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7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/>
              <a:t>Lopoco </a:t>
            </a:r>
            <a:r>
              <a:rPr lang="en-US" dirty="0" smtClean="0"/>
              <a:t>– Energy Efficient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69" y="4658920"/>
            <a:ext cx="4586737" cy="1880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4" y="962787"/>
            <a:ext cx="5513901" cy="40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6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Lopoco - Power </a:t>
            </a:r>
            <a:r>
              <a:rPr lang="en-US" dirty="0"/>
              <a:t>Efficient Server Technology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125" y="1419225"/>
            <a:ext cx="8778875" cy="458628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Air flow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Power supply optimization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Fan utilization &amp; optimizations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Disk Drive configurations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Application class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Application Management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Efficient Motherboard design/layout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BIOS optimizations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Lopoco Total Design Power Software (TDP)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817704" y="1974574"/>
            <a:ext cx="2835966" cy="336440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 subset of these technologies have already </a:t>
            </a:r>
            <a:r>
              <a:rPr lang="en-US" b="1" dirty="0" smtClean="0">
                <a:solidFill>
                  <a:srgbClr val="FFFF00"/>
                </a:solidFill>
              </a:rPr>
              <a:t>produced substantial benefits in Lopoco Servers… 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…but many efficiency improvements still remain.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4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/>
              <a:t>The Lopoco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951457"/>
            <a:ext cx="19812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8" y="1136677"/>
            <a:ext cx="7426325" cy="351732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563698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6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778875" cy="760413"/>
          </a:xfrm>
        </p:spPr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8913"/>
            <a:ext cx="2133600" cy="315912"/>
          </a:xfrm>
        </p:spPr>
        <p:txBody>
          <a:bodyPr/>
          <a:lstStyle/>
          <a:p>
            <a:fld id="{DF34C5D7-BEA2-3841-ADCE-2A4351E8AE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4259263"/>
            <a:ext cx="3675063" cy="257175"/>
          </a:xfrm>
        </p:spPr>
        <p:txBody>
          <a:bodyPr>
            <a:normAutofit fontScale="85000" lnSpcReduction="10000"/>
          </a:bodyPr>
          <a:lstStyle/>
          <a:p>
            <a:r>
              <a:rPr lang="en-US" sz="1100" b="0" dirty="0">
                <a:solidFill>
                  <a:schemeClr val="tx1"/>
                </a:solidFill>
              </a:rPr>
              <a:t>http://fortune.com/2016/06/27/data-center-energy-report/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12" y="4493445"/>
            <a:ext cx="3793933" cy="229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58" y="1815687"/>
            <a:ext cx="1825469" cy="29547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8310" y="1383286"/>
            <a:ext cx="408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http://newscenter.lbl.gov/2016/06/27/data-centers-continue-proliferate-energy-use-plateaus/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3" y="1332819"/>
            <a:ext cx="4089131" cy="16032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5893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https://www.nrdc.org/experts/pierre-delforge/new-study-americas-data-centers-consuming-and-wasting-growing-amounts-energy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7" y="2889099"/>
            <a:ext cx="4093200" cy="1300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80117" y="2475571"/>
            <a:ext cx="1873405" cy="200448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2663" y="3628786"/>
            <a:ext cx="3601844" cy="200448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349297" y="4444075"/>
            <a:ext cx="4609543" cy="730931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6822850" y="2359755"/>
            <a:ext cx="1882977" cy="117737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622178" y="6004560"/>
            <a:ext cx="3888570" cy="439150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4275764" y="278296"/>
            <a:ext cx="4165871" cy="273134"/>
          </a:xfrm>
          <a:prstGeom prst="wedgeRoundRectCallout">
            <a:avLst>
              <a:gd name="adj1" fmla="val -76763"/>
              <a:gd name="adj2" fmla="val 73610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10% savings is worth $1.3B annually  in US only</a:t>
            </a:r>
          </a:p>
        </p:txBody>
      </p:sp>
      <p:sp>
        <p:nvSpPr>
          <p:cNvPr id="21" name="Speech Bubble: Rectangle with Corners Rounded 20"/>
          <p:cNvSpPr/>
          <p:nvPr/>
        </p:nvSpPr>
        <p:spPr>
          <a:xfrm>
            <a:off x="1713599" y="4007618"/>
            <a:ext cx="3657600" cy="251791"/>
          </a:xfrm>
          <a:prstGeom prst="wedgeRoundRectCallout">
            <a:avLst>
              <a:gd name="adj1" fmla="val -44021"/>
              <a:gd name="adj2" fmla="val -12697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Huge market in small/medium businesses</a:t>
            </a: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5267966" y="5784410"/>
            <a:ext cx="3849530" cy="251791"/>
          </a:xfrm>
          <a:prstGeom prst="wedgeRoundRectCallout">
            <a:avLst>
              <a:gd name="adj1" fmla="val -43659"/>
              <a:gd name="adj2" fmla="val 13618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60% of market are small/medium businesses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4487797" y="2050214"/>
            <a:ext cx="2112682" cy="774403"/>
          </a:xfrm>
          <a:prstGeom prst="wedgeRoundRectCallout">
            <a:avLst>
              <a:gd name="adj1" fmla="val 58956"/>
              <a:gd name="adj2" fmla="val 7457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Huge market in small/medium businesses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3" y="6736696"/>
            <a:ext cx="6905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8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ntergy">
      <a:dk1>
        <a:srgbClr val="161616"/>
      </a:dk1>
      <a:lt1>
        <a:sysClr val="window" lastClr="FFFFFF"/>
      </a:lt1>
      <a:dk2>
        <a:srgbClr val="28355E"/>
      </a:dk2>
      <a:lt2>
        <a:srgbClr val="2DADE1"/>
      </a:lt2>
      <a:accent1>
        <a:srgbClr val="808080"/>
      </a:accent1>
      <a:accent2>
        <a:srgbClr val="BFBFBF"/>
      </a:accent2>
      <a:accent3>
        <a:srgbClr val="404040"/>
      </a:accent3>
      <a:accent4>
        <a:srgbClr val="FFFFFF"/>
      </a:accent4>
      <a:accent5>
        <a:srgbClr val="000000"/>
      </a:accent5>
      <a:accent6>
        <a:srgbClr val="808080"/>
      </a:accent6>
      <a:hlink>
        <a:srgbClr val="2DADE1"/>
      </a:hlink>
      <a:folHlink>
        <a:srgbClr val="2DAD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63665</TotalTime>
  <Words>252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Server - Operating Cost Comparison</vt:lpstr>
      <vt:lpstr>Lopoco’s History</vt:lpstr>
      <vt:lpstr>Lopoco Current Products</vt:lpstr>
      <vt:lpstr>Lopoco – Energy Efficient Servers</vt:lpstr>
      <vt:lpstr>Lopoco - Power Efficient Server Technology Suite</vt:lpstr>
      <vt:lpstr>The Lopoco Team</vt:lpstr>
      <vt:lpstr>Market Opportunity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Lothian</dc:creator>
  <cp:lastModifiedBy>Ken Cannizzaro</cp:lastModifiedBy>
  <cp:revision>897</cp:revision>
  <cp:lastPrinted>2017-02-10T23:33:55Z</cp:lastPrinted>
  <dcterms:created xsi:type="dcterms:W3CDTF">2013-06-05T21:39:58Z</dcterms:created>
  <dcterms:modified xsi:type="dcterms:W3CDTF">2018-06-08T18:29:46Z</dcterms:modified>
</cp:coreProperties>
</file>