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4" r:id="rId2"/>
    <p:sldId id="586" r:id="rId3"/>
    <p:sldId id="587" r:id="rId4"/>
    <p:sldId id="593" r:id="rId5"/>
    <p:sldId id="585" r:id="rId6"/>
    <p:sldId id="598" r:id="rId7"/>
    <p:sldId id="596" r:id="rId8"/>
    <p:sldId id="590" r:id="rId9"/>
    <p:sldId id="594" r:id="rId10"/>
    <p:sldId id="589" r:id="rId11"/>
    <p:sldId id="477" r:id="rId12"/>
    <p:sldId id="595" r:id="rId13"/>
    <p:sldId id="591" r:id="rId14"/>
    <p:sldId id="5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3">
          <p15:clr>
            <a:srgbClr val="A4A3A4"/>
          </p15:clr>
        </p15:guide>
        <p15:guide id="2" orient="horz" pos="1069">
          <p15:clr>
            <a:srgbClr val="A4A3A4"/>
          </p15:clr>
        </p15:guide>
        <p15:guide id="3" orient="horz" pos="1192">
          <p15:clr>
            <a:srgbClr val="A4A3A4"/>
          </p15:clr>
        </p15:guide>
        <p15:guide id="4" orient="horz" pos="1450">
          <p15:clr>
            <a:srgbClr val="A4A3A4"/>
          </p15:clr>
        </p15:guide>
        <p15:guide id="5" pos="2880">
          <p15:clr>
            <a:srgbClr val="A4A3A4"/>
          </p15:clr>
        </p15:guide>
        <p15:guide id="6" pos="115">
          <p15:clr>
            <a:srgbClr val="A4A3A4"/>
          </p15:clr>
        </p15:guide>
        <p15:guide id="7" pos="5640">
          <p15:clr>
            <a:srgbClr val="A4A3A4"/>
          </p15:clr>
        </p15:guide>
        <p15:guide id="8" pos="5585">
          <p15:clr>
            <a:srgbClr val="A4A3A4"/>
          </p15:clr>
        </p15:guide>
        <p15:guide id="9" pos="175">
          <p15:clr>
            <a:srgbClr val="A4A3A4"/>
          </p15:clr>
        </p15:guide>
        <p15:guide id="10" pos="12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5E"/>
    <a:srgbClr val="FFFF99"/>
    <a:srgbClr val="808080"/>
    <a:srgbClr val="000078"/>
    <a:srgbClr val="00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6410" autoAdjust="0"/>
  </p:normalViewPr>
  <p:slideViewPr>
    <p:cSldViewPr snapToGrid="0" snapToObjects="1">
      <p:cViewPr>
        <p:scale>
          <a:sx n="77" d="100"/>
          <a:sy n="77" d="100"/>
        </p:scale>
        <p:origin x="-1152" y="168"/>
      </p:cViewPr>
      <p:guideLst>
        <p:guide orient="horz" pos="4313"/>
        <p:guide orient="horz" pos="1069"/>
        <p:guide orient="horz" pos="1192"/>
        <p:guide orient="horz" pos="1450"/>
        <p:guide pos="2880"/>
        <p:guide pos="115"/>
        <p:guide pos="5640"/>
        <p:guide pos="5585"/>
        <p:guide pos="175"/>
        <p:guide pos="12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264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CDF1-A886-644B-A07A-C1D1CDA2237E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DDC4-8B6A-7E40-908E-BDFC9B5776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68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97C7F-0897-2344-9DD4-B188553187B0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F001-03B5-1446-8580-198E06E0A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06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ventergy-tag-solid-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8" y="4902198"/>
            <a:ext cx="3289275" cy="93806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0" y="5840258"/>
            <a:ext cx="9144000" cy="7468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0" y="5806390"/>
            <a:ext cx="9144000" cy="746806"/>
          </a:xfrm>
          <a:prstGeom prst="line">
            <a:avLst/>
          </a:prstGeom>
          <a:ln w="63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4" y="78980"/>
            <a:ext cx="8778875" cy="760238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" y="1697038"/>
            <a:ext cx="8778876" cy="3920242"/>
          </a:xfrm>
        </p:spPr>
        <p:txBody>
          <a:bodyPr>
            <a:noAutofit/>
          </a:bodyPr>
          <a:lstStyle>
            <a:lvl1pPr marL="0" indent="0" defTabSz="171450">
              <a:lnSpc>
                <a:spcPct val="105000"/>
              </a:lnSpc>
              <a:spcBef>
                <a:spcPts val="150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74625" indent="-174625">
              <a:lnSpc>
                <a:spcPct val="105000"/>
              </a:lnSpc>
              <a:spcBef>
                <a:spcPts val="300"/>
              </a:spcBef>
              <a:defRPr sz="1100"/>
            </a:lvl2pPr>
            <a:lvl3pPr marL="3413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517525" indent="-176213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6842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ight Triangle 3"/>
          <p:cNvSpPr/>
          <p:nvPr userDrawn="1"/>
        </p:nvSpPr>
        <p:spPr>
          <a:xfrm flipH="1">
            <a:off x="9" y="6364408"/>
            <a:ext cx="9143993" cy="493592"/>
          </a:xfrm>
          <a:custGeom>
            <a:avLst/>
            <a:gdLst/>
            <a:ahLst/>
            <a:cxnLst/>
            <a:rect l="l" t="t" r="r" b="b"/>
            <a:pathLst>
              <a:path w="9143993" h="493592">
                <a:moveTo>
                  <a:pt x="0" y="0"/>
                </a:moveTo>
                <a:lnTo>
                  <a:pt x="0" y="493592"/>
                </a:lnTo>
                <a:lnTo>
                  <a:pt x="9143993" y="493592"/>
                </a:lnTo>
                <a:lnTo>
                  <a:pt x="9143993" y="3887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7838" y="6539136"/>
            <a:ext cx="2133600" cy="316141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34C5D7-BEA2-3841-ADCE-2A4351E8AE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0423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871874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182565" y="1060226"/>
            <a:ext cx="8778876" cy="302390"/>
          </a:xfrm>
        </p:spPr>
        <p:txBody>
          <a:bodyPr>
            <a:spAutoFit/>
          </a:bodyPr>
          <a:lstStyle>
            <a:lvl1pPr marL="0" indent="0" defTabSz="171450">
              <a:lnSpc>
                <a:spcPct val="105000"/>
              </a:lnSpc>
              <a:spcBef>
                <a:spcPts val="600"/>
              </a:spcBef>
              <a:buNone/>
              <a:defRPr sz="1300" b="1">
                <a:solidFill>
                  <a:schemeClr val="bg2"/>
                </a:solidFill>
              </a:defRPr>
            </a:lvl1pPr>
            <a:lvl2pPr marL="174625" indent="-174625">
              <a:lnSpc>
                <a:spcPct val="105000"/>
              </a:lnSpc>
              <a:spcBef>
                <a:spcPts val="300"/>
              </a:spcBef>
              <a:defRPr sz="1100"/>
            </a:lvl2pPr>
            <a:lvl3pPr marL="3413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517525" indent="-176213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6842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6260124"/>
            <a:ext cx="1231735" cy="3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9" y="6364408"/>
            <a:ext cx="9143993" cy="493592"/>
          </a:xfrm>
          <a:custGeom>
            <a:avLst/>
            <a:gdLst/>
            <a:ahLst/>
            <a:cxnLst/>
            <a:rect l="l" t="t" r="r" b="b"/>
            <a:pathLst>
              <a:path w="9143993" h="493592">
                <a:moveTo>
                  <a:pt x="0" y="0"/>
                </a:moveTo>
                <a:lnTo>
                  <a:pt x="0" y="493592"/>
                </a:lnTo>
                <a:lnTo>
                  <a:pt x="9143993" y="493592"/>
                </a:lnTo>
                <a:lnTo>
                  <a:pt x="9143993" y="3887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4" y="78980"/>
            <a:ext cx="8778875" cy="760238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" y="1697038"/>
            <a:ext cx="8778876" cy="3920242"/>
          </a:xfrm>
        </p:spPr>
        <p:txBody>
          <a:bodyPr>
            <a:noAutofit/>
          </a:bodyPr>
          <a:lstStyle>
            <a:lvl1pPr marL="171450" indent="-171450" defTabSz="171450">
              <a:lnSpc>
                <a:spcPct val="105000"/>
              </a:lnSpc>
              <a:spcBef>
                <a:spcPts val="1500"/>
              </a:spcBef>
              <a:buFont typeface="Arial" pitchFamily="34" charset="0"/>
              <a:buChar char="•"/>
              <a:defRPr lang="en-US" sz="11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71450">
              <a:lnSpc>
                <a:spcPct val="105000"/>
              </a:lnSpc>
              <a:spcBef>
                <a:spcPts val="300"/>
              </a:spcBef>
              <a:buFont typeface="Symbol" pitchFamily="18" charset="2"/>
              <a:buChar char="-"/>
              <a:defRPr sz="1100"/>
            </a:lvl2pPr>
            <a:lvl3pPr marL="514350" indent="-171450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685800" indent="-171450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857250" indent="-171450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7838" y="6539136"/>
            <a:ext cx="2133600" cy="316141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34C5D7-BEA2-3841-ADCE-2A4351E8AE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12698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871874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82565" y="1060226"/>
            <a:ext cx="8778876" cy="302390"/>
          </a:xfrm>
        </p:spPr>
        <p:txBody>
          <a:bodyPr>
            <a:spAutoFit/>
          </a:bodyPr>
          <a:lstStyle>
            <a:lvl1pPr marL="0" indent="0" defTabSz="171450">
              <a:lnSpc>
                <a:spcPct val="105000"/>
              </a:lnSpc>
              <a:spcBef>
                <a:spcPts val="600"/>
              </a:spcBef>
              <a:buNone/>
              <a:defRPr sz="1300" b="1">
                <a:solidFill>
                  <a:schemeClr val="bg2"/>
                </a:solidFill>
              </a:defRPr>
            </a:lvl1pPr>
            <a:lvl2pPr marL="174625" indent="-174625">
              <a:lnSpc>
                <a:spcPct val="105000"/>
              </a:lnSpc>
              <a:spcBef>
                <a:spcPts val="300"/>
              </a:spcBef>
              <a:defRPr sz="1100"/>
            </a:lvl2pPr>
            <a:lvl3pPr marL="3413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517525" indent="-176213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6842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6260124"/>
            <a:ext cx="1231735" cy="3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74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7331" y="6584618"/>
            <a:ext cx="2133600" cy="27338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75F86AC-A751-408E-9A86-B9278B448D1E}" type="datetime1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0931" y="6482478"/>
            <a:ext cx="3549869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Inventergy Innovation, LLC - An Inventergy Global Inc. </a:t>
            </a:r>
          </a:p>
          <a:p>
            <a:r>
              <a:rPr lang="en-US" dirty="0"/>
              <a:t>Company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276" y="649036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5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F34C5D7-BEA2-3841-ADCE-2A4351E8AE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ntergy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poco.com/sho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8599" y="4971633"/>
            <a:ext cx="4424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Maximizing the Value of Your Intellectual Property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7673" y="5850626"/>
            <a:ext cx="301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5C"/>
                </a:solidFill>
              </a:rPr>
              <a:t>April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02" y="4356950"/>
            <a:ext cx="2547905" cy="617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7673" y="3987618"/>
            <a:ext cx="301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5C"/>
                </a:solidFill>
              </a:rPr>
              <a:t>Represented by: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93" y="528347"/>
            <a:ext cx="8351335" cy="2273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9394" y="2997124"/>
            <a:ext cx="7740673" cy="5847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92D050"/>
                </a:solidFill>
              </a:rPr>
              <a:t>Ultra Efficient Green-Tech Servers</a:t>
            </a:r>
          </a:p>
        </p:txBody>
      </p:sp>
    </p:spTree>
    <p:extLst>
      <p:ext uri="{BB962C8B-B14F-4D97-AF65-F5344CB8AC3E}">
        <p14:creationId xmlns:p14="http://schemas.microsoft.com/office/powerpoint/2010/main" val="260755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</a:t>
            </a:r>
            <a:r>
              <a:rPr lang="en-US" dirty="0" err="1"/>
              <a:t>Opty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538357" y="4259409"/>
            <a:ext cx="3674666" cy="257763"/>
          </a:xfrm>
        </p:spPr>
        <p:txBody>
          <a:bodyPr/>
          <a:lstStyle/>
          <a:p>
            <a:r>
              <a:rPr lang="en-US" sz="1100" b="0" dirty="0">
                <a:solidFill>
                  <a:schemeClr val="tx1"/>
                </a:solidFill>
              </a:rPr>
              <a:t>http://fortune.com/2016/06/27/data-center-energy-report/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212" y="4493445"/>
            <a:ext cx="3793933" cy="229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58" y="1815687"/>
            <a:ext cx="1825469" cy="29547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98310" y="1383286"/>
            <a:ext cx="408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http://newscenter.lbl.gov/2016/06/27/data-centers-continue-proliferate-energy-use-plateaus/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3" y="1332819"/>
            <a:ext cx="4089131" cy="16032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95893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https://www.nrdc.org/experts/pierre-delforge/new-study-americas-data-centers-consuming-and-wasting-growing-amounts-energy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07" y="2889099"/>
            <a:ext cx="4093200" cy="13004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80117" y="2475571"/>
            <a:ext cx="1873405" cy="200448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2663" y="3628786"/>
            <a:ext cx="3601844" cy="200448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49297" y="4444075"/>
            <a:ext cx="4609543" cy="730931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6822850" y="2359755"/>
            <a:ext cx="1882977" cy="1177370"/>
          </a:xfrm>
          <a:prstGeom prst="round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22178" y="6004560"/>
            <a:ext cx="3888570" cy="439150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with Corners Rounded 19"/>
          <p:cNvSpPr/>
          <p:nvPr/>
        </p:nvSpPr>
        <p:spPr>
          <a:xfrm>
            <a:off x="4275764" y="278296"/>
            <a:ext cx="4165871" cy="273134"/>
          </a:xfrm>
          <a:prstGeom prst="wedgeRoundRectCallout">
            <a:avLst>
              <a:gd name="adj1" fmla="val -76763"/>
              <a:gd name="adj2" fmla="val 73610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 10% savings is worth $1.3B annually  in US only</a:t>
            </a:r>
          </a:p>
        </p:txBody>
      </p:sp>
      <p:sp>
        <p:nvSpPr>
          <p:cNvPr id="21" name="Speech Bubble: Rectangle with Corners Rounded 20"/>
          <p:cNvSpPr/>
          <p:nvPr/>
        </p:nvSpPr>
        <p:spPr>
          <a:xfrm>
            <a:off x="1713599" y="4007618"/>
            <a:ext cx="3657600" cy="251791"/>
          </a:xfrm>
          <a:prstGeom prst="wedgeRoundRectCallout">
            <a:avLst>
              <a:gd name="adj1" fmla="val -44021"/>
              <a:gd name="adj2" fmla="val -12697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Huge market in small/medium businesses</a:t>
            </a:r>
          </a:p>
        </p:txBody>
      </p:sp>
      <p:sp>
        <p:nvSpPr>
          <p:cNvPr id="22" name="Speech Bubble: Rectangle with Corners Rounded 21"/>
          <p:cNvSpPr/>
          <p:nvPr/>
        </p:nvSpPr>
        <p:spPr>
          <a:xfrm>
            <a:off x="5267966" y="5784410"/>
            <a:ext cx="3849530" cy="251791"/>
          </a:xfrm>
          <a:prstGeom prst="wedgeRoundRectCallout">
            <a:avLst>
              <a:gd name="adj1" fmla="val -43659"/>
              <a:gd name="adj2" fmla="val 13618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60% of market are small/medium businesses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4487797" y="2050214"/>
            <a:ext cx="2112682" cy="774403"/>
          </a:xfrm>
          <a:prstGeom prst="wedgeRoundRectCallout">
            <a:avLst>
              <a:gd name="adj1" fmla="val 58956"/>
              <a:gd name="adj2" fmla="val 7457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Huge market in small/medium businesses</a:t>
            </a:r>
          </a:p>
        </p:txBody>
      </p:sp>
      <p:sp>
        <p:nvSpPr>
          <p:cNvPr id="25" name="Speech Bubble: Rectangle with Corners Rounded 24"/>
          <p:cNvSpPr/>
          <p:nvPr/>
        </p:nvSpPr>
        <p:spPr>
          <a:xfrm>
            <a:off x="9647583" y="728870"/>
            <a:ext cx="1815547" cy="1789043"/>
          </a:xfrm>
          <a:prstGeom prst="wedgeRoundRectCallout">
            <a:avLst>
              <a:gd name="adj1" fmla="val -74848"/>
              <a:gd name="adj2" fmla="val 18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to use info to set technology value.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 like $1.3B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8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82591"/>
            <a:ext cx="8778875" cy="760238"/>
          </a:xfrm>
        </p:spPr>
        <p:txBody>
          <a:bodyPr/>
          <a:lstStyle/>
          <a:p>
            <a:r>
              <a:rPr lang="en-US" sz="2400" dirty="0" err="1"/>
              <a:t>Inventergy</a:t>
            </a:r>
            <a:r>
              <a:rPr lang="en-US" sz="2400" dirty="0"/>
              <a:t> Innovations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73" y="1054519"/>
            <a:ext cx="4620446" cy="2373243"/>
          </a:xfrm>
        </p:spPr>
        <p:txBody>
          <a:bodyPr/>
          <a:lstStyle/>
          <a:p>
            <a:pPr algn="ctr"/>
            <a:endParaRPr lang="en-US" sz="16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28355E"/>
                </a:solidFill>
              </a:rPr>
              <a:t>Ken </a:t>
            </a:r>
            <a:r>
              <a:rPr lang="en-US" sz="1600" dirty="0" err="1">
                <a:solidFill>
                  <a:srgbClr val="28355E"/>
                </a:solidFill>
              </a:rPr>
              <a:t>Tallo</a:t>
            </a:r>
            <a:endParaRPr lang="en-US" sz="1600" dirty="0">
              <a:solidFill>
                <a:srgbClr val="28355E"/>
              </a:solidFill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0" dirty="0">
                <a:solidFill>
                  <a:schemeClr val="bg2"/>
                </a:solidFill>
              </a:rPr>
              <a:t>Director, Business Development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916.172.6302 (m)</a:t>
            </a:r>
          </a:p>
          <a:p>
            <a:pPr marL="0" lvl="1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600" dirty="0">
                <a:solidFill>
                  <a:srgbClr val="808080"/>
                </a:solidFill>
              </a:rPr>
              <a:t>ktallo@inventergy.com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808080"/>
                </a:solidFill>
              </a:rPr>
              <a:t> </a:t>
            </a:r>
          </a:p>
          <a:p>
            <a:pPr marL="0" lvl="1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2850930" y="6617561"/>
            <a:ext cx="52851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Inventergy Innovation, LLC - An Inventergy Global Inc. Company  Copyright 2017  all rights reserved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5128" y="1265373"/>
            <a:ext cx="4968872" cy="1955800"/>
          </a:xfrm>
        </p:spPr>
        <p:txBody>
          <a:bodyPr/>
          <a:lstStyle/>
          <a:p>
            <a:pPr algn="ctr"/>
            <a:endParaRPr lang="en-US" sz="1600" dirty="0"/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Cliff Loeb</a:t>
            </a:r>
            <a:br>
              <a:rPr lang="en-US" sz="1600" dirty="0"/>
            </a:br>
            <a:r>
              <a:rPr lang="en-US" sz="1600" b="0" dirty="0">
                <a:solidFill>
                  <a:schemeClr val="bg2"/>
                </a:solidFill>
              </a:rPr>
              <a:t>Director, Business Development</a:t>
            </a:r>
          </a:p>
          <a:p>
            <a:pPr marL="0" lvl="1" indent="0" algn="ctr">
              <a:spcAft>
                <a:spcPts val="300"/>
              </a:spcAft>
              <a:buNone/>
            </a:pPr>
            <a:r>
              <a:rPr lang="en-US" sz="1600" dirty="0"/>
              <a:t>970.214.7491 (m)  </a:t>
            </a:r>
            <a:r>
              <a:rPr lang="en-US" sz="1600" b="1" i="1" dirty="0"/>
              <a:t>/</a:t>
            </a:r>
            <a:r>
              <a:rPr lang="en-US" sz="1600" dirty="0"/>
              <a:t>  970.214.7491 (o)</a:t>
            </a:r>
          </a:p>
          <a:p>
            <a:pPr marL="0" lvl="1" indent="0" algn="ctr">
              <a:spcAft>
                <a:spcPts val="300"/>
              </a:spcAft>
              <a:buNone/>
            </a:pPr>
            <a:r>
              <a:rPr lang="en-US" sz="1600" dirty="0"/>
              <a:t>cliff@inventergy.com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marL="0" lvl="1" indent="0" algn="ctr">
              <a:buNone/>
            </a:pP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78386" y="3860349"/>
            <a:ext cx="5987225" cy="2545522"/>
          </a:xfrm>
        </p:spPr>
        <p:txBody>
          <a:bodyPr/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808080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/>
              <a:t>Inventergy</a:t>
            </a:r>
            <a:r>
              <a:rPr lang="en-US" sz="1600" dirty="0"/>
              <a:t> Innovations, LLC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900 E. Hamilton Avenue, Suite 180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Campbell, CA 95008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Office: 408.389.3510</a:t>
            </a:r>
          </a:p>
          <a:p>
            <a:pPr marL="0" lvl="1" indent="0" algn="ctr">
              <a:buNone/>
            </a:pPr>
            <a:endParaRPr lang="en-US" sz="16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b="0" dirty="0">
                <a:hlinkClick r:id="rId2"/>
              </a:rPr>
              <a:t>www.inventergy.com</a:t>
            </a:r>
            <a:r>
              <a:rPr lang="en-US" sz="1600" b="0" dirty="0"/>
              <a:t> </a:t>
            </a:r>
          </a:p>
          <a:p>
            <a:pPr marL="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Dell </a:t>
            </a:r>
            <a:r>
              <a:rPr lang="en-US" dirty="0" err="1"/>
              <a:t>SPECpower</a:t>
            </a:r>
            <a:r>
              <a:rPr lang="en-US" dirty="0"/>
              <a:t> Data (2016)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5" y="1583624"/>
            <a:ext cx="7971078" cy="35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 </a:t>
            </a:r>
            <a:r>
              <a:rPr lang="en-US" dirty="0" err="1"/>
              <a:t>SPECpower</a:t>
            </a:r>
            <a:r>
              <a:rPr lang="en-US" dirty="0"/>
              <a:t> (2016)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928"/>
            <a:ext cx="9144000" cy="40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1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Huawei </a:t>
            </a:r>
            <a:r>
              <a:rPr lang="en-US" dirty="0" err="1"/>
              <a:t>SPECpower</a:t>
            </a:r>
            <a:r>
              <a:rPr lang="en-US" dirty="0"/>
              <a:t> (2016 &amp;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4" y="1139671"/>
            <a:ext cx="6188765" cy="257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94" y="3869518"/>
            <a:ext cx="6493565" cy="28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4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28" y="976949"/>
            <a:ext cx="8135108" cy="31138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1534" y="4134674"/>
            <a:ext cx="22293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b="1" u="sng" dirty="0">
                <a:solidFill>
                  <a:srgbClr val="555555"/>
                </a:solidFill>
                <a:latin typeface="Helvetica Neue"/>
              </a:rPr>
              <a:t>Power Efficiency Expertise</a:t>
            </a:r>
          </a:p>
          <a:p>
            <a:pPr fontAlgn="base"/>
            <a:r>
              <a:rPr lang="en-US" sz="1400" dirty="0">
                <a:solidFill>
                  <a:srgbClr val="555555"/>
                </a:solidFill>
                <a:latin typeface="Helvetica Neue"/>
              </a:rPr>
              <a:t/>
            </a:r>
            <a:br>
              <a:rPr lang="en-US" sz="1400" dirty="0">
                <a:solidFill>
                  <a:srgbClr val="555555"/>
                </a:solidFill>
                <a:latin typeface="Helvetica Neue"/>
              </a:rPr>
            </a:br>
            <a:r>
              <a:rPr lang="en-US" sz="1200" dirty="0" err="1">
                <a:solidFill>
                  <a:srgbClr val="555555"/>
                </a:solidFill>
                <a:latin typeface="Helvetica Neue"/>
              </a:rPr>
              <a:t>Lopoco’s</a:t>
            </a:r>
            <a:r>
              <a:rPr lang="en-US" sz="1200" dirty="0">
                <a:solidFill>
                  <a:srgbClr val="555555"/>
                </a:solidFill>
                <a:latin typeface="Helvetica Neue"/>
              </a:rPr>
              <a:t> years of refining and implementing patented techniques has produced the industry’s most power efficient Servers that still deliver the needed performance for those demanding workloads.</a:t>
            </a:r>
            <a:endParaRPr lang="en-US" sz="1400" b="0" i="0" dirty="0">
              <a:solidFill>
                <a:srgbClr val="555555"/>
              </a:solidFill>
              <a:effectLst/>
              <a:latin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4" y="42288"/>
            <a:ext cx="3072777" cy="836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10303" y="4204125"/>
            <a:ext cx="25387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b="1" u="sng" dirty="0">
                <a:solidFill>
                  <a:srgbClr val="555555"/>
                </a:solidFill>
                <a:latin typeface="Helvetica Neue"/>
              </a:rPr>
              <a:t>Irresistible Value Proposition</a:t>
            </a:r>
          </a:p>
          <a:p>
            <a:pPr fontAlgn="base"/>
            <a:r>
              <a:rPr lang="en-US" sz="1400" dirty="0">
                <a:solidFill>
                  <a:srgbClr val="555555"/>
                </a:solidFill>
                <a:latin typeface="Helvetica Neue"/>
              </a:rPr>
              <a:t/>
            </a:r>
            <a:br>
              <a:rPr lang="en-US" sz="1400" dirty="0">
                <a:solidFill>
                  <a:srgbClr val="555555"/>
                </a:solidFill>
                <a:latin typeface="Helvetica Neue"/>
              </a:rPr>
            </a:br>
            <a:r>
              <a:rPr lang="en-US" sz="1200" dirty="0">
                <a:solidFill>
                  <a:srgbClr val="555555"/>
                </a:solidFill>
                <a:latin typeface="Helvetica Neue"/>
              </a:rPr>
              <a:t>When HVAC cost savings, higher availability and better opportunity costs are factored in, </a:t>
            </a:r>
            <a:r>
              <a:rPr lang="en-US" sz="1200" dirty="0" err="1">
                <a:solidFill>
                  <a:srgbClr val="555555"/>
                </a:solidFill>
                <a:latin typeface="Helvetica Neue"/>
              </a:rPr>
              <a:t>lopoco</a:t>
            </a:r>
            <a:r>
              <a:rPr lang="en-US" sz="1200" dirty="0">
                <a:solidFill>
                  <a:srgbClr val="555555"/>
                </a:solidFill>
                <a:latin typeface="Helvetica Neue"/>
              </a:rPr>
              <a:t> servers are an irresistible value proposition.</a:t>
            </a:r>
            <a:endParaRPr lang="en-US" sz="1400" dirty="0">
              <a:solidFill>
                <a:srgbClr val="555555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9033" y="4201386"/>
            <a:ext cx="243175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b="1" u="sng" dirty="0">
                <a:solidFill>
                  <a:srgbClr val="555555"/>
                </a:solidFill>
                <a:latin typeface="Helvetica Neue"/>
              </a:rPr>
              <a:t>Proven Technology</a:t>
            </a:r>
          </a:p>
          <a:p>
            <a:pPr fontAlgn="base"/>
            <a:r>
              <a:rPr lang="en-US" sz="1200" dirty="0">
                <a:solidFill>
                  <a:srgbClr val="555555"/>
                </a:solidFill>
                <a:latin typeface="Helvetica Neue"/>
              </a:rPr>
              <a:t/>
            </a:r>
            <a:br>
              <a:rPr lang="en-US" sz="1200" dirty="0">
                <a:solidFill>
                  <a:srgbClr val="555555"/>
                </a:solidFill>
                <a:latin typeface="Helvetica Neue"/>
              </a:rPr>
            </a:br>
            <a:r>
              <a:rPr lang="en-US" sz="1200" dirty="0" err="1">
                <a:solidFill>
                  <a:srgbClr val="555555"/>
                </a:solidFill>
                <a:latin typeface="Helvetica Neue"/>
              </a:rPr>
              <a:t>Lopoco</a:t>
            </a:r>
            <a:r>
              <a:rPr lang="en-US" sz="1200" dirty="0">
                <a:solidFill>
                  <a:srgbClr val="555555"/>
                </a:solidFill>
                <a:latin typeface="Helvetica Neue"/>
              </a:rPr>
              <a:t> designs and manufactures ultra-efficient, green-tech servers that provide substantial energy and cost savings without sacrificing performance. They are built on proven, </a:t>
            </a:r>
            <a:r>
              <a:rPr lang="en-US" sz="1200" dirty="0">
                <a:solidFill>
                  <a:srgbClr val="3B9C27"/>
                </a:solidFill>
                <a:latin typeface="Helvetica Neue"/>
                <a:hlinkClick r:id="rId4"/>
              </a:rPr>
              <a:t>shipping technology</a:t>
            </a:r>
            <a:r>
              <a:rPr lang="en-US" sz="1200" dirty="0">
                <a:solidFill>
                  <a:srgbClr val="555555"/>
                </a:solidFill>
                <a:latin typeface="Helvetica Neue"/>
              </a:rPr>
              <a:t> without costly custom chips or strange form factors.</a:t>
            </a:r>
          </a:p>
        </p:txBody>
      </p:sp>
      <p:sp>
        <p:nvSpPr>
          <p:cNvPr id="11" name="Speech Bubble: Rectangle with Corners Rounded 10"/>
          <p:cNvSpPr/>
          <p:nvPr/>
        </p:nvSpPr>
        <p:spPr>
          <a:xfrm>
            <a:off x="9806609" y="1828801"/>
            <a:ext cx="1815547" cy="1789043"/>
          </a:xfrm>
          <a:prstGeom prst="wedgeRoundRectCallout">
            <a:avLst>
              <a:gd name="adj1" fmla="val -74848"/>
              <a:gd name="adj2" fmla="val 18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to validate this 75% claim</a:t>
            </a:r>
          </a:p>
        </p:txBody>
      </p:sp>
    </p:spTree>
    <p:extLst>
      <p:ext uri="{BB962C8B-B14F-4D97-AF65-F5344CB8AC3E}">
        <p14:creationId xmlns:p14="http://schemas.microsoft.com/office/powerpoint/2010/main" val="141287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Cost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17" y="970308"/>
            <a:ext cx="5832556" cy="288607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4" y="3856384"/>
            <a:ext cx="3708245" cy="216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Rectangle with Corners Rounded 4"/>
          <p:cNvSpPr/>
          <p:nvPr/>
        </p:nvSpPr>
        <p:spPr>
          <a:xfrm>
            <a:off x="9647583" y="728870"/>
            <a:ext cx="1815547" cy="1789043"/>
          </a:xfrm>
          <a:prstGeom prst="wedgeRoundRectCallout">
            <a:avLst>
              <a:gd name="adj1" fmla="val -74848"/>
              <a:gd name="adj2" fmla="val 18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to validate this $192K claim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4034" y="4268788"/>
            <a:ext cx="435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CapEx</a:t>
            </a:r>
            <a:r>
              <a:rPr lang="en-US" dirty="0"/>
              <a:t> vs </a:t>
            </a:r>
            <a:r>
              <a:rPr lang="en-US" dirty="0" err="1"/>
              <a:t>OpEx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9647583" y="3677479"/>
            <a:ext cx="1815547" cy="1789043"/>
          </a:xfrm>
          <a:prstGeom prst="wedgeRoundRectCallout">
            <a:avLst>
              <a:gd name="adj1" fmla="val -74848"/>
              <a:gd name="adj2" fmla="val 18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at Andy white paper</a:t>
            </a:r>
          </a:p>
        </p:txBody>
      </p:sp>
    </p:spTree>
    <p:extLst>
      <p:ext uri="{BB962C8B-B14F-4D97-AF65-F5344CB8AC3E}">
        <p14:creationId xmlns:p14="http://schemas.microsoft.com/office/powerpoint/2010/main" val="352026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Lopoco’s</a:t>
            </a:r>
            <a:r>
              <a:rPr lang="en-US" dirty="0"/>
              <a:t>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51" y="3380463"/>
            <a:ext cx="5354419" cy="3214384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9696932" y="2570922"/>
            <a:ext cx="1815547" cy="3101008"/>
          </a:xfrm>
          <a:prstGeom prst="wedgeRoundRectCallout">
            <a:avLst>
              <a:gd name="adj1" fmla="val -74848"/>
              <a:gd name="adj2" fmla="val 18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old, and using a PAR metric that does not seem to be used widely.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Consider removing this slide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564" y="1351724"/>
            <a:ext cx="7251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Established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&lt;.8% in-the-field failure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Several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Recognized for their Power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2650435"/>
            <a:ext cx="583096" cy="463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1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526" y="2146855"/>
            <a:ext cx="6481912" cy="3320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Lopoco</a:t>
            </a:r>
            <a:r>
              <a:rPr lang="en-US" dirty="0"/>
              <a:t> Current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69" y="4393877"/>
            <a:ext cx="4586737" cy="18802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1548" y="924158"/>
            <a:ext cx="88524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dirty="0" err="1">
                <a:solidFill>
                  <a:srgbClr val="555555"/>
                </a:solidFill>
                <a:latin typeface="Helvetica Neue"/>
              </a:rPr>
              <a:t>Lopoco</a:t>
            </a:r>
            <a:r>
              <a:rPr lang="en-US" sz="1600" b="1" dirty="0">
                <a:solidFill>
                  <a:srgbClr val="555555"/>
                </a:solidFill>
                <a:latin typeface="Helvetica Neue"/>
              </a:rPr>
              <a:t> designs and manufactures ultra-efficient, green-tech servers that provide substantial energy &amp; cost savings without sacrificing performance. Servers are built on proven (and shipping) technologies without the use of any costly custom chips or nonstandard form factors.</a:t>
            </a:r>
          </a:p>
          <a:p>
            <a:r>
              <a:rPr lang="en-US" dirty="0">
                <a:solidFill>
                  <a:srgbClr val="555555"/>
                </a:solidFill>
                <a:latin typeface="Helvetica Neue"/>
              </a:rPr>
              <a:t/>
            </a:r>
            <a:br>
              <a:rPr lang="en-US" dirty="0">
                <a:solidFill>
                  <a:srgbClr val="555555"/>
                </a:solidFill>
                <a:latin typeface="Helvetica Neue"/>
              </a:rPr>
            </a:br>
            <a:endParaRPr lang="en-US" dirty="0"/>
          </a:p>
        </p:txBody>
      </p:sp>
      <p:sp>
        <p:nvSpPr>
          <p:cNvPr id="11" name="Speech Bubble: Rectangle with Corners Rounded 10"/>
          <p:cNvSpPr/>
          <p:nvPr/>
        </p:nvSpPr>
        <p:spPr>
          <a:xfrm>
            <a:off x="9647583" y="1470992"/>
            <a:ext cx="1815547" cy="2570921"/>
          </a:xfrm>
          <a:prstGeom prst="wedgeRoundRectCallout">
            <a:avLst>
              <a:gd name="adj1" fmla="val -74848"/>
              <a:gd name="adj2" fmla="val 18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Consider adding more details on the Servers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Delete or detail the (#)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172" y="1948070"/>
            <a:ext cx="702365" cy="40095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7322" y="1948070"/>
            <a:ext cx="0" cy="28359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1623392" y="2716696"/>
            <a:ext cx="0" cy="32409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3172" y="1948070"/>
            <a:ext cx="702365" cy="41081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172" y="4784035"/>
            <a:ext cx="702365" cy="11735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Pwr</a:t>
            </a:r>
            <a:r>
              <a:rPr lang="en-US" dirty="0">
                <a:solidFill>
                  <a:schemeClr val="tx1"/>
                </a:solidFill>
              </a:rPr>
              <a:t> Eff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71245" y="4240003"/>
            <a:ext cx="208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Lopoco</a:t>
            </a:r>
            <a:r>
              <a:rPr lang="en-US" b="1" dirty="0">
                <a:solidFill>
                  <a:srgbClr val="00B050"/>
                </a:solidFill>
              </a:rPr>
              <a:t> Servers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48138" y="2866036"/>
            <a:ext cx="22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Typical Servers</a:t>
            </a:r>
          </a:p>
        </p:txBody>
      </p:sp>
    </p:spTree>
    <p:extLst>
      <p:ext uri="{BB962C8B-B14F-4D97-AF65-F5344CB8AC3E}">
        <p14:creationId xmlns:p14="http://schemas.microsoft.com/office/powerpoint/2010/main" val="387505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88148" y="2756452"/>
            <a:ext cx="583248" cy="320118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526" y="2146855"/>
            <a:ext cx="6481912" cy="3320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Lopoco</a:t>
            </a:r>
            <a:r>
              <a:rPr lang="en-US" dirty="0"/>
              <a:t> Current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69" y="4393877"/>
            <a:ext cx="4586737" cy="18802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1548" y="924158"/>
            <a:ext cx="88524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dirty="0" err="1">
                <a:solidFill>
                  <a:srgbClr val="555555"/>
                </a:solidFill>
                <a:latin typeface="Helvetica Neue"/>
              </a:rPr>
              <a:t>Lopoco</a:t>
            </a:r>
            <a:r>
              <a:rPr lang="en-US" sz="1600" b="1" dirty="0">
                <a:solidFill>
                  <a:srgbClr val="555555"/>
                </a:solidFill>
                <a:latin typeface="Helvetica Neue"/>
              </a:rPr>
              <a:t> designs and manufactures ultra-efficient, green-tech servers that provide substantial energy &amp; cost savings without sacrificing performance. Servers are built on proven (and shipping) technologies without the use of any costly custom chips or nonstandard form factors.</a:t>
            </a:r>
          </a:p>
          <a:p>
            <a:r>
              <a:rPr lang="en-US" dirty="0">
                <a:solidFill>
                  <a:srgbClr val="555555"/>
                </a:solidFill>
                <a:latin typeface="Helvetica Neue"/>
              </a:rPr>
              <a:t/>
            </a:r>
            <a:br>
              <a:rPr lang="en-US" dirty="0">
                <a:solidFill>
                  <a:srgbClr val="555555"/>
                </a:solidFill>
                <a:latin typeface="Helvetica Neue"/>
              </a:rPr>
            </a:br>
            <a:endParaRPr lang="en-US" dirty="0"/>
          </a:p>
        </p:txBody>
      </p:sp>
      <p:sp>
        <p:nvSpPr>
          <p:cNvPr id="11" name="Speech Bubble: Rectangle with Corners Rounded 10"/>
          <p:cNvSpPr/>
          <p:nvPr/>
        </p:nvSpPr>
        <p:spPr>
          <a:xfrm>
            <a:off x="9647583" y="1470992"/>
            <a:ext cx="1815547" cy="2570921"/>
          </a:xfrm>
          <a:prstGeom prst="wedgeRoundRectCallout">
            <a:avLst>
              <a:gd name="adj1" fmla="val -74848"/>
              <a:gd name="adj2" fmla="val 18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Consider adding more details on the Servers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Delete or detail the (#)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172" y="1948070"/>
            <a:ext cx="791065" cy="40095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Typical General Purpose Servers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7322" y="1948070"/>
            <a:ext cx="0" cy="40095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203541" y="2756452"/>
            <a:ext cx="0" cy="32409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3172" y="1948070"/>
            <a:ext cx="791065" cy="41081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171" y="4784035"/>
            <a:ext cx="791066" cy="11735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Typical Power Efficient Servers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37414" y="4224600"/>
            <a:ext cx="2084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Lopoco</a:t>
            </a:r>
            <a:r>
              <a:rPr lang="en-US" sz="1600" dirty="0"/>
              <a:t> Servers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30694" y="3729587"/>
            <a:ext cx="222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Performance Range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265251" y="4083852"/>
            <a:ext cx="222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Performance Range</a:t>
            </a:r>
          </a:p>
        </p:txBody>
      </p:sp>
    </p:spTree>
    <p:extLst>
      <p:ext uri="{BB962C8B-B14F-4D97-AF65-F5344CB8AC3E}">
        <p14:creationId xmlns:p14="http://schemas.microsoft.com/office/powerpoint/2010/main" val="384717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Efficient Server Technology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4" y="1418740"/>
            <a:ext cx="8778876" cy="392024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Air flow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Power supply optimization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Fan utilization &amp; optimizations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Disk Drive configurations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Application class zones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Application Management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Efficient Motherboard design/layout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BIOS optimizations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TDP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5817704" y="1974574"/>
            <a:ext cx="2835966" cy="336440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 subset of these technologies have already produced huge benefits… 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…but many efficiency improvements still remain.</a:t>
            </a:r>
          </a:p>
        </p:txBody>
      </p:sp>
    </p:spTree>
    <p:extLst>
      <p:ext uri="{BB962C8B-B14F-4D97-AF65-F5344CB8AC3E}">
        <p14:creationId xmlns:p14="http://schemas.microsoft.com/office/powerpoint/2010/main" val="190864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Lopoco</a:t>
            </a:r>
            <a:r>
              <a:rPr lang="en-US" dirty="0"/>
              <a:t> Server Power Efficiency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39" y="3890665"/>
            <a:ext cx="5171904" cy="2273491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9647583" y="728870"/>
            <a:ext cx="1815547" cy="2557669"/>
          </a:xfrm>
          <a:prstGeom prst="wedgeRoundRectCallout">
            <a:avLst>
              <a:gd name="adj1" fmla="val -74848"/>
              <a:gd name="adj2" fmla="val 18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to update this slide with Andy’s latest </a:t>
            </a:r>
            <a:r>
              <a:rPr lang="en-US" dirty="0" err="1"/>
              <a:t>SPECpower</a:t>
            </a:r>
            <a:r>
              <a:rPr lang="en-US" dirty="0"/>
              <a:t> data, and compare it to HP/Del/HWI</a:t>
            </a:r>
          </a:p>
        </p:txBody>
      </p:sp>
      <p:sp>
        <p:nvSpPr>
          <p:cNvPr id="8" name="Rectangle 7"/>
          <p:cNvSpPr/>
          <p:nvPr/>
        </p:nvSpPr>
        <p:spPr>
          <a:xfrm rot="20478801">
            <a:off x="2306006" y="3031436"/>
            <a:ext cx="4929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Not up to date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2107225" y="1166191"/>
            <a:ext cx="0" cy="2438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07225" y="3604592"/>
            <a:ext cx="46248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420139" y="1311965"/>
            <a:ext cx="147552" cy="1325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28053" y="1875183"/>
            <a:ext cx="147552" cy="1325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69567" y="2027583"/>
            <a:ext cx="147552" cy="1325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77481" y="2458276"/>
            <a:ext cx="147552" cy="1325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3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Lopoco</a:t>
            </a:r>
            <a:r>
              <a:rPr lang="en-US" dirty="0"/>
              <a:t>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C5D7-BEA2-3841-ADCE-2A4351E8AE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951457"/>
            <a:ext cx="1981200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38" y="1136677"/>
            <a:ext cx="7426325" cy="3517321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9647583" y="728870"/>
            <a:ext cx="1815547" cy="2584173"/>
          </a:xfrm>
          <a:prstGeom prst="wedgeRoundRectCallout">
            <a:avLst>
              <a:gd name="adj1" fmla="val -74848"/>
              <a:gd name="adj2" fmla="val 18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is transitioning?  Just Andy?</a:t>
            </a:r>
          </a:p>
          <a:p>
            <a:pPr algn="ctr"/>
            <a:r>
              <a:rPr lang="en-US" dirty="0"/>
              <a:t>Need phot of Mark is he is key to team, or remove his pic</a:t>
            </a:r>
          </a:p>
        </p:txBody>
      </p:sp>
    </p:spTree>
    <p:extLst>
      <p:ext uri="{BB962C8B-B14F-4D97-AF65-F5344CB8AC3E}">
        <p14:creationId xmlns:p14="http://schemas.microsoft.com/office/powerpoint/2010/main" val="584568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ventergy">
      <a:dk1>
        <a:srgbClr val="161616"/>
      </a:dk1>
      <a:lt1>
        <a:sysClr val="window" lastClr="FFFFFF"/>
      </a:lt1>
      <a:dk2>
        <a:srgbClr val="28355E"/>
      </a:dk2>
      <a:lt2>
        <a:srgbClr val="2DADE1"/>
      </a:lt2>
      <a:accent1>
        <a:srgbClr val="808080"/>
      </a:accent1>
      <a:accent2>
        <a:srgbClr val="BFBFBF"/>
      </a:accent2>
      <a:accent3>
        <a:srgbClr val="404040"/>
      </a:accent3>
      <a:accent4>
        <a:srgbClr val="FFFFFF"/>
      </a:accent4>
      <a:accent5>
        <a:srgbClr val="000000"/>
      </a:accent5>
      <a:accent6>
        <a:srgbClr val="808080"/>
      </a:accent6>
      <a:hlink>
        <a:srgbClr val="2DADE1"/>
      </a:hlink>
      <a:folHlink>
        <a:srgbClr val="2DAD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63610</TotalTime>
  <Words>469</Words>
  <Application>Microsoft Office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Operating Cost Comparison</vt:lpstr>
      <vt:lpstr>Lopoco’s History</vt:lpstr>
      <vt:lpstr>Lopoco Current Products</vt:lpstr>
      <vt:lpstr>Lopoco Current Products</vt:lpstr>
      <vt:lpstr>Power Efficient Server Technology Suite</vt:lpstr>
      <vt:lpstr>Lopoco Server Power Efficiency Data</vt:lpstr>
      <vt:lpstr>The Lopoco Team</vt:lpstr>
      <vt:lpstr>Market Opty</vt:lpstr>
      <vt:lpstr>Inventergy Innovations Contact Information</vt:lpstr>
      <vt:lpstr>Dell SPECpower Data (2016)</vt:lpstr>
      <vt:lpstr>HP SPECpower (2016)</vt:lpstr>
      <vt:lpstr>Huawei SPECpower (2016 &amp; 2017)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Lothian</dc:creator>
  <cp:lastModifiedBy>Ken Cannizzaro</cp:lastModifiedBy>
  <cp:revision>882</cp:revision>
  <cp:lastPrinted>2017-02-10T23:33:55Z</cp:lastPrinted>
  <dcterms:created xsi:type="dcterms:W3CDTF">2013-06-05T21:39:58Z</dcterms:created>
  <dcterms:modified xsi:type="dcterms:W3CDTF">2018-02-09T21:29:16Z</dcterms:modified>
</cp:coreProperties>
</file>