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5.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24.gif" ContentType="image/gif"/>
  <Override PartName="/ppt/media/image23.gif" ContentType="image/gif"/>
  <Override PartName="/ppt/media/image20.png" ContentType="image/png"/>
  <Override PartName="/ppt/media/image21.gif" ContentType="image/gif"/>
  <Override PartName="/ppt/media/image18.gif" ContentType="image/gif"/>
  <Override PartName="/ppt/media/image12.gif" ContentType="image/gif"/>
  <Override PartName="/ppt/media/image13.png" ContentType="image/png"/>
  <Override PartName="/ppt/media/image11.gif" ContentType="image/gif"/>
  <Override PartName="/ppt/media/image14.png" ContentType="image/png"/>
  <Override PartName="/ppt/media/image19.gif" ContentType="image/gif"/>
  <Override PartName="/ppt/media/image9.png" ContentType="image/png"/>
  <Override PartName="/ppt/media/image15.png" ContentType="image/png"/>
  <Override PartName="/ppt/media/image17.gif" ContentType="image/gif"/>
  <Override PartName="/ppt/media/image8.gif" ContentType="image/gif"/>
  <Override PartName="/ppt/media/image5.png" ContentType="image/png"/>
  <Override PartName="/ppt/media/image10.gif" ContentType="image/gif"/>
  <Override PartName="/ppt/media/image22.gif" ContentType="image/gif"/>
  <Override PartName="/ppt/media/image4.png" ContentType="image/png"/>
  <Override PartName="/ppt/media/image3.png" ContentType="image/png"/>
  <Override PartName="/ppt/media/image6.gif" ContentType="image/gif"/>
  <Override PartName="/ppt/media/image2.png" ContentType="image/png"/>
  <Override PartName="/ppt/media/image1.png" ContentType="image/png"/>
  <Override PartName="/ppt/media/image7.gif" ContentType="image/gif"/>
  <Override PartName="/ppt/media/image16.gif" ContentType="image/gif"/>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51435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200240"/>
            <a:ext cx="8228880" cy="1776600"/>
          </a:xfrm>
          <a:prstGeom prst="rect">
            <a:avLst/>
          </a:prstGeom>
        </p:spPr>
        <p:txBody>
          <a:bodyPr lIns="0" rIns="0" tIns="0" bIns="0"/>
          <a:p>
            <a:endParaRPr/>
          </a:p>
        </p:txBody>
      </p:sp>
      <p:sp>
        <p:nvSpPr>
          <p:cNvPr id="25" name="PlaceHolder 3"/>
          <p:cNvSpPr>
            <a:spLocks noGrp="1"/>
          </p:cNvSpPr>
          <p:nvPr>
            <p:ph type="body"/>
          </p:nvPr>
        </p:nvSpPr>
        <p:spPr>
          <a:xfrm>
            <a:off x="457200" y="3146040"/>
            <a:ext cx="8228880" cy="177660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28"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29" name="PlaceHolder 4"/>
          <p:cNvSpPr>
            <a:spLocks noGrp="1"/>
          </p:cNvSpPr>
          <p:nvPr>
            <p:ph type="body"/>
          </p:nvPr>
        </p:nvSpPr>
        <p:spPr>
          <a:xfrm>
            <a:off x="4673880" y="3146040"/>
            <a:ext cx="4015440" cy="1776600"/>
          </a:xfrm>
          <a:prstGeom prst="rect">
            <a:avLst/>
          </a:prstGeom>
        </p:spPr>
        <p:txBody>
          <a:bodyPr lIns="0" rIns="0" tIns="0" bIns="0"/>
          <a:p>
            <a:endParaRPr/>
          </a:p>
        </p:txBody>
      </p:sp>
      <p:sp>
        <p:nvSpPr>
          <p:cNvPr id="30" name="PlaceHolder 5"/>
          <p:cNvSpPr>
            <a:spLocks noGrp="1"/>
          </p:cNvSpPr>
          <p:nvPr>
            <p:ph type="body"/>
          </p:nvPr>
        </p:nvSpPr>
        <p:spPr>
          <a:xfrm>
            <a:off x="457200" y="3146040"/>
            <a:ext cx="4015440" cy="177660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200240"/>
            <a:ext cx="8228880" cy="3724920"/>
          </a:xfrm>
          <a:prstGeom prst="rect">
            <a:avLst/>
          </a:prstGeom>
        </p:spPr>
        <p:txBody>
          <a:bodyPr lIns="0" rIns="0" tIns="0" bIns="0"/>
          <a:p>
            <a:endParaRPr/>
          </a:p>
        </p:txBody>
      </p:sp>
      <p:sp>
        <p:nvSpPr>
          <p:cNvPr id="33" name="PlaceHolder 3"/>
          <p:cNvSpPr>
            <a:spLocks noGrp="1"/>
          </p:cNvSpPr>
          <p:nvPr>
            <p:ph type="body"/>
          </p:nvPr>
        </p:nvSpPr>
        <p:spPr>
          <a:xfrm>
            <a:off x="457200" y="1200240"/>
            <a:ext cx="8228880" cy="3724920"/>
          </a:xfrm>
          <a:prstGeom prst="rect">
            <a:avLst/>
          </a:prstGeom>
        </p:spPr>
        <p:txBody>
          <a:bodyPr lIns="0" rIns="0" tIns="0" bIns="0"/>
          <a:p>
            <a:endParaRPr/>
          </a:p>
        </p:txBody>
      </p:sp>
      <p:pic>
        <p:nvPicPr>
          <p:cNvPr id="34" name="" descr=""/>
          <p:cNvPicPr/>
          <p:nvPr/>
        </p:nvPicPr>
        <p:blipFill>
          <a:blip r:embed="rId2"/>
          <a:stretch/>
        </p:blipFill>
        <p:spPr>
          <a:xfrm>
            <a:off x="2237400" y="1199880"/>
            <a:ext cx="4668480" cy="3724920"/>
          </a:xfrm>
          <a:prstGeom prst="rect">
            <a:avLst/>
          </a:prstGeom>
          <a:ln>
            <a:noFill/>
          </a:ln>
        </p:spPr>
      </p:pic>
      <p:pic>
        <p:nvPicPr>
          <p:cNvPr id="35" name="" descr=""/>
          <p:cNvPicPr/>
          <p:nvPr/>
        </p:nvPicPr>
        <p:blipFill>
          <a:blip r:embed="rId3"/>
          <a:stretch/>
        </p:blipFill>
        <p:spPr>
          <a:xfrm>
            <a:off x="2237400" y="1199880"/>
            <a:ext cx="4668480" cy="37249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200240"/>
            <a:ext cx="8228880" cy="372492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200240"/>
            <a:ext cx="8228880" cy="372492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200240"/>
            <a:ext cx="4015440" cy="3724920"/>
          </a:xfrm>
          <a:prstGeom prst="rect">
            <a:avLst/>
          </a:prstGeom>
        </p:spPr>
        <p:txBody>
          <a:bodyPr lIns="0" rIns="0" tIns="0" bIns="0"/>
          <a:p>
            <a:endParaRPr/>
          </a:p>
        </p:txBody>
      </p:sp>
      <p:sp>
        <p:nvSpPr>
          <p:cNvPr id="44" name="PlaceHolder 3"/>
          <p:cNvSpPr>
            <a:spLocks noGrp="1"/>
          </p:cNvSpPr>
          <p:nvPr>
            <p:ph type="body"/>
          </p:nvPr>
        </p:nvSpPr>
        <p:spPr>
          <a:xfrm>
            <a:off x="4673880" y="1200240"/>
            <a:ext cx="4015440" cy="372492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05920"/>
            <a:ext cx="8228880" cy="39729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49" name="PlaceHolder 3"/>
          <p:cNvSpPr>
            <a:spLocks noGrp="1"/>
          </p:cNvSpPr>
          <p:nvPr>
            <p:ph type="body"/>
          </p:nvPr>
        </p:nvSpPr>
        <p:spPr>
          <a:xfrm>
            <a:off x="457200" y="3146040"/>
            <a:ext cx="4015440" cy="1776600"/>
          </a:xfrm>
          <a:prstGeom prst="rect">
            <a:avLst/>
          </a:prstGeom>
        </p:spPr>
        <p:txBody>
          <a:bodyPr lIns="0" rIns="0" tIns="0" bIns="0"/>
          <a:p>
            <a:endParaRPr/>
          </a:p>
        </p:txBody>
      </p:sp>
      <p:sp>
        <p:nvSpPr>
          <p:cNvPr id="50" name="PlaceHolder 4"/>
          <p:cNvSpPr>
            <a:spLocks noGrp="1"/>
          </p:cNvSpPr>
          <p:nvPr>
            <p:ph type="body"/>
          </p:nvPr>
        </p:nvSpPr>
        <p:spPr>
          <a:xfrm>
            <a:off x="4673880" y="1200240"/>
            <a:ext cx="4015440" cy="372492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200240"/>
            <a:ext cx="8228880" cy="372492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200240"/>
            <a:ext cx="4015440" cy="3724920"/>
          </a:xfrm>
          <a:prstGeom prst="rect">
            <a:avLst/>
          </a:prstGeom>
        </p:spPr>
        <p:txBody>
          <a:bodyPr lIns="0" rIns="0" tIns="0" bIns="0"/>
          <a:p>
            <a:endParaRPr/>
          </a:p>
        </p:txBody>
      </p:sp>
      <p:sp>
        <p:nvSpPr>
          <p:cNvPr id="53"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54" name="PlaceHolder 4"/>
          <p:cNvSpPr>
            <a:spLocks noGrp="1"/>
          </p:cNvSpPr>
          <p:nvPr>
            <p:ph type="body"/>
          </p:nvPr>
        </p:nvSpPr>
        <p:spPr>
          <a:xfrm>
            <a:off x="4673880" y="3146040"/>
            <a:ext cx="4015440" cy="177660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57"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58" name="PlaceHolder 4"/>
          <p:cNvSpPr>
            <a:spLocks noGrp="1"/>
          </p:cNvSpPr>
          <p:nvPr>
            <p:ph type="body"/>
          </p:nvPr>
        </p:nvSpPr>
        <p:spPr>
          <a:xfrm>
            <a:off x="457200" y="3146040"/>
            <a:ext cx="8228880" cy="177660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200240"/>
            <a:ext cx="8228880" cy="1776600"/>
          </a:xfrm>
          <a:prstGeom prst="rect">
            <a:avLst/>
          </a:prstGeom>
        </p:spPr>
        <p:txBody>
          <a:bodyPr lIns="0" rIns="0" tIns="0" bIns="0"/>
          <a:p>
            <a:endParaRPr/>
          </a:p>
        </p:txBody>
      </p:sp>
      <p:sp>
        <p:nvSpPr>
          <p:cNvPr id="61" name="PlaceHolder 3"/>
          <p:cNvSpPr>
            <a:spLocks noGrp="1"/>
          </p:cNvSpPr>
          <p:nvPr>
            <p:ph type="body"/>
          </p:nvPr>
        </p:nvSpPr>
        <p:spPr>
          <a:xfrm>
            <a:off x="457200" y="3146040"/>
            <a:ext cx="8228880" cy="177660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64"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65" name="PlaceHolder 4"/>
          <p:cNvSpPr>
            <a:spLocks noGrp="1"/>
          </p:cNvSpPr>
          <p:nvPr>
            <p:ph type="body"/>
          </p:nvPr>
        </p:nvSpPr>
        <p:spPr>
          <a:xfrm>
            <a:off x="4673880" y="3146040"/>
            <a:ext cx="4015440" cy="1776600"/>
          </a:xfrm>
          <a:prstGeom prst="rect">
            <a:avLst/>
          </a:prstGeom>
        </p:spPr>
        <p:txBody>
          <a:bodyPr lIns="0" rIns="0" tIns="0" bIns="0"/>
          <a:p>
            <a:endParaRPr/>
          </a:p>
        </p:txBody>
      </p:sp>
      <p:sp>
        <p:nvSpPr>
          <p:cNvPr id="66" name="PlaceHolder 5"/>
          <p:cNvSpPr>
            <a:spLocks noGrp="1"/>
          </p:cNvSpPr>
          <p:nvPr>
            <p:ph type="body"/>
          </p:nvPr>
        </p:nvSpPr>
        <p:spPr>
          <a:xfrm>
            <a:off x="457200" y="3146040"/>
            <a:ext cx="4015440" cy="177660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200240"/>
            <a:ext cx="8228880" cy="3724920"/>
          </a:xfrm>
          <a:prstGeom prst="rect">
            <a:avLst/>
          </a:prstGeom>
        </p:spPr>
        <p:txBody>
          <a:bodyPr lIns="0" rIns="0" tIns="0" bIns="0"/>
          <a:p>
            <a:endParaRPr/>
          </a:p>
        </p:txBody>
      </p:sp>
      <p:sp>
        <p:nvSpPr>
          <p:cNvPr id="69" name="PlaceHolder 3"/>
          <p:cNvSpPr>
            <a:spLocks noGrp="1"/>
          </p:cNvSpPr>
          <p:nvPr>
            <p:ph type="body"/>
          </p:nvPr>
        </p:nvSpPr>
        <p:spPr>
          <a:xfrm>
            <a:off x="457200" y="1200240"/>
            <a:ext cx="8228880" cy="3724920"/>
          </a:xfrm>
          <a:prstGeom prst="rect">
            <a:avLst/>
          </a:prstGeom>
        </p:spPr>
        <p:txBody>
          <a:bodyPr lIns="0" rIns="0" tIns="0" bIns="0"/>
          <a:p>
            <a:endParaRPr/>
          </a:p>
        </p:txBody>
      </p:sp>
      <p:pic>
        <p:nvPicPr>
          <p:cNvPr id="70" name="" descr=""/>
          <p:cNvPicPr/>
          <p:nvPr/>
        </p:nvPicPr>
        <p:blipFill>
          <a:blip r:embed="rId2"/>
          <a:stretch/>
        </p:blipFill>
        <p:spPr>
          <a:xfrm>
            <a:off x="2237400" y="1199880"/>
            <a:ext cx="4668480" cy="3724920"/>
          </a:xfrm>
          <a:prstGeom prst="rect">
            <a:avLst/>
          </a:prstGeom>
          <a:ln>
            <a:noFill/>
          </a:ln>
        </p:spPr>
      </p:pic>
      <p:pic>
        <p:nvPicPr>
          <p:cNvPr id="71" name="" descr=""/>
          <p:cNvPicPr/>
          <p:nvPr/>
        </p:nvPicPr>
        <p:blipFill>
          <a:blip r:embed="rId3"/>
          <a:stretch/>
        </p:blipFill>
        <p:spPr>
          <a:xfrm>
            <a:off x="2237400" y="1199880"/>
            <a:ext cx="4668480" cy="372492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200240"/>
            <a:ext cx="8228880" cy="37249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200240"/>
            <a:ext cx="4015440" cy="3724920"/>
          </a:xfrm>
          <a:prstGeom prst="rect">
            <a:avLst/>
          </a:prstGeom>
        </p:spPr>
        <p:txBody>
          <a:bodyPr lIns="0" rIns="0" tIns="0" bIns="0"/>
          <a:p>
            <a:endParaRPr/>
          </a:p>
        </p:txBody>
      </p:sp>
      <p:sp>
        <p:nvSpPr>
          <p:cNvPr id="8" name="PlaceHolder 3"/>
          <p:cNvSpPr>
            <a:spLocks noGrp="1"/>
          </p:cNvSpPr>
          <p:nvPr>
            <p:ph type="body"/>
          </p:nvPr>
        </p:nvSpPr>
        <p:spPr>
          <a:xfrm>
            <a:off x="4673880" y="1200240"/>
            <a:ext cx="4015440" cy="37249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05920"/>
            <a:ext cx="8228880" cy="39729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13" name="PlaceHolder 3"/>
          <p:cNvSpPr>
            <a:spLocks noGrp="1"/>
          </p:cNvSpPr>
          <p:nvPr>
            <p:ph type="body"/>
          </p:nvPr>
        </p:nvSpPr>
        <p:spPr>
          <a:xfrm>
            <a:off x="457200" y="3146040"/>
            <a:ext cx="4015440" cy="1776600"/>
          </a:xfrm>
          <a:prstGeom prst="rect">
            <a:avLst/>
          </a:prstGeom>
        </p:spPr>
        <p:txBody>
          <a:bodyPr lIns="0" rIns="0" tIns="0" bIns="0"/>
          <a:p>
            <a:endParaRPr/>
          </a:p>
        </p:txBody>
      </p:sp>
      <p:sp>
        <p:nvSpPr>
          <p:cNvPr id="14" name="PlaceHolder 4"/>
          <p:cNvSpPr>
            <a:spLocks noGrp="1"/>
          </p:cNvSpPr>
          <p:nvPr>
            <p:ph type="body"/>
          </p:nvPr>
        </p:nvSpPr>
        <p:spPr>
          <a:xfrm>
            <a:off x="4673880" y="1200240"/>
            <a:ext cx="4015440" cy="37249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200240"/>
            <a:ext cx="4015440" cy="3724920"/>
          </a:xfrm>
          <a:prstGeom prst="rect">
            <a:avLst/>
          </a:prstGeom>
        </p:spPr>
        <p:txBody>
          <a:bodyPr lIns="0" rIns="0" tIns="0" bIns="0"/>
          <a:p>
            <a:endParaRPr/>
          </a:p>
        </p:txBody>
      </p:sp>
      <p:sp>
        <p:nvSpPr>
          <p:cNvPr id="17"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18" name="PlaceHolder 4"/>
          <p:cNvSpPr>
            <a:spLocks noGrp="1"/>
          </p:cNvSpPr>
          <p:nvPr>
            <p:ph type="body"/>
          </p:nvPr>
        </p:nvSpPr>
        <p:spPr>
          <a:xfrm>
            <a:off x="4673880" y="3146040"/>
            <a:ext cx="4015440" cy="177660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920"/>
            <a:ext cx="8228880" cy="856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200240"/>
            <a:ext cx="4015440" cy="1776600"/>
          </a:xfrm>
          <a:prstGeom prst="rect">
            <a:avLst/>
          </a:prstGeom>
        </p:spPr>
        <p:txBody>
          <a:bodyPr lIns="0" rIns="0" tIns="0" bIns="0"/>
          <a:p>
            <a:endParaRPr/>
          </a:p>
        </p:txBody>
      </p:sp>
      <p:sp>
        <p:nvSpPr>
          <p:cNvPr id="21" name="PlaceHolder 3"/>
          <p:cNvSpPr>
            <a:spLocks noGrp="1"/>
          </p:cNvSpPr>
          <p:nvPr>
            <p:ph type="body"/>
          </p:nvPr>
        </p:nvSpPr>
        <p:spPr>
          <a:xfrm>
            <a:off x="4673880" y="1200240"/>
            <a:ext cx="4015440" cy="1776600"/>
          </a:xfrm>
          <a:prstGeom prst="rect">
            <a:avLst/>
          </a:prstGeom>
        </p:spPr>
        <p:txBody>
          <a:bodyPr lIns="0" rIns="0" tIns="0" bIns="0"/>
          <a:p>
            <a:endParaRPr/>
          </a:p>
        </p:txBody>
      </p:sp>
      <p:sp>
        <p:nvSpPr>
          <p:cNvPr id="22" name="PlaceHolder 4"/>
          <p:cNvSpPr>
            <a:spLocks noGrp="1"/>
          </p:cNvSpPr>
          <p:nvPr>
            <p:ph type="body"/>
          </p:nvPr>
        </p:nvSpPr>
        <p:spPr>
          <a:xfrm>
            <a:off x="457200" y="3146040"/>
            <a:ext cx="8228880" cy="177660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05920"/>
            <a:ext cx="8228880" cy="856800"/>
          </a:xfrm>
          <a:prstGeom prst="rect">
            <a:avLst/>
          </a:prstGeom>
        </p:spPr>
        <p:txBody>
          <a:bodyPr lIns="0" rIns="0" tIns="0" bIns="0" anchor="ctr"/>
          <a:p>
            <a:r>
              <a:rPr lang="en-US">
                <a:latin typeface="Arial"/>
              </a:rPr>
              <a:t>Click to edit the title text format</a:t>
            </a:r>
            <a:endParaRPr/>
          </a:p>
        </p:txBody>
      </p:sp>
      <p:sp>
        <p:nvSpPr>
          <p:cNvPr id="1" name="PlaceHolder 2"/>
          <p:cNvSpPr>
            <a:spLocks noGrp="1"/>
          </p:cNvSpPr>
          <p:nvPr>
            <p:ph type="body"/>
          </p:nvPr>
        </p:nvSpPr>
        <p:spPr>
          <a:xfrm>
            <a:off x="457200" y="1203480"/>
            <a:ext cx="8229240" cy="2982960"/>
          </a:xfrm>
          <a:prstGeom prst="rect">
            <a:avLst/>
          </a:prstGeom>
        </p:spPr>
        <p:txBody>
          <a:bodyPr lIns="0" rIns="0" tIns="0" bIns="0"/>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05920"/>
            <a:ext cx="8228880" cy="856800"/>
          </a:xfrm>
          <a:prstGeom prst="rect">
            <a:avLst/>
          </a:prstGeom>
        </p:spPr>
        <p:txBody>
          <a:bodyPr lIns="0" rIns="0" tIns="0" bIns="0" anchor="ctr"/>
          <a:p>
            <a:r>
              <a:rPr lang="en-US">
                <a:latin typeface="Arial"/>
              </a:rPr>
              <a:t>Click to edit the title text format</a:t>
            </a:r>
            <a:endParaRPr/>
          </a:p>
        </p:txBody>
      </p:sp>
      <p:sp>
        <p:nvSpPr>
          <p:cNvPr id="37" name="PlaceHolder 2"/>
          <p:cNvSpPr>
            <a:spLocks noGrp="1"/>
          </p:cNvSpPr>
          <p:nvPr>
            <p:ph type="body"/>
          </p:nvPr>
        </p:nvSpPr>
        <p:spPr>
          <a:xfrm>
            <a:off x="457200" y="1200240"/>
            <a:ext cx="8228880" cy="3724920"/>
          </a:xfrm>
          <a:prstGeom prst="rect">
            <a:avLst/>
          </a:prstGeom>
        </p:spPr>
        <p:txBody>
          <a:bodyPr lIns="0" rIns="0" tIns="0" bIns="0"/>
          <a:p>
            <a:pPr>
              <a:buSzPct val="45000"/>
              <a:buFont typeface="StarSymbol"/>
              <a:buChar char=""/>
            </a:pPr>
            <a:r>
              <a:rPr lang="en-US">
                <a:latin typeface="Arial"/>
              </a:rPr>
              <a:t>Click to edit the outline text format</a:t>
            </a:r>
            <a:endParaRPr/>
          </a:p>
          <a:p>
            <a:pPr lvl="1">
              <a:buSzPct val="75000"/>
              <a:buFont typeface="StarSymbol"/>
              <a:buChar char=""/>
            </a:pPr>
            <a:r>
              <a:rPr lang="en-US">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a:latin typeface="Arial"/>
              </a:rPr>
              <a:t>Fourth Outline Level</a:t>
            </a:r>
            <a:endParaRPr/>
          </a:p>
          <a:p>
            <a:pPr lvl="4">
              <a:buSzPct val="45000"/>
              <a:buFont typeface="StarSymbol"/>
              <a:buChar char=""/>
            </a:pPr>
            <a:r>
              <a:rPr lang="en-US">
                <a:latin typeface="Arial"/>
              </a:rPr>
              <a:t>Fifth Outline Level</a:t>
            </a:r>
            <a:endParaRPr/>
          </a:p>
          <a:p>
            <a:pPr lvl="5">
              <a:buSzPct val="45000"/>
              <a:buFont typeface="StarSymbol"/>
              <a:buChar char=""/>
            </a:pPr>
            <a:r>
              <a:rPr lang="en-US">
                <a:latin typeface="Arial"/>
              </a:rPr>
              <a:t>Sixth Outline Level</a:t>
            </a:r>
            <a:endParaRPr/>
          </a:p>
          <a:p>
            <a:pPr lvl="6">
              <a:buSzPct val="45000"/>
              <a:buFont typeface="StarSymbol"/>
              <a:buChar char=""/>
            </a:pPr>
            <a:r>
              <a:rPr lang="en-US">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image" Target="../media/image18.gif"/><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9.gif"/><Relationship Id="rId2" Type="http://schemas.openxmlformats.org/officeDocument/2006/relationships/image" Target="../media/image20.png"/><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21.gif"/><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22.gif"/><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23.gif"/><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24.gif"/><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6.gif"/><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7.gif"/><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8.gif"/><Relationship Id="rId2" Type="http://schemas.openxmlformats.org/officeDocument/2006/relationships/image" Target="../media/image9.pn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0.gif"/><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1.gif"/><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2.gif"/><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6.gif"/><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7.gif"/><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2118240" y="1591920"/>
            <a:ext cx="4204080" cy="1164600"/>
          </a:xfrm>
          <a:prstGeom prst="roundRect">
            <a:avLst>
              <a:gd name="adj" fmla="val 14400"/>
            </a:avLst>
          </a:prstGeom>
          <a:noFill/>
          <a:ln w="9360">
            <a:solidFill>
              <a:srgbClr val="434343"/>
            </a:solidFill>
            <a:round/>
          </a:ln>
        </p:spPr>
        <p:style>
          <a:lnRef idx="0"/>
          <a:fillRef idx="0"/>
          <a:effectRef idx="0"/>
          <a:fontRef idx="minor"/>
        </p:style>
      </p:sp>
      <p:sp>
        <p:nvSpPr>
          <p:cNvPr id="73" name="CustomShape 2"/>
          <p:cNvSpPr/>
          <p:nvPr/>
        </p:nvSpPr>
        <p:spPr>
          <a:xfrm>
            <a:off x="649080" y="2991240"/>
            <a:ext cx="7771680" cy="464760"/>
          </a:xfrm>
          <a:prstGeom prst="rect">
            <a:avLst/>
          </a:prstGeom>
          <a:noFill/>
          <a:ln>
            <a:noFill/>
          </a:ln>
        </p:spPr>
        <p:style>
          <a:lnRef idx="0"/>
          <a:fillRef idx="0"/>
          <a:effectRef idx="0"/>
          <a:fontRef idx="minor"/>
        </p:style>
        <p:txBody>
          <a:bodyPr lIns="90000" rIns="90000" tIns="91440" bIns="91440"/>
          <a:p>
            <a:pPr>
              <a:lnSpc>
                <a:spcPct val="100000"/>
              </a:lnSpc>
            </a:pPr>
            <a:r>
              <a:rPr b="1" lang="en-US" sz="2100" strike="noStrike">
                <a:solidFill>
                  <a:srgbClr val="222222"/>
                </a:solidFill>
                <a:latin typeface="Arial"/>
                <a:ea typeface="Arial"/>
              </a:rPr>
              <a:t>Ultra-efficient, Green-tech Servers</a:t>
            </a:r>
            <a:endParaRPr/>
          </a:p>
        </p:txBody>
      </p:sp>
      <p:pic>
        <p:nvPicPr>
          <p:cNvPr id="74" name="Shape 32" descr=""/>
          <p:cNvPicPr/>
          <p:nvPr/>
        </p:nvPicPr>
        <p:blipFill>
          <a:blip r:embed="rId1"/>
          <a:stretch/>
        </p:blipFill>
        <p:spPr>
          <a:xfrm>
            <a:off x="2242440" y="1693800"/>
            <a:ext cx="3974760" cy="993240"/>
          </a:xfrm>
          <a:prstGeom prst="rect">
            <a:avLst/>
          </a:prstGeom>
          <a:ln>
            <a:noFill/>
          </a:ln>
        </p:spPr>
      </p:pic>
      <p:sp>
        <p:nvSpPr>
          <p:cNvPr id="75" name="CustomShape 3"/>
          <p:cNvSpPr/>
          <p:nvPr/>
        </p:nvSpPr>
        <p:spPr>
          <a:xfrm>
            <a:off x="1296000" y="4101120"/>
            <a:ext cx="3827160" cy="637200"/>
          </a:xfrm>
          <a:prstGeom prst="rect">
            <a:avLst/>
          </a:prstGeom>
          <a:solidFill>
            <a:srgbClr val="ffffff"/>
          </a:solidFill>
          <a:ln>
            <a:noFill/>
          </a:ln>
        </p:spPr>
        <p:style>
          <a:lnRef idx="0"/>
          <a:fillRef idx="0"/>
          <a:effectRef idx="0"/>
          <a:fontRef idx="minor"/>
        </p:style>
        <p:txBody>
          <a:bodyPr lIns="90000" rIns="90000" tIns="91440" bIns="91440"/>
          <a:p>
            <a:pPr>
              <a:lnSpc>
                <a:spcPct val="100000"/>
              </a:lnSpc>
            </a:pPr>
            <a:r>
              <a:rPr lang="en-US" sz="1400" strike="noStrike">
                <a:solidFill>
                  <a:srgbClr val="434343"/>
                </a:solidFill>
                <a:latin typeface="Arial"/>
                <a:ea typeface="Arial"/>
              </a:rPr>
              <a:t>sales@lopoco.com</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CustomShape 1"/>
          <p:cNvSpPr/>
          <p:nvPr/>
        </p:nvSpPr>
        <p:spPr>
          <a:xfrm>
            <a:off x="45720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lang="en-US" sz="1400" strike="noStrike">
                <a:solidFill>
                  <a:srgbClr val="000000"/>
                </a:solidFill>
                <a:latin typeface="Arial"/>
                <a:ea typeface="Arial"/>
              </a:rPr>
              <a:t>Product/Solution Range</a:t>
            </a:r>
            <a:endParaRPr/>
          </a:p>
        </p:txBody>
      </p:sp>
      <p:sp>
        <p:nvSpPr>
          <p:cNvPr id="124" name="CustomShape 2"/>
          <p:cNvSpPr/>
          <p:nvPr/>
        </p:nvSpPr>
        <p:spPr>
          <a:xfrm>
            <a:off x="457200" y="1200240"/>
            <a:ext cx="8228880" cy="3724920"/>
          </a:xfrm>
          <a:prstGeom prst="rect">
            <a:avLst/>
          </a:prstGeom>
          <a:noFill/>
          <a:ln>
            <a:noFill/>
          </a:ln>
        </p:spPr>
        <p:style>
          <a:lnRef idx="0"/>
          <a:fillRef idx="0"/>
          <a:effectRef idx="0"/>
          <a:fontRef idx="minor"/>
        </p:style>
        <p:txBody>
          <a:bodyPr lIns="90000" rIns="90000" tIns="91440" bIns="91440"/>
          <a:p>
            <a:pPr>
              <a:lnSpc>
                <a:spcPct val="115000"/>
              </a:lnSpc>
            </a:pPr>
            <a:r>
              <a:rPr lang="en-US" sz="1400" strike="noStrike">
                <a:solidFill>
                  <a:srgbClr val="000000"/>
                </a:solidFill>
                <a:latin typeface="Arial"/>
                <a:ea typeface="Arial"/>
              </a:rPr>
              <a:t>-  Our Products</a:t>
            </a:r>
            <a:endParaRPr/>
          </a:p>
          <a:p>
            <a:pPr>
              <a:lnSpc>
                <a:spcPct val="115000"/>
              </a:lnSpc>
            </a:pPr>
            <a:r>
              <a:rPr lang="en-US" sz="1400" strike="noStrike">
                <a:solidFill>
                  <a:srgbClr val="000000"/>
                </a:solidFill>
                <a:latin typeface="Arial"/>
                <a:ea typeface="Arial"/>
              </a:rPr>
              <a:t>            </a:t>
            </a:r>
            <a:r>
              <a:rPr lang="en-US" sz="1400" strike="noStrike">
                <a:solidFill>
                  <a:srgbClr val="000000"/>
                </a:solidFill>
                <a:latin typeface="Arial"/>
                <a:ea typeface="Arial"/>
              </a:rPr>
              <a:t>	</a:t>
            </a:r>
            <a:r>
              <a:rPr lang="en-US" sz="1400" strike="noStrike">
                <a:solidFill>
                  <a:srgbClr val="000000"/>
                </a:solidFill>
                <a:latin typeface="Arial"/>
                <a:ea typeface="Arial"/>
              </a:rPr>
              <a:t>- backup some datasheets for each product</a:t>
            </a:r>
            <a:endParaRPr/>
          </a:p>
          <a:p>
            <a:pPr>
              <a:lnSpc>
                <a:spcPct val="115000"/>
              </a:lnSpc>
            </a:pPr>
            <a:r>
              <a:rPr lang="en-US" sz="1400" strike="noStrike">
                <a:solidFill>
                  <a:srgbClr val="000000"/>
                </a:solidFill>
                <a:latin typeface="Arial"/>
                <a:ea typeface="Arial"/>
              </a:rPr>
              <a:t>            </a:t>
            </a:r>
            <a:r>
              <a:rPr lang="en-US" sz="1400" strike="noStrike">
                <a:solidFill>
                  <a:srgbClr val="000000"/>
                </a:solidFill>
                <a:latin typeface="Arial"/>
                <a:ea typeface="Arial"/>
              </a:rPr>
              <a:t>	</a:t>
            </a:r>
            <a:r>
              <a:rPr lang="en-US" sz="1400" strike="noStrike">
                <a:solidFill>
                  <a:srgbClr val="000000"/>
                </a:solidFill>
                <a:latin typeface="Arial"/>
                <a:ea typeface="Arial"/>
              </a:rPr>
              <a:t>- future product roadmap</a:t>
            </a:r>
            <a:endParaRPr/>
          </a:p>
          <a:p>
            <a:pPr>
              <a:lnSpc>
                <a:spcPct val="100000"/>
              </a:lnSpc>
            </a:pPr>
            <a:endParaRPr/>
          </a:p>
        </p:txBody>
      </p:sp>
      <p:pic>
        <p:nvPicPr>
          <p:cNvPr id="125" name="Shape 54" descr=""/>
          <p:cNvPicPr/>
          <p:nvPr/>
        </p:nvPicPr>
        <p:blipFill>
          <a:blip r:embed="rId1"/>
          <a:stretch/>
        </p:blipFill>
        <p:spPr>
          <a:xfrm>
            <a:off x="7861680" y="106560"/>
            <a:ext cx="1173960" cy="1173960"/>
          </a:xfrm>
          <a:prstGeom prst="rect">
            <a:avLst/>
          </a:prstGeom>
          <a:ln>
            <a:noFill/>
          </a:ln>
        </p:spPr>
      </p:pic>
      <p:sp>
        <p:nvSpPr>
          <p:cNvPr id="126" name="CustomShape 3"/>
          <p:cNvSpPr/>
          <p:nvPr/>
        </p:nvSpPr>
        <p:spPr>
          <a:xfrm rot="1320600">
            <a:off x="3301560" y="1451880"/>
            <a:ext cx="4883760" cy="944280"/>
          </a:xfrm>
          <a:prstGeom prst="rect">
            <a:avLst/>
          </a:prstGeom>
          <a:noFill/>
          <a:ln>
            <a:noFill/>
          </a:ln>
        </p:spPr>
        <p:style>
          <a:lnRef idx="0"/>
          <a:fillRef idx="0"/>
          <a:effectRef idx="0"/>
          <a:fontRef idx="minor"/>
        </p:style>
        <p:txBody>
          <a:bodyPr wrap="none" lIns="90000" rIns="90000" tIns="45000" bIns="45000"/>
          <a:p>
            <a:pPr algn="ctr">
              <a:lnSpc>
                <a:spcPct val="100000"/>
              </a:lnSpc>
            </a:pPr>
            <a:r>
              <a:rPr b="1" lang="en-US" sz="2800" strike="noStrike">
                <a:solidFill>
                  <a:srgbClr val="8bab42"/>
                </a:solidFill>
                <a:latin typeface="Arial"/>
                <a:ea typeface="Arial"/>
              </a:rPr>
              <a:t>´need some more indivdual </a:t>
            </a:r>
            <a:endParaRPr/>
          </a:p>
          <a:p>
            <a:pPr algn="ctr">
              <a:lnSpc>
                <a:spcPct val="100000"/>
              </a:lnSpc>
            </a:pPr>
            <a:r>
              <a:rPr b="1" lang="en-US" sz="2800" strike="noStrike">
                <a:solidFill>
                  <a:srgbClr val="8bab42"/>
                </a:solidFill>
                <a:latin typeface="Arial"/>
                <a:ea typeface="Arial"/>
              </a:rPr>
              <a:t>product details as well</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27" name="Shape 80" descr=""/>
          <p:cNvPicPr/>
          <p:nvPr/>
        </p:nvPicPr>
        <p:blipFill>
          <a:blip r:embed="rId1"/>
          <a:stretch/>
        </p:blipFill>
        <p:spPr>
          <a:xfrm>
            <a:off x="7512120" y="301320"/>
            <a:ext cx="1173960" cy="1173960"/>
          </a:xfrm>
          <a:prstGeom prst="rect">
            <a:avLst/>
          </a:prstGeom>
          <a:ln>
            <a:noFill/>
          </a:ln>
        </p:spPr>
      </p:pic>
      <p:pic>
        <p:nvPicPr>
          <p:cNvPr id="128" name="Shape 81" descr=""/>
          <p:cNvPicPr/>
          <p:nvPr/>
        </p:nvPicPr>
        <p:blipFill>
          <a:blip r:embed="rId2"/>
          <a:stretch/>
        </p:blipFill>
        <p:spPr>
          <a:xfrm>
            <a:off x="477000" y="0"/>
            <a:ext cx="6568200" cy="4019040"/>
          </a:xfrm>
          <a:prstGeom prst="rect">
            <a:avLst/>
          </a:prstGeom>
          <a:ln>
            <a:noFill/>
          </a:ln>
        </p:spPr>
      </p:pic>
      <p:sp>
        <p:nvSpPr>
          <p:cNvPr id="129" name="CustomShape 1"/>
          <p:cNvSpPr/>
          <p:nvPr/>
        </p:nvSpPr>
        <p:spPr>
          <a:xfrm>
            <a:off x="283680" y="4192200"/>
            <a:ext cx="8627040" cy="829800"/>
          </a:xfrm>
          <a:prstGeom prst="rect">
            <a:avLst/>
          </a:prstGeom>
          <a:noFill/>
          <a:ln w="9360">
            <a:solidFill>
              <a:srgbClr val="999999"/>
            </a:solidFill>
            <a:round/>
          </a:ln>
        </p:spPr>
        <p:style>
          <a:lnRef idx="0"/>
          <a:fillRef idx="0"/>
          <a:effectRef idx="0"/>
          <a:fontRef idx="minor"/>
        </p:style>
        <p:txBody>
          <a:bodyPr lIns="90000" rIns="90000" tIns="91440" bIns="91440"/>
          <a:p>
            <a:pPr>
              <a:lnSpc>
                <a:spcPct val="100000"/>
              </a:lnSpc>
            </a:pPr>
            <a:r>
              <a:rPr lang="en-US" sz="1200" strike="noStrike">
                <a:solidFill>
                  <a:srgbClr val="000000"/>
                </a:solidFill>
                <a:latin typeface="Arial"/>
                <a:ea typeface="Arial"/>
              </a:rPr>
              <a:t>Blah de blah de blah</a:t>
            </a:r>
            <a:endParaRPr/>
          </a:p>
          <a:p>
            <a:pPr>
              <a:lnSpc>
                <a:spcPct val="100000"/>
              </a:lnSpc>
            </a:pPr>
            <a:r>
              <a:rPr lang="en-US" sz="1200" strike="noStrike">
                <a:solidFill>
                  <a:srgbClr val="000000"/>
                </a:solidFill>
                <a:latin typeface="Arial"/>
                <a:ea typeface="Arial"/>
              </a:rPr>
              <a:t>Oh, blah-blah de blah</a:t>
            </a:r>
            <a:endParaRPr/>
          </a:p>
          <a:p>
            <a:pPr>
              <a:lnSpc>
                <a:spcPct val="100000"/>
              </a:lnSpc>
            </a:pPr>
            <a:r>
              <a:rPr lang="en-US" sz="1200" strike="noStrike">
                <a:solidFill>
                  <a:srgbClr val="000000"/>
                </a:solidFill>
                <a:latin typeface="Arial"/>
                <a:ea typeface="Arial"/>
              </a:rPr>
              <a:t>And, blah-blah de blah-de-blah-blah-blah</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38088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b="1" lang="en-US" sz="3000" strike="noStrike">
                <a:solidFill>
                  <a:srgbClr val="555555"/>
                </a:solidFill>
                <a:latin typeface="Arial"/>
                <a:ea typeface="Arial"/>
              </a:rPr>
              <a:t>                     </a:t>
            </a:r>
            <a:r>
              <a:rPr b="1" lang="en-US" sz="3000" strike="noStrike">
                <a:solidFill>
                  <a:srgbClr val="555555"/>
                </a:solidFill>
                <a:latin typeface="Arial"/>
                <a:ea typeface="Arial"/>
              </a:rPr>
              <a:t>Proven Technology</a:t>
            </a:r>
            <a:endParaRPr/>
          </a:p>
        </p:txBody>
      </p:sp>
      <p:sp>
        <p:nvSpPr>
          <p:cNvPr id="131" name="CustomShape 2"/>
          <p:cNvSpPr/>
          <p:nvPr/>
        </p:nvSpPr>
        <p:spPr>
          <a:xfrm>
            <a:off x="298440" y="1200240"/>
            <a:ext cx="8172720" cy="3724920"/>
          </a:xfrm>
          <a:prstGeom prst="rect">
            <a:avLst/>
          </a:prstGeom>
          <a:noFill/>
          <a:ln>
            <a:noFill/>
          </a:ln>
        </p:spPr>
        <p:style>
          <a:lnRef idx="0"/>
          <a:fillRef idx="0"/>
          <a:effectRef idx="0"/>
          <a:fontRef idx="minor"/>
        </p:style>
        <p:txBody>
          <a:bodyPr lIns="90000" rIns="90000" tIns="91440" bIns="91440"/>
          <a:p>
            <a:pPr>
              <a:lnSpc>
                <a:spcPct val="100000"/>
              </a:lnSpc>
            </a:pPr>
            <a:r>
              <a:rPr lang="en-US" sz="2400" strike="noStrike">
                <a:solidFill>
                  <a:srgbClr val="555555"/>
                </a:solidFill>
                <a:latin typeface="Arial"/>
                <a:ea typeface="Arial"/>
              </a:rPr>
              <a:t>Ultra-efficient Servers &amp; Storage</a:t>
            </a:r>
            <a:endParaRPr/>
          </a:p>
          <a:p>
            <a:pPr>
              <a:lnSpc>
                <a:spcPct val="100000"/>
              </a:lnSpc>
              <a:buFont typeface="Arial"/>
              <a:buChar char="●"/>
            </a:pPr>
            <a:r>
              <a:rPr lang="en-US" strike="noStrike">
                <a:solidFill>
                  <a:srgbClr val="555555"/>
                </a:solidFill>
                <a:latin typeface="Arial"/>
                <a:ea typeface="Arial"/>
              </a:rPr>
              <a:t>provide substantial energy and cost savings without sacrificing performance</a:t>
            </a:r>
            <a:endParaRPr/>
          </a:p>
          <a:p>
            <a:pPr>
              <a:lnSpc>
                <a:spcPct val="100000"/>
              </a:lnSpc>
              <a:buFont typeface="Arial"/>
              <a:buChar char="●"/>
            </a:pPr>
            <a:r>
              <a:rPr lang="en-US" strike="noStrike">
                <a:solidFill>
                  <a:srgbClr val="555555"/>
                </a:solidFill>
                <a:latin typeface="Arial"/>
                <a:ea typeface="Arial"/>
              </a:rPr>
              <a:t>built on proven, </a:t>
            </a:r>
            <a:r>
              <a:rPr lang="en-US" strike="noStrike" u="sng">
                <a:solidFill>
                  <a:srgbClr val="1155cc"/>
                </a:solidFill>
                <a:latin typeface="Arial"/>
                <a:ea typeface="Arial"/>
              </a:rPr>
              <a:t>shipping technology</a:t>
            </a:r>
            <a:r>
              <a:rPr lang="en-US" strike="noStrike">
                <a:solidFill>
                  <a:srgbClr val="555555"/>
                </a:solidFill>
                <a:latin typeface="Arial"/>
                <a:ea typeface="Arial"/>
              </a:rPr>
              <a:t> without costly custom chips or strange form factors</a:t>
            </a:r>
            <a:endParaRPr/>
          </a:p>
          <a:p>
            <a:pPr>
              <a:lnSpc>
                <a:spcPct val="100000"/>
              </a:lnSpc>
              <a:buFont typeface="Arial"/>
              <a:buChar char="●"/>
            </a:pPr>
            <a:r>
              <a:rPr lang="en-US" strike="noStrike">
                <a:solidFill>
                  <a:srgbClr val="555555"/>
                </a:solidFill>
                <a:latin typeface="Arial"/>
                <a:ea typeface="Arial"/>
              </a:rPr>
              <a:t>deliver on the green computing ideal, allowing companies to significantly lower their environmental footprint</a:t>
            </a:r>
            <a:endParaRPr/>
          </a:p>
          <a:p>
            <a:pPr>
              <a:lnSpc>
                <a:spcPct val="100000"/>
              </a:lnSpc>
              <a:buFont typeface="Arial"/>
              <a:buChar char="●"/>
            </a:pPr>
            <a:r>
              <a:rPr lang="en-US" strike="noStrike">
                <a:solidFill>
                  <a:srgbClr val="555555"/>
                </a:solidFill>
                <a:latin typeface="Arial"/>
                <a:ea typeface="Arial"/>
              </a:rPr>
              <a:t>no risk: standard X86 processors, memory configurations and I/O connectivity</a:t>
            </a:r>
            <a:endParaRPr/>
          </a:p>
          <a:p>
            <a:pPr>
              <a:lnSpc>
                <a:spcPct val="100000"/>
              </a:lnSpc>
              <a:buFont typeface="Arial"/>
              <a:buChar char="●"/>
            </a:pPr>
            <a:r>
              <a:rPr lang="en-US" strike="noStrike">
                <a:solidFill>
                  <a:srgbClr val="555555"/>
                </a:solidFill>
                <a:latin typeface="Arial"/>
                <a:ea typeface="Arial"/>
              </a:rPr>
              <a:t>designed for modern applications: database; email; web; NAS; hadoop</a:t>
            </a:r>
            <a:endParaRPr/>
          </a:p>
          <a:p>
            <a:pPr>
              <a:lnSpc>
                <a:spcPct val="100000"/>
              </a:lnSpc>
              <a:buFont typeface="Arial"/>
              <a:buChar char="●"/>
            </a:pPr>
            <a:r>
              <a:rPr lang="en-US" strike="noStrike">
                <a:solidFill>
                  <a:srgbClr val="555555"/>
                </a:solidFill>
                <a:latin typeface="Arial"/>
                <a:ea typeface="Arial"/>
              </a:rPr>
              <a:t>broad installed base with uptimes exceeding 24 months</a:t>
            </a:r>
            <a:endParaRPr/>
          </a:p>
        </p:txBody>
      </p:sp>
      <p:pic>
        <p:nvPicPr>
          <p:cNvPr id="132" name="Shape 89" descr=""/>
          <p:cNvPicPr/>
          <p:nvPr/>
        </p:nvPicPr>
        <p:blipFill>
          <a:blip r:embed="rId1"/>
          <a:stretch/>
        </p:blipFill>
        <p:spPr>
          <a:xfrm>
            <a:off x="7512120" y="301320"/>
            <a:ext cx="1173960" cy="1173960"/>
          </a:xfrm>
          <a:prstGeom prst="rect">
            <a:avLst/>
          </a:prstGeom>
          <a:ln>
            <a:noFill/>
          </a:ln>
        </p:spPr>
      </p:pic>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CustomShape 1"/>
          <p:cNvSpPr/>
          <p:nvPr/>
        </p:nvSpPr>
        <p:spPr>
          <a:xfrm>
            <a:off x="380880" y="205920"/>
            <a:ext cx="8228880" cy="856800"/>
          </a:xfrm>
          <a:prstGeom prst="rect">
            <a:avLst/>
          </a:prstGeom>
          <a:noFill/>
          <a:ln>
            <a:noFill/>
          </a:ln>
        </p:spPr>
        <p:style>
          <a:lnRef idx="0"/>
          <a:fillRef idx="0"/>
          <a:effectRef idx="0"/>
          <a:fontRef idx="minor"/>
        </p:style>
        <p:txBody>
          <a:bodyPr lIns="90000" rIns="90000" tIns="91440" bIns="91440" anchor="b"/>
          <a:p>
            <a:pPr algn="ctr">
              <a:lnSpc>
                <a:spcPct val="100000"/>
              </a:lnSpc>
            </a:pPr>
            <a:r>
              <a:rPr b="1" lang="en-US" sz="3000" strike="noStrike">
                <a:solidFill>
                  <a:srgbClr val="555555"/>
                </a:solidFill>
                <a:latin typeface="Arial"/>
                <a:ea typeface="Arial"/>
              </a:rPr>
              <a:t>Product Solution Range</a:t>
            </a:r>
            <a:endParaRPr/>
          </a:p>
        </p:txBody>
      </p:sp>
      <p:sp>
        <p:nvSpPr>
          <p:cNvPr id="134" name="CustomShape 2"/>
          <p:cNvSpPr/>
          <p:nvPr/>
        </p:nvSpPr>
        <p:spPr>
          <a:xfrm>
            <a:off x="298440" y="1200240"/>
            <a:ext cx="8172720" cy="3724920"/>
          </a:xfrm>
          <a:prstGeom prst="rect">
            <a:avLst/>
          </a:prstGeom>
          <a:noFill/>
          <a:ln>
            <a:noFill/>
          </a:ln>
        </p:spPr>
        <p:style>
          <a:lnRef idx="0"/>
          <a:fillRef idx="0"/>
          <a:effectRef idx="0"/>
          <a:fontRef idx="minor"/>
        </p:style>
        <p:txBody>
          <a:bodyPr lIns="90000" rIns="90000" tIns="91440" bIns="91440"/>
          <a:p>
            <a:pPr>
              <a:lnSpc>
                <a:spcPct val="100000"/>
              </a:lnSpc>
            </a:pPr>
            <a:r>
              <a:rPr lang="en-US" sz="2400" strike="noStrike">
                <a:solidFill>
                  <a:srgbClr val="555555"/>
                </a:solidFill>
                <a:latin typeface="Arial"/>
                <a:ea typeface="Arial"/>
              </a:rPr>
              <a:t>Ultra-efficient Servers &amp; Storage</a:t>
            </a:r>
            <a:endParaRPr/>
          </a:p>
          <a:p>
            <a:pPr>
              <a:lnSpc>
                <a:spcPct val="100000"/>
              </a:lnSpc>
              <a:buFont typeface="Arial"/>
              <a:buChar char="●"/>
            </a:pPr>
            <a:r>
              <a:rPr lang="en-US" strike="noStrike">
                <a:solidFill>
                  <a:srgbClr val="555555"/>
                </a:solidFill>
                <a:latin typeface="Arial"/>
                <a:ea typeface="Arial"/>
              </a:rPr>
              <a:t>provide substantial energy and cost savings without sacrificing performance - see our white paper</a:t>
            </a:r>
            <a:endParaRPr/>
          </a:p>
          <a:p>
            <a:pPr>
              <a:lnSpc>
                <a:spcPct val="100000"/>
              </a:lnSpc>
              <a:buFont typeface="Arial"/>
              <a:buChar char="●"/>
            </a:pPr>
            <a:r>
              <a:rPr lang="en-US" strike="noStrike">
                <a:solidFill>
                  <a:srgbClr val="555555"/>
                </a:solidFill>
                <a:latin typeface="Arial"/>
                <a:ea typeface="Arial"/>
              </a:rPr>
              <a:t>built on proven, </a:t>
            </a:r>
            <a:r>
              <a:rPr lang="en-US" strike="noStrike" u="sng">
                <a:solidFill>
                  <a:srgbClr val="1155cc"/>
                </a:solidFill>
                <a:latin typeface="Arial"/>
                <a:ea typeface="Arial"/>
              </a:rPr>
              <a:t>shipping technology</a:t>
            </a:r>
            <a:r>
              <a:rPr lang="en-US" strike="noStrike">
                <a:solidFill>
                  <a:srgbClr val="555555"/>
                </a:solidFill>
                <a:latin typeface="Arial"/>
                <a:ea typeface="Arial"/>
              </a:rPr>
              <a:t> without costly custom chips or strange form factors</a:t>
            </a:r>
            <a:endParaRPr/>
          </a:p>
          <a:p>
            <a:pPr>
              <a:lnSpc>
                <a:spcPct val="100000"/>
              </a:lnSpc>
              <a:buFont typeface="Arial"/>
              <a:buChar char="●"/>
            </a:pPr>
            <a:r>
              <a:rPr lang="en-US" strike="noStrike">
                <a:solidFill>
                  <a:srgbClr val="555555"/>
                </a:solidFill>
                <a:latin typeface="Arial"/>
                <a:ea typeface="Arial"/>
              </a:rPr>
              <a:t>deliver on the green computing ideal, allowing companies to significantly lower their environmental footprint</a:t>
            </a:r>
            <a:endParaRPr/>
          </a:p>
          <a:p>
            <a:pPr>
              <a:lnSpc>
                <a:spcPct val="100000"/>
              </a:lnSpc>
              <a:buFont typeface="Arial"/>
              <a:buChar char="●"/>
            </a:pPr>
            <a:r>
              <a:rPr lang="en-US" strike="noStrike">
                <a:solidFill>
                  <a:srgbClr val="555555"/>
                </a:solidFill>
                <a:latin typeface="Arial"/>
                <a:ea typeface="Arial"/>
              </a:rPr>
              <a:t>no risk: standard X86 processors, memory configurations and I/O connectivity</a:t>
            </a:r>
            <a:endParaRPr/>
          </a:p>
          <a:p>
            <a:pPr>
              <a:lnSpc>
                <a:spcPct val="100000"/>
              </a:lnSpc>
              <a:buFont typeface="Arial"/>
              <a:buChar char="●"/>
            </a:pPr>
            <a:r>
              <a:rPr lang="en-US" strike="noStrike">
                <a:solidFill>
                  <a:srgbClr val="555555"/>
                </a:solidFill>
                <a:latin typeface="Arial"/>
                <a:ea typeface="Arial"/>
              </a:rPr>
              <a:t>designed for modern applications: database; email; web; NAS; hadoop</a:t>
            </a:r>
            <a:endParaRPr/>
          </a:p>
          <a:p>
            <a:pPr>
              <a:lnSpc>
                <a:spcPct val="100000"/>
              </a:lnSpc>
              <a:buFont typeface="Arial"/>
              <a:buChar char="●"/>
            </a:pPr>
            <a:r>
              <a:rPr lang="en-US" strike="noStrike">
                <a:solidFill>
                  <a:srgbClr val="555555"/>
                </a:solidFill>
                <a:latin typeface="Arial"/>
                <a:ea typeface="Arial"/>
              </a:rPr>
              <a:t>broad installed base with uptimes exceeding 24 months</a:t>
            </a:r>
            <a:endParaRPr/>
          </a:p>
        </p:txBody>
      </p:sp>
      <p:pic>
        <p:nvPicPr>
          <p:cNvPr id="135" name="Shape 96" descr=""/>
          <p:cNvPicPr/>
          <p:nvPr/>
        </p:nvPicPr>
        <p:blipFill>
          <a:blip r:embed="rId1"/>
          <a:stretch/>
        </p:blipFill>
        <p:spPr>
          <a:xfrm>
            <a:off x="7512120" y="301320"/>
            <a:ext cx="1173960" cy="1173960"/>
          </a:xfrm>
          <a:prstGeom prst="rect">
            <a:avLst/>
          </a:prstGeom>
          <a:ln>
            <a:noFill/>
          </a:ln>
        </p:spPr>
      </p:pic>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CustomShape 1"/>
          <p:cNvSpPr/>
          <p:nvPr/>
        </p:nvSpPr>
        <p:spPr>
          <a:xfrm>
            <a:off x="45720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b="1" lang="en-US" sz="3000" strike="noStrike">
                <a:solidFill>
                  <a:srgbClr val="555555"/>
                </a:solidFill>
                <a:latin typeface="Arial"/>
                <a:ea typeface="Arial"/>
              </a:rPr>
              <a:t>Ultra-efficient servers</a:t>
            </a:r>
            <a:endParaRPr/>
          </a:p>
        </p:txBody>
      </p:sp>
      <p:sp>
        <p:nvSpPr>
          <p:cNvPr id="137" name="CustomShape 2"/>
          <p:cNvSpPr/>
          <p:nvPr/>
        </p:nvSpPr>
        <p:spPr>
          <a:xfrm>
            <a:off x="457200" y="1200240"/>
            <a:ext cx="8228880" cy="3724920"/>
          </a:xfrm>
          <a:prstGeom prst="rect">
            <a:avLst/>
          </a:prstGeom>
          <a:noFill/>
          <a:ln>
            <a:noFill/>
          </a:ln>
        </p:spPr>
        <p:style>
          <a:lnRef idx="0"/>
          <a:fillRef idx="0"/>
          <a:effectRef idx="0"/>
          <a:fontRef idx="minor"/>
        </p:style>
        <p:txBody>
          <a:bodyPr lIns="90000" rIns="90000" tIns="91440" bIns="91440"/>
          <a:p>
            <a:pPr>
              <a:lnSpc>
                <a:spcPct val="100000"/>
              </a:lnSpc>
            </a:pPr>
            <a:r>
              <a:rPr lang="en-US" strike="noStrike">
                <a:solidFill>
                  <a:srgbClr val="000000"/>
                </a:solidFill>
                <a:latin typeface="Arial"/>
                <a:ea typeface="Arial"/>
              </a:rPr>
              <a:t>an </a:t>
            </a:r>
            <a:r>
              <a:rPr b="1" lang="en-US" strike="noStrike">
                <a:solidFill>
                  <a:srgbClr val="000000"/>
                </a:solidFill>
                <a:latin typeface="Arial"/>
                <a:ea typeface="Arial"/>
              </a:rPr>
              <a:t>enormous</a:t>
            </a:r>
            <a:r>
              <a:rPr lang="en-US" strike="noStrike">
                <a:solidFill>
                  <a:srgbClr val="000000"/>
                </a:solidFill>
                <a:latin typeface="Arial"/>
                <a:ea typeface="Arial"/>
              </a:rPr>
              <a:t> </a:t>
            </a:r>
            <a:r>
              <a:rPr i="1" lang="en-US" strike="noStrike">
                <a:solidFill>
                  <a:srgbClr val="000000"/>
                </a:solidFill>
                <a:latin typeface="Arial"/>
                <a:ea typeface="Arial"/>
              </a:rPr>
              <a:t>unexploited opportunity</a:t>
            </a:r>
            <a:endParaRPr/>
          </a:p>
          <a:p>
            <a:pPr>
              <a:lnSpc>
                <a:spcPct val="100000"/>
              </a:lnSpc>
            </a:pPr>
            <a:endParaRPr/>
          </a:p>
          <a:p>
            <a:pPr>
              <a:lnSpc>
                <a:spcPct val="144000"/>
              </a:lnSpc>
              <a:buFont typeface="Arial"/>
              <a:buChar char="●"/>
            </a:pPr>
            <a:r>
              <a:rPr lang="en-US" strike="noStrike">
                <a:solidFill>
                  <a:srgbClr val="555555"/>
                </a:solidFill>
                <a:latin typeface="Arial"/>
                <a:ea typeface="Arial"/>
              </a:rPr>
              <a:t>data centers (openstack, hadoop, spark, nosql)</a:t>
            </a:r>
            <a:endParaRPr/>
          </a:p>
          <a:p>
            <a:pPr>
              <a:lnSpc>
                <a:spcPct val="144000"/>
              </a:lnSpc>
              <a:buFont typeface="Arial"/>
              <a:buChar char="●"/>
            </a:pPr>
            <a:r>
              <a:rPr lang="en-US" strike="noStrike">
                <a:solidFill>
                  <a:srgbClr val="555555"/>
                </a:solidFill>
                <a:latin typeface="Arial"/>
                <a:ea typeface="Arial"/>
              </a:rPr>
              <a:t>web applications (apache, nginx, IIS)</a:t>
            </a:r>
            <a:endParaRPr/>
          </a:p>
          <a:p>
            <a:pPr>
              <a:lnSpc>
                <a:spcPct val="144000"/>
              </a:lnSpc>
              <a:buFont typeface="Arial"/>
              <a:buChar char="●"/>
            </a:pPr>
            <a:r>
              <a:rPr lang="en-US" strike="noStrike">
                <a:solidFill>
                  <a:srgbClr val="555555"/>
                </a:solidFill>
                <a:latin typeface="Arial"/>
                <a:ea typeface="Arial"/>
              </a:rPr>
              <a:t>enterprise applications (email, database, CRM, web frameworks)</a:t>
            </a:r>
            <a:endParaRPr/>
          </a:p>
          <a:p>
            <a:pPr>
              <a:lnSpc>
                <a:spcPct val="144000"/>
              </a:lnSpc>
              <a:buFont typeface="Arial"/>
              <a:buChar char="●"/>
            </a:pPr>
            <a:r>
              <a:rPr lang="en-US" strike="noStrike">
                <a:solidFill>
                  <a:srgbClr val="555555"/>
                </a:solidFill>
                <a:latin typeface="Arial"/>
                <a:ea typeface="Arial"/>
              </a:rPr>
              <a:t>virtualization: server consolidation combined with efficient hardware</a:t>
            </a:r>
            <a:endParaRPr/>
          </a:p>
          <a:p>
            <a:pPr>
              <a:lnSpc>
                <a:spcPct val="144000"/>
              </a:lnSpc>
              <a:buFont typeface="Arial"/>
              <a:buChar char="●"/>
            </a:pPr>
            <a:r>
              <a:rPr lang="en-US" strike="noStrike">
                <a:solidFill>
                  <a:srgbClr val="555555"/>
                </a:solidFill>
                <a:latin typeface="Arial"/>
                <a:ea typeface="Arial"/>
              </a:rPr>
              <a:t>cloud implementations (VMware, openstack, big data)</a:t>
            </a:r>
            <a:endParaRPr/>
          </a:p>
        </p:txBody>
      </p:sp>
      <p:pic>
        <p:nvPicPr>
          <p:cNvPr id="138" name="Shape 111" descr=""/>
          <p:cNvPicPr/>
          <p:nvPr/>
        </p:nvPicPr>
        <p:blipFill>
          <a:blip r:embed="rId1"/>
          <a:stretch/>
        </p:blipFill>
        <p:spPr>
          <a:xfrm>
            <a:off x="7512120" y="301320"/>
            <a:ext cx="1173960" cy="1173960"/>
          </a:xfrm>
          <a:prstGeom prst="rect">
            <a:avLst/>
          </a:prstGeom>
          <a:ln>
            <a:noFill/>
          </a:ln>
        </p:spPr>
      </p:pic>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CustomShape 1"/>
          <p:cNvSpPr/>
          <p:nvPr/>
        </p:nvSpPr>
        <p:spPr>
          <a:xfrm>
            <a:off x="45720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b="1" lang="en-US" sz="3000" strike="noStrike">
                <a:solidFill>
                  <a:srgbClr val="555555"/>
                </a:solidFill>
                <a:latin typeface="Arial"/>
                <a:ea typeface="Arial"/>
              </a:rPr>
              <a:t>What customers are saying</a:t>
            </a:r>
            <a:endParaRPr/>
          </a:p>
        </p:txBody>
      </p:sp>
      <p:sp>
        <p:nvSpPr>
          <p:cNvPr id="140" name="CustomShape 2"/>
          <p:cNvSpPr/>
          <p:nvPr/>
        </p:nvSpPr>
        <p:spPr>
          <a:xfrm>
            <a:off x="457200" y="1200240"/>
            <a:ext cx="8228880" cy="3724920"/>
          </a:xfrm>
          <a:prstGeom prst="rect">
            <a:avLst/>
          </a:prstGeom>
          <a:noFill/>
          <a:ln>
            <a:noFill/>
          </a:ln>
        </p:spPr>
        <p:style>
          <a:lnRef idx="0"/>
          <a:fillRef idx="0"/>
          <a:effectRef idx="0"/>
          <a:fontRef idx="minor"/>
        </p:style>
        <p:txBody>
          <a:bodyPr lIns="90000" rIns="90000" tIns="91440" bIns="91440"/>
          <a:p>
            <a:pPr>
              <a:lnSpc>
                <a:spcPct val="100000"/>
              </a:lnSpc>
            </a:pPr>
            <a:endParaRPr/>
          </a:p>
          <a:p>
            <a:pPr>
              <a:lnSpc>
                <a:spcPct val="100000"/>
              </a:lnSpc>
            </a:pPr>
            <a:r>
              <a:rPr lang="en-US" sz="1400" strike="noStrike">
                <a:solidFill>
                  <a:srgbClr val="000000"/>
                </a:solidFill>
                <a:latin typeface="Arial"/>
                <a:ea typeface="Arial"/>
              </a:rPr>
              <a:t>We use Lopoco servers for almost all our IT needs.  The fanless LP-2180 is our firewall, router, DNS and DHCP server all in one.  We have a cluster of LP-4255’s for developers, virtual machines, and testing infrastructure.  Some of the developers are amazed to find out that all of our Lopoco servers fit in one low-cost rack at our colo with a power budget of only 1.6 kWatts.  And we could probably add another 10 servers without bumping up against the limit.  Needless to say, we are very pleased.  Lopoco even made us a short run of custom servers which we use to demonstrate our software to customers all over the world.   </a:t>
            </a:r>
            <a:r>
              <a:rPr i="1" lang="en-US" sz="1400" strike="noStrike">
                <a:solidFill>
                  <a:srgbClr val="000000"/>
                </a:solidFill>
                <a:latin typeface="Arial"/>
                <a:ea typeface="Arial"/>
              </a:rPr>
              <a:t>- Simon Butler, Methodics Inc.</a:t>
            </a:r>
            <a:endParaRPr/>
          </a:p>
          <a:p>
            <a:pPr>
              <a:lnSpc>
                <a:spcPct val="100000"/>
              </a:lnSpc>
            </a:pPr>
            <a:endParaRPr/>
          </a:p>
          <a:p>
            <a:pPr>
              <a:lnSpc>
                <a:spcPct val="100000"/>
              </a:lnSpc>
            </a:pPr>
            <a:r>
              <a:rPr lang="en-US" sz="1400" strike="noStrike">
                <a:solidFill>
                  <a:srgbClr val="000000"/>
                </a:solidFill>
                <a:latin typeface="Arial"/>
                <a:ea typeface="Arial"/>
              </a:rPr>
              <a:t>We got a pair of replicating postgresql database servers from Lopoco to handle all our most critical corporate and engineering data.  The servers have performed admirably, and are all but silent and the air coming out the back is only 1-2 degrees above ambient.  No special HVAC needed!  The operating cost savings over a single big conventional server with dual-redundant power supplies and extra disks comes to roughly $500/year.  We’re pleased with the performance, the environmental savings, and the money we save.  </a:t>
            </a:r>
            <a:r>
              <a:rPr i="1" lang="en-US" sz="1400" strike="noStrike">
                <a:solidFill>
                  <a:srgbClr val="000000"/>
                </a:solidFill>
                <a:latin typeface="Arial"/>
                <a:ea typeface="Arial"/>
              </a:rPr>
              <a:t>- Dan Emerson, Light and Motion Industries</a:t>
            </a:r>
            <a:endParaRPr/>
          </a:p>
        </p:txBody>
      </p:sp>
      <p:pic>
        <p:nvPicPr>
          <p:cNvPr id="141" name="Shape 118" descr=""/>
          <p:cNvPicPr/>
          <p:nvPr/>
        </p:nvPicPr>
        <p:blipFill>
          <a:blip r:embed="rId1"/>
          <a:stretch/>
        </p:blipFill>
        <p:spPr>
          <a:xfrm>
            <a:off x="7512120" y="301320"/>
            <a:ext cx="1173960" cy="117396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45720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lang="en-US" sz="2400" strike="noStrike">
                <a:solidFill>
                  <a:srgbClr val="000000"/>
                </a:solidFill>
                <a:latin typeface="Arial"/>
                <a:ea typeface="Arial"/>
              </a:rPr>
              <a:t>Our Vision</a:t>
            </a:r>
            <a:endParaRPr/>
          </a:p>
        </p:txBody>
      </p:sp>
      <p:sp>
        <p:nvSpPr>
          <p:cNvPr id="77" name="CustomShape 2"/>
          <p:cNvSpPr/>
          <p:nvPr/>
        </p:nvSpPr>
        <p:spPr>
          <a:xfrm>
            <a:off x="480960" y="1391040"/>
            <a:ext cx="8228880" cy="2997720"/>
          </a:xfrm>
          <a:prstGeom prst="rect">
            <a:avLst/>
          </a:prstGeom>
          <a:noFill/>
          <a:ln>
            <a:noFill/>
          </a:ln>
        </p:spPr>
        <p:style>
          <a:lnRef idx="0"/>
          <a:fillRef idx="0"/>
          <a:effectRef idx="0"/>
          <a:fontRef idx="minor"/>
        </p:style>
        <p:txBody>
          <a:bodyPr lIns="90000" rIns="90000" tIns="91440" bIns="91440"/>
          <a:p>
            <a:pPr>
              <a:lnSpc>
                <a:spcPct val="100000"/>
              </a:lnSpc>
            </a:pPr>
            <a:r>
              <a:rPr lang="en-US" sz="2000" strike="noStrike">
                <a:solidFill>
                  <a:srgbClr val="000000"/>
                </a:solidFill>
                <a:latin typeface="Arial"/>
                <a:ea typeface="Arial"/>
              </a:rPr>
              <a:t>Designing and manufacturing ultra-efficient, green tech servers that provide substantial energy and cost savings without sacrificing performance by using proven, shipping technology without costly custom chips or disruptive form factors.</a:t>
            </a:r>
            <a:endParaRPr/>
          </a:p>
          <a:p>
            <a:pPr>
              <a:lnSpc>
                <a:spcPct val="100000"/>
              </a:lnSpc>
            </a:pPr>
            <a:endParaRPr/>
          </a:p>
          <a:p>
            <a:pPr>
              <a:lnSpc>
                <a:spcPct val="100000"/>
              </a:lnSpc>
            </a:pPr>
            <a:r>
              <a:rPr lang="en-US" strike="noStrike">
                <a:solidFill>
                  <a:srgbClr val="000000"/>
                </a:solidFill>
                <a:latin typeface="Arial"/>
                <a:ea typeface="Arial"/>
              </a:rPr>
              <a:t>We aim to substantially decrease the TCO for corporate IT by creating value add server and storage products generating lower heat and less vibration; giving higher density and lower investment required, and substantially lower energy consumption (as much as 75% less).</a:t>
            </a:r>
            <a:endParaRPr/>
          </a:p>
          <a:p>
            <a:pPr>
              <a:lnSpc>
                <a:spcPct val="100000"/>
              </a:lnSpc>
            </a:pPr>
            <a:endParaRPr/>
          </a:p>
        </p:txBody>
      </p:sp>
      <p:pic>
        <p:nvPicPr>
          <p:cNvPr id="78" name="Shape 40" descr=""/>
          <p:cNvPicPr/>
          <p:nvPr/>
        </p:nvPicPr>
        <p:blipFill>
          <a:blip r:embed="rId1"/>
          <a:stretch/>
        </p:blipFill>
        <p:spPr>
          <a:xfrm>
            <a:off x="7808760" y="107640"/>
            <a:ext cx="1173960" cy="117396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CustomShape 1"/>
          <p:cNvSpPr/>
          <p:nvPr/>
        </p:nvSpPr>
        <p:spPr>
          <a:xfrm>
            <a:off x="38088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lang="en-US" sz="2400" strike="noStrike">
                <a:solidFill>
                  <a:srgbClr val="000000"/>
                </a:solidFill>
                <a:latin typeface="Arial"/>
                <a:ea typeface="Arial"/>
              </a:rPr>
              <a:t>About Us</a:t>
            </a:r>
            <a:endParaRPr/>
          </a:p>
        </p:txBody>
      </p:sp>
      <p:sp>
        <p:nvSpPr>
          <p:cNvPr id="80" name="CustomShape 2"/>
          <p:cNvSpPr/>
          <p:nvPr/>
        </p:nvSpPr>
        <p:spPr>
          <a:xfrm>
            <a:off x="238320" y="1063440"/>
            <a:ext cx="6988680" cy="1154160"/>
          </a:xfrm>
          <a:prstGeom prst="rect">
            <a:avLst/>
          </a:prstGeom>
          <a:noFill/>
          <a:ln>
            <a:noFill/>
          </a:ln>
        </p:spPr>
        <p:style>
          <a:lnRef idx="0"/>
          <a:fillRef idx="0"/>
          <a:effectRef idx="0"/>
          <a:fontRef idx="minor"/>
        </p:style>
        <p:txBody>
          <a:bodyPr lIns="90000" rIns="90000" tIns="91440" bIns="91440"/>
          <a:p>
            <a:pPr>
              <a:lnSpc>
                <a:spcPct val="100000"/>
              </a:lnSpc>
              <a:buFont typeface="Wingdings" charset="2"/>
              <a:buChar char=""/>
            </a:pPr>
            <a:r>
              <a:rPr lang="en-US" sz="1200" strike="noStrike">
                <a:solidFill>
                  <a:srgbClr val="000000"/>
                </a:solidFill>
                <a:latin typeface="Arial"/>
                <a:ea typeface="Arial"/>
              </a:rPr>
              <a:t>Established mid-2010 by a group of Silicon Valley veterans in fields of server, storage, software and CPU design</a:t>
            </a:r>
            <a:endParaRPr/>
          </a:p>
          <a:p>
            <a:pPr>
              <a:lnSpc>
                <a:spcPct val="100000"/>
              </a:lnSpc>
              <a:buFont typeface="Wingdings" charset="2"/>
              <a:buChar char=""/>
            </a:pPr>
            <a:r>
              <a:rPr lang="en-US" sz="1200" strike="noStrike">
                <a:solidFill>
                  <a:srgbClr val="000000"/>
                </a:solidFill>
                <a:latin typeface="Arial"/>
                <a:ea typeface="Arial"/>
              </a:rPr>
              <a:t>Delivered first server to customer Q4 2011</a:t>
            </a:r>
            <a:endParaRPr/>
          </a:p>
          <a:p>
            <a:pPr>
              <a:lnSpc>
                <a:spcPct val="100000"/>
              </a:lnSpc>
              <a:buFont typeface="Wingdings" charset="2"/>
              <a:buChar char=""/>
            </a:pPr>
            <a:r>
              <a:rPr lang="en-US" sz="1200" strike="noStrike">
                <a:solidFill>
                  <a:srgbClr val="000000"/>
                </a:solidFill>
                <a:latin typeface="Arial"/>
                <a:ea typeface="Arial"/>
              </a:rPr>
              <a:t>Headquartered in the heart of Silicon Valley, California. European legal entity in process to be set-up in Austria, Europe.</a:t>
            </a:r>
            <a:endParaRPr/>
          </a:p>
          <a:p>
            <a:pPr>
              <a:lnSpc>
                <a:spcPct val="115000"/>
              </a:lnSpc>
            </a:pPr>
            <a:endParaRPr/>
          </a:p>
          <a:p>
            <a:pPr>
              <a:lnSpc>
                <a:spcPct val="115000"/>
              </a:lnSpc>
            </a:pPr>
            <a:endParaRPr/>
          </a:p>
          <a:p>
            <a:pPr>
              <a:lnSpc>
                <a:spcPct val="115000"/>
              </a:lnSpc>
            </a:pPr>
            <a:endParaRPr/>
          </a:p>
          <a:p>
            <a:pPr>
              <a:lnSpc>
                <a:spcPct val="115000"/>
              </a:lnSpc>
            </a:pPr>
            <a:endParaRPr/>
          </a:p>
          <a:p>
            <a:pPr>
              <a:lnSpc>
                <a:spcPct val="100000"/>
              </a:lnSpc>
            </a:pPr>
            <a:endParaRPr/>
          </a:p>
          <a:p>
            <a:pPr>
              <a:lnSpc>
                <a:spcPct val="100000"/>
              </a:lnSpc>
            </a:pPr>
            <a:endParaRPr/>
          </a:p>
        </p:txBody>
      </p:sp>
      <p:pic>
        <p:nvPicPr>
          <p:cNvPr id="81" name="Shape 47" descr=""/>
          <p:cNvPicPr/>
          <p:nvPr/>
        </p:nvPicPr>
        <p:blipFill>
          <a:blip r:embed="rId1"/>
          <a:stretch/>
        </p:blipFill>
        <p:spPr>
          <a:xfrm>
            <a:off x="7860600" y="114120"/>
            <a:ext cx="1173960" cy="1173960"/>
          </a:xfrm>
          <a:prstGeom prst="rect">
            <a:avLst/>
          </a:prstGeom>
          <a:ln>
            <a:noFill/>
          </a:ln>
        </p:spPr>
      </p:pic>
      <p:sp>
        <p:nvSpPr>
          <p:cNvPr id="82" name="CustomShape 3"/>
          <p:cNvSpPr/>
          <p:nvPr/>
        </p:nvSpPr>
        <p:spPr>
          <a:xfrm>
            <a:off x="1106280" y="2130120"/>
            <a:ext cx="6120720" cy="2830680"/>
          </a:xfrm>
          <a:prstGeom prst="rect">
            <a:avLst/>
          </a:prstGeom>
          <a:noFill/>
          <a:ln>
            <a:noFill/>
          </a:ln>
        </p:spPr>
        <p:style>
          <a:lnRef idx="0"/>
          <a:fillRef idx="0"/>
          <a:effectRef idx="0"/>
          <a:fontRef idx="minor"/>
        </p:style>
        <p:txBody>
          <a:bodyPr lIns="90000" rIns="90000" tIns="91440" bIns="91440"/>
          <a:p>
            <a:pPr>
              <a:lnSpc>
                <a:spcPct val="115000"/>
              </a:lnSpc>
              <a:buFont typeface="StarSymbol"/>
              <a:buChar char="-"/>
            </a:pPr>
            <a:r>
              <a:rPr b="1" lang="en-US" sz="1100" strike="noStrike">
                <a:solidFill>
                  <a:srgbClr val="00000a"/>
                </a:solidFill>
                <a:latin typeface="Arial"/>
                <a:ea typeface="Arial"/>
              </a:rPr>
              <a:t>Led by founder Andrew Sharp as CEO</a:t>
            </a:r>
            <a:r>
              <a:rPr lang="en-US" sz="1100" strike="noStrike">
                <a:solidFill>
                  <a:srgbClr val="00000a"/>
                </a:solidFill>
                <a:latin typeface="Arial"/>
                <a:ea typeface="Arial"/>
              </a:rPr>
              <a:t>, a Silicon Valley veteran who joined Convergent Technologies in 1985, and has worked for Sun, SGI, HP and LSI, along with several startups.</a:t>
            </a:r>
            <a:endParaRPr/>
          </a:p>
          <a:p>
            <a:pPr>
              <a:lnSpc>
                <a:spcPct val="115000"/>
              </a:lnSpc>
              <a:buFont typeface="StarSymbol"/>
              <a:buChar char="-"/>
            </a:pPr>
            <a:r>
              <a:rPr b="1" lang="en-US" sz="1100" strike="noStrike">
                <a:solidFill>
                  <a:srgbClr val="00000a"/>
                </a:solidFill>
                <a:latin typeface="Arial"/>
                <a:ea typeface="Arial"/>
              </a:rPr>
              <a:t>Peter Theunis, CTO and co-founder</a:t>
            </a:r>
            <a:r>
              <a:rPr lang="en-US" sz="1100" strike="noStrike">
                <a:solidFill>
                  <a:srgbClr val="00000a"/>
                </a:solidFill>
                <a:latin typeface="Arial"/>
                <a:ea typeface="Arial"/>
              </a:rPr>
              <a:t>, has more than 10 years of experience in large scale systems architecture at startups and at Yahoo!</a:t>
            </a:r>
            <a:endParaRPr/>
          </a:p>
          <a:p>
            <a:pPr>
              <a:lnSpc>
                <a:spcPct val="115000"/>
              </a:lnSpc>
              <a:buFont typeface="StarSymbol"/>
              <a:buChar char="-"/>
            </a:pPr>
            <a:r>
              <a:rPr b="1" lang="en-US" sz="1100" strike="noStrike">
                <a:solidFill>
                  <a:srgbClr val="00000a"/>
                </a:solidFill>
                <a:latin typeface="Arial"/>
                <a:ea typeface="Arial"/>
              </a:rPr>
              <a:t>Jack Mills, VP Engineering</a:t>
            </a:r>
            <a:r>
              <a:rPr lang="en-US" sz="1100" strike="noStrike">
                <a:solidFill>
                  <a:srgbClr val="00000a"/>
                </a:solidFill>
                <a:latin typeface="Arial"/>
                <a:ea typeface="Arial"/>
              </a:rPr>
              <a:t>, while at Intel was an architect of the Pentium and the Itanium processors; later Director of advanced processor research; also  an alumnus of Convergent Technologies [advisor]</a:t>
            </a:r>
            <a:endParaRPr/>
          </a:p>
          <a:p>
            <a:pPr>
              <a:lnSpc>
                <a:spcPct val="115000"/>
              </a:lnSpc>
              <a:buFont typeface="StarSymbol"/>
              <a:buChar char="-"/>
            </a:pPr>
            <a:r>
              <a:rPr b="1" lang="en-US" sz="1100" strike="noStrike">
                <a:solidFill>
                  <a:srgbClr val="00000a"/>
                </a:solidFill>
                <a:latin typeface="Arial"/>
                <a:ea typeface="Arial"/>
              </a:rPr>
              <a:t>Mark Brine, CFO</a:t>
            </a:r>
            <a:r>
              <a:rPr lang="en-US" sz="1100" strike="noStrike">
                <a:solidFill>
                  <a:srgbClr val="00000a"/>
                </a:solidFill>
                <a:latin typeface="Arial"/>
                <a:ea typeface="Arial"/>
              </a:rPr>
              <a:t>, is a veteran of Silicon Valley startups, starting at VLSI, later VP of Finance at semiconductor startup Discera; now Director of  Finance at Cloudera [advisor/board].</a:t>
            </a:r>
            <a:endParaRPr/>
          </a:p>
          <a:p>
            <a:pPr>
              <a:lnSpc>
                <a:spcPct val="115000"/>
              </a:lnSpc>
              <a:buFont typeface="StarSymbol"/>
              <a:buChar char="-"/>
            </a:pPr>
            <a:r>
              <a:rPr b="1" lang="en-US" sz="1100" strike="noStrike">
                <a:solidFill>
                  <a:srgbClr val="000000"/>
                </a:solidFill>
                <a:latin typeface="Arial"/>
                <a:ea typeface="Arial"/>
              </a:rPr>
              <a:t>Karl Pfister-Kraxner EMEA</a:t>
            </a:r>
            <a:r>
              <a:rPr lang="en-US" sz="1100" strike="noStrike">
                <a:solidFill>
                  <a:srgbClr val="000000"/>
                </a:solidFill>
                <a:latin typeface="Arial"/>
                <a:ea typeface="Arial"/>
              </a:rPr>
              <a:t> has 20+ years in senior management, sales, marketing, business development at leading global companies incl. Samsung, Nokia, Hewlett-Packard, Sony and Microsoft.</a:t>
            </a:r>
            <a:endParaRPr/>
          </a:p>
          <a:p>
            <a:pPr>
              <a:lnSpc>
                <a:spcPct val="115000"/>
              </a:lnSpc>
            </a:pPr>
            <a:endParaRPr/>
          </a:p>
          <a:p>
            <a:pPr>
              <a:lnSpc>
                <a:spcPct val="115000"/>
              </a:lnSpc>
            </a:pPr>
            <a:endParaRPr/>
          </a:p>
          <a:p>
            <a:pPr>
              <a:lnSpc>
                <a:spcPct val="115000"/>
              </a:lnSpc>
            </a:pPr>
            <a:endParaRPr/>
          </a:p>
          <a:p>
            <a:pPr>
              <a:lnSpc>
                <a:spcPct val="100000"/>
              </a:lnSpc>
            </a:pPr>
            <a:endParaRPr/>
          </a:p>
          <a:p>
            <a:pPr>
              <a:lnSpc>
                <a:spcPct val="100000"/>
              </a:lnSpc>
            </a:pP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CustomShape 1"/>
          <p:cNvSpPr/>
          <p:nvPr/>
        </p:nvSpPr>
        <p:spPr>
          <a:xfrm>
            <a:off x="380880" y="205920"/>
            <a:ext cx="8228880" cy="856800"/>
          </a:xfrm>
          <a:prstGeom prst="rect">
            <a:avLst/>
          </a:prstGeom>
          <a:noFill/>
          <a:ln>
            <a:noFill/>
          </a:ln>
        </p:spPr>
        <p:style>
          <a:lnRef idx="0"/>
          <a:fillRef idx="0"/>
          <a:effectRef idx="0"/>
          <a:fontRef idx="minor"/>
        </p:style>
        <p:txBody>
          <a:bodyPr lIns="90000" rIns="90000" tIns="91440" bIns="91440" anchor="b"/>
          <a:p>
            <a:pPr>
              <a:lnSpc>
                <a:spcPct val="100000"/>
              </a:lnSpc>
            </a:pPr>
            <a:r>
              <a:rPr b="1" lang="en-US" sz="2400" strike="noStrike">
                <a:solidFill>
                  <a:srgbClr val="555555"/>
                </a:solidFill>
                <a:latin typeface="Arial"/>
                <a:ea typeface="Arial"/>
              </a:rPr>
              <a:t> </a:t>
            </a:r>
            <a:r>
              <a:rPr lang="en-US" sz="2400" strike="noStrike">
                <a:solidFill>
                  <a:srgbClr val="000000"/>
                </a:solidFill>
                <a:latin typeface="Arial"/>
                <a:ea typeface="Arial"/>
              </a:rPr>
              <a:t>Current challenges in the industry</a:t>
            </a:r>
            <a:endParaRPr/>
          </a:p>
        </p:txBody>
      </p:sp>
      <p:sp>
        <p:nvSpPr>
          <p:cNvPr id="84" name="CustomShape 2"/>
          <p:cNvSpPr/>
          <p:nvPr/>
        </p:nvSpPr>
        <p:spPr>
          <a:xfrm>
            <a:off x="269640" y="1201320"/>
            <a:ext cx="4411800" cy="3724920"/>
          </a:xfrm>
          <a:prstGeom prst="rect">
            <a:avLst/>
          </a:prstGeom>
          <a:noFill/>
          <a:ln>
            <a:noFill/>
          </a:ln>
        </p:spPr>
        <p:style>
          <a:lnRef idx="0"/>
          <a:fillRef idx="0"/>
          <a:effectRef idx="0"/>
          <a:fontRef idx="minor"/>
        </p:style>
        <p:txBody>
          <a:bodyPr lIns="90000" rIns="90000" tIns="91440" bIns="91440"/>
          <a:p>
            <a:pPr>
              <a:lnSpc>
                <a:spcPct val="115000"/>
              </a:lnSpc>
              <a:buSzPct val="128000"/>
              <a:buFont typeface="StarSymbol"/>
              <a:buChar char="-"/>
            </a:pPr>
            <a:r>
              <a:rPr lang="en-US" sz="1400" strike="noStrike">
                <a:solidFill>
                  <a:srgbClr val="000000"/>
                </a:solidFill>
                <a:latin typeface="Arial"/>
                <a:ea typeface="Arial"/>
              </a:rPr>
              <a:t>Private and public cloud adoption on the rise</a:t>
            </a:r>
            <a:endParaRPr/>
          </a:p>
          <a:p>
            <a:pPr>
              <a:lnSpc>
                <a:spcPct val="115000"/>
              </a:lnSpc>
              <a:buSzPct val="128000"/>
              <a:buFont typeface="StarSymbol"/>
              <a:buChar char="-"/>
            </a:pPr>
            <a:r>
              <a:rPr lang="en-US" sz="1400" strike="noStrike">
                <a:solidFill>
                  <a:srgbClr val="000000"/>
                </a:solidFill>
                <a:latin typeface="Arial"/>
                <a:ea typeface="Arial"/>
              </a:rPr>
              <a:t>SME´s using Cloud service providers</a:t>
            </a:r>
            <a:endParaRPr/>
          </a:p>
          <a:p>
            <a:pPr>
              <a:lnSpc>
                <a:spcPct val="115000"/>
              </a:lnSpc>
              <a:buSzPct val="128000"/>
              <a:buFont typeface="StarSymbol"/>
              <a:buChar char="-"/>
            </a:pPr>
            <a:r>
              <a:rPr lang="en-US" sz="1400" strike="noStrike">
                <a:solidFill>
                  <a:srgbClr val="000000"/>
                </a:solidFill>
                <a:latin typeface="Arial"/>
                <a:ea typeface="Arial"/>
              </a:rPr>
              <a:t>Competitive market for Cloud service providers</a:t>
            </a:r>
            <a:endParaRPr/>
          </a:p>
          <a:p>
            <a:pPr>
              <a:lnSpc>
                <a:spcPct val="115000"/>
              </a:lnSpc>
            </a:pPr>
            <a:endParaRPr/>
          </a:p>
          <a:p>
            <a:pPr>
              <a:lnSpc>
                <a:spcPct val="115000"/>
              </a:lnSpc>
            </a:pPr>
            <a:endParaRPr/>
          </a:p>
          <a:p>
            <a:pPr>
              <a:lnSpc>
                <a:spcPct val="115000"/>
              </a:lnSpc>
            </a:pPr>
            <a:r>
              <a:rPr lang="en-US" sz="1400" strike="noStrike">
                <a:solidFill>
                  <a:srgbClr val="000000"/>
                </a:solidFill>
                <a:latin typeface="Arial"/>
                <a:ea typeface="Arial"/>
              </a:rPr>
              <a:t>What they have in common is the challenge of</a:t>
            </a:r>
            <a:endParaRPr/>
          </a:p>
          <a:p>
            <a:pPr>
              <a:lnSpc>
                <a:spcPct val="115000"/>
              </a:lnSpc>
            </a:pPr>
            <a:endParaRPr/>
          </a:p>
          <a:p>
            <a:pPr>
              <a:lnSpc>
                <a:spcPct val="115000"/>
              </a:lnSpc>
              <a:buSzPct val="128000"/>
              <a:buFont typeface="StarSymbol"/>
              <a:buChar char="-"/>
            </a:pPr>
            <a:r>
              <a:rPr lang="en-US" sz="1400" strike="noStrike">
                <a:solidFill>
                  <a:srgbClr val="000000"/>
                </a:solidFill>
                <a:latin typeface="Arial"/>
                <a:ea typeface="Arial"/>
              </a:rPr>
              <a:t>power consumption/operating costs</a:t>
            </a:r>
            <a:endParaRPr/>
          </a:p>
          <a:p>
            <a:pPr>
              <a:lnSpc>
                <a:spcPct val="115000"/>
              </a:lnSpc>
              <a:buSzPct val="128000"/>
              <a:buFont typeface="StarSymbol"/>
              <a:buChar char="-"/>
            </a:pPr>
            <a:r>
              <a:rPr lang="en-US" sz="1400" strike="noStrike">
                <a:solidFill>
                  <a:srgbClr val="000000"/>
                </a:solidFill>
                <a:latin typeface="Arial"/>
                <a:ea typeface="Arial"/>
              </a:rPr>
              <a:t>total cost of ownership</a:t>
            </a:r>
            <a:endParaRPr/>
          </a:p>
          <a:p>
            <a:pPr>
              <a:lnSpc>
                <a:spcPct val="115000"/>
              </a:lnSpc>
            </a:pPr>
            <a:endParaRPr/>
          </a:p>
          <a:p>
            <a:pPr>
              <a:lnSpc>
                <a:spcPct val="115000"/>
              </a:lnSpc>
            </a:pPr>
            <a:r>
              <a:rPr lang="en-US" sz="1400" strike="noStrike">
                <a:solidFill>
                  <a:srgbClr val="000000"/>
                </a:solidFill>
                <a:latin typeface="Arial"/>
                <a:ea typeface="Arial"/>
              </a:rPr>
              <a:t>The cost for electricity is substantial and offers a great opportunity to lower OPEX!</a:t>
            </a:r>
            <a:endParaRPr/>
          </a:p>
          <a:p>
            <a:pPr>
              <a:lnSpc>
                <a:spcPct val="115000"/>
              </a:lnSpc>
            </a:pPr>
            <a:endParaRPr/>
          </a:p>
          <a:p>
            <a:pPr>
              <a:lnSpc>
                <a:spcPct val="115000"/>
              </a:lnSpc>
            </a:pPr>
            <a:endParaRPr/>
          </a:p>
          <a:p>
            <a:pPr>
              <a:lnSpc>
                <a:spcPct val="115000"/>
              </a:lnSpc>
            </a:pPr>
            <a:endParaRPr/>
          </a:p>
        </p:txBody>
      </p:sp>
      <p:pic>
        <p:nvPicPr>
          <p:cNvPr id="85" name="Shape 54" descr=""/>
          <p:cNvPicPr/>
          <p:nvPr/>
        </p:nvPicPr>
        <p:blipFill>
          <a:blip r:embed="rId1"/>
          <a:stretch/>
        </p:blipFill>
        <p:spPr>
          <a:xfrm>
            <a:off x="7861680" y="106560"/>
            <a:ext cx="1173960" cy="1173960"/>
          </a:xfrm>
          <a:prstGeom prst="rect">
            <a:avLst/>
          </a:prstGeom>
          <a:ln>
            <a:noFill/>
          </a:ln>
        </p:spPr>
      </p:pic>
      <p:pic>
        <p:nvPicPr>
          <p:cNvPr id="86" name="Shape 55" descr=""/>
          <p:cNvPicPr/>
          <p:nvPr/>
        </p:nvPicPr>
        <p:blipFill>
          <a:blip r:embed="rId2"/>
          <a:srcRect l="41285" t="14490" r="25466" b="5280"/>
          <a:stretch/>
        </p:blipFill>
        <p:spPr>
          <a:xfrm>
            <a:off x="4796280" y="1288440"/>
            <a:ext cx="2541960" cy="3637800"/>
          </a:xfrm>
          <a:prstGeom prst="rect">
            <a:avLst/>
          </a:prstGeom>
          <a:ln>
            <a:noFill/>
          </a:ln>
        </p:spPr>
      </p:pic>
      <p:sp>
        <p:nvSpPr>
          <p:cNvPr id="87" name="CustomShape 3"/>
          <p:cNvSpPr/>
          <p:nvPr/>
        </p:nvSpPr>
        <p:spPr>
          <a:xfrm>
            <a:off x="7399080" y="4706640"/>
            <a:ext cx="1287000" cy="436320"/>
          </a:xfrm>
          <a:prstGeom prst="rect">
            <a:avLst/>
          </a:prstGeom>
          <a:noFill/>
          <a:ln>
            <a:noFill/>
          </a:ln>
        </p:spPr>
        <p:style>
          <a:lnRef idx="0"/>
          <a:fillRef idx="0"/>
          <a:effectRef idx="0"/>
          <a:fontRef idx="minor"/>
        </p:style>
        <p:txBody>
          <a:bodyPr lIns="90000" rIns="90000" tIns="91440" bIns="91440" anchor="ctr"/>
          <a:p>
            <a:pPr>
              <a:lnSpc>
                <a:spcPct val="100000"/>
              </a:lnSpc>
            </a:pPr>
            <a:r>
              <a:rPr b="1" lang="en-US" sz="600" strike="noStrike">
                <a:solidFill>
                  <a:srgbClr val="000000"/>
                </a:solidFill>
                <a:latin typeface="Arial"/>
                <a:ea typeface="Arial"/>
              </a:rPr>
              <a:t>Source:</a:t>
            </a:r>
            <a:endParaRPr/>
          </a:p>
          <a:p>
            <a:pPr>
              <a:lnSpc>
                <a:spcPct val="100000"/>
              </a:lnSpc>
            </a:pPr>
            <a:r>
              <a:rPr lang="en-US" sz="600" strike="noStrike" u="sng">
                <a:solidFill>
                  <a:srgbClr val="1155cc"/>
                </a:solidFill>
                <a:latin typeface="Arial"/>
                <a:ea typeface="Arial"/>
              </a:rPr>
              <a:t>Sign Up for Free Basic Account</a:t>
            </a:r>
            <a:endParaRPr/>
          </a:p>
          <a:p>
            <a:pPr>
              <a:lnSpc>
                <a:spcPct val="100000"/>
              </a:lnSpc>
            </a:pPr>
            <a:r>
              <a:rPr lang="en-US" sz="600" strike="noStrike">
                <a:solidFill>
                  <a:srgbClr val="000000"/>
                </a:solidFill>
                <a:latin typeface="Arial"/>
                <a:ea typeface="Arial"/>
              </a:rPr>
              <a:t>© Statista 2015</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457200" y="205920"/>
            <a:ext cx="6096240" cy="1104480"/>
          </a:xfrm>
          <a:prstGeom prst="rect">
            <a:avLst/>
          </a:prstGeom>
          <a:noFill/>
          <a:ln>
            <a:noFill/>
          </a:ln>
        </p:spPr>
        <p:style>
          <a:lnRef idx="0"/>
          <a:fillRef idx="0"/>
          <a:effectRef idx="0"/>
          <a:fontRef idx="minor"/>
        </p:style>
        <p:txBody>
          <a:bodyPr lIns="90000" rIns="90000" tIns="91440" bIns="91440" anchor="b"/>
          <a:p>
            <a:pPr>
              <a:lnSpc>
                <a:spcPct val="100000"/>
              </a:lnSpc>
            </a:pPr>
            <a:r>
              <a:rPr b="1" lang="en-US" sz="2400" strike="noStrike">
                <a:solidFill>
                  <a:srgbClr val="000000"/>
                </a:solidFill>
                <a:latin typeface="Arial"/>
                <a:ea typeface="Arial"/>
              </a:rPr>
              <a:t>Introducing </a:t>
            </a:r>
            <a:r>
              <a:rPr b="1" lang="en-US" sz="2400" strike="noStrike">
                <a:solidFill>
                  <a:srgbClr val="3b9c27"/>
                </a:solidFill>
                <a:latin typeface="Arial"/>
                <a:ea typeface="Arial"/>
              </a:rPr>
              <a:t>Lopoco</a:t>
            </a:r>
            <a:r>
              <a:rPr b="1" lang="en-US" sz="2400" strike="noStrike">
                <a:solidFill>
                  <a:srgbClr val="000000"/>
                </a:solidFill>
                <a:latin typeface="Arial"/>
                <a:ea typeface="Arial"/>
              </a:rPr>
              <a:t> Servers &amp; Storage to the Global Market</a:t>
            </a:r>
            <a:endParaRPr/>
          </a:p>
        </p:txBody>
      </p:sp>
      <p:pic>
        <p:nvPicPr>
          <p:cNvPr id="89" name="Shape 74" descr=""/>
          <p:cNvPicPr/>
          <p:nvPr/>
        </p:nvPicPr>
        <p:blipFill>
          <a:blip r:embed="rId1"/>
          <a:stretch/>
        </p:blipFill>
        <p:spPr>
          <a:xfrm>
            <a:off x="7512120" y="301320"/>
            <a:ext cx="1173960" cy="1173960"/>
          </a:xfrm>
          <a:prstGeom prst="rect">
            <a:avLst/>
          </a:prstGeom>
          <a:ln>
            <a:noFill/>
          </a:ln>
        </p:spPr>
      </p:pic>
      <p:sp>
        <p:nvSpPr>
          <p:cNvPr id="90" name="CustomShape 2"/>
          <p:cNvSpPr/>
          <p:nvPr/>
        </p:nvSpPr>
        <p:spPr>
          <a:xfrm>
            <a:off x="457200" y="1820160"/>
            <a:ext cx="7250040" cy="1495080"/>
          </a:xfrm>
          <a:prstGeom prst="rect">
            <a:avLst/>
          </a:prstGeom>
          <a:noFill/>
          <a:ln>
            <a:noFill/>
          </a:ln>
        </p:spPr>
        <p:style>
          <a:lnRef idx="0"/>
          <a:fillRef idx="0"/>
          <a:effectRef idx="0"/>
          <a:fontRef idx="minor"/>
        </p:style>
        <p:txBody>
          <a:bodyPr lIns="90000" rIns="90000" tIns="91440" bIns="91440"/>
          <a:p>
            <a:pPr>
              <a:lnSpc>
                <a:spcPct val="100000"/>
              </a:lnSpc>
            </a:pPr>
            <a:r>
              <a:rPr lang="en-US" sz="1600" strike="noStrike">
                <a:solidFill>
                  <a:srgbClr val="000000"/>
                </a:solidFill>
                <a:latin typeface="Arial"/>
                <a:ea typeface="Arial"/>
              </a:rPr>
              <a:t>The cost of energy isn’t the only source of budget pressure.  </a:t>
            </a:r>
            <a:endParaRPr/>
          </a:p>
          <a:p>
            <a:pPr>
              <a:lnSpc>
                <a:spcPct val="100000"/>
              </a:lnSpc>
            </a:pPr>
            <a:endParaRPr/>
          </a:p>
          <a:p>
            <a:pPr>
              <a:lnSpc>
                <a:spcPct val="100000"/>
              </a:lnSpc>
            </a:pPr>
            <a:r>
              <a:rPr lang="en-US" sz="1600" strike="noStrike">
                <a:solidFill>
                  <a:srgbClr val="000000"/>
                </a:solidFill>
                <a:latin typeface="Arial"/>
                <a:ea typeface="Arial"/>
              </a:rPr>
              <a:t>Lower maintenance, less heat production, less vibration, higher uptimes, greater densities: these are just some of the advantages of </a:t>
            </a:r>
            <a:r>
              <a:rPr b="1" lang="en-US" sz="1600" strike="noStrike">
                <a:solidFill>
                  <a:srgbClr val="3b9c27"/>
                </a:solidFill>
                <a:latin typeface="Arial"/>
                <a:ea typeface="Arial"/>
              </a:rPr>
              <a:t>Lopoco</a:t>
            </a:r>
            <a:r>
              <a:rPr lang="en-US" sz="1600" strike="noStrike">
                <a:solidFill>
                  <a:srgbClr val="000000"/>
                </a:solidFill>
                <a:latin typeface="Arial"/>
                <a:ea typeface="Arial"/>
              </a:rPr>
              <a:t> products, which are designed for ultimate efficiency and reliability.  </a:t>
            </a:r>
            <a:endParaRPr/>
          </a:p>
          <a:p>
            <a:pPr>
              <a:lnSpc>
                <a:spcPct val="100000"/>
              </a:lnSpc>
            </a:pPr>
            <a:endParaRPr/>
          </a:p>
          <a:p>
            <a:pPr>
              <a:lnSpc>
                <a:spcPct val="100000"/>
              </a:lnSpc>
            </a:pPr>
            <a:r>
              <a:rPr lang="en-US" sz="1600" strike="noStrike">
                <a:solidFill>
                  <a:srgbClr val="000000"/>
                </a:solidFill>
                <a:latin typeface="Arial"/>
                <a:ea typeface="Arial"/>
              </a:rPr>
              <a:t>Less heat means lower environmental impact, delivering on the promise of green computing products for both the enterprise and the data center.</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457200" y="205920"/>
            <a:ext cx="8228880" cy="856800"/>
          </a:xfrm>
          <a:prstGeom prst="rect">
            <a:avLst/>
          </a:prstGeom>
          <a:noFill/>
          <a:ln>
            <a:noFill/>
          </a:ln>
        </p:spPr>
        <p:style>
          <a:lnRef idx="0"/>
          <a:fillRef idx="0"/>
          <a:effectRef idx="0"/>
          <a:fontRef idx="minor"/>
        </p:style>
        <p:txBody>
          <a:bodyPr lIns="90000" rIns="90000" tIns="91440" bIns="91440" anchor="b"/>
          <a:p>
            <a:r>
              <a:rPr b="1" lang="en-US" sz="2400" strike="noStrike">
                <a:solidFill>
                  <a:srgbClr val="000000"/>
                </a:solidFill>
                <a:latin typeface="Arial"/>
                <a:ea typeface="Arial"/>
              </a:rPr>
              <a:t>Lopoco´s Contribution </a:t>
            </a:r>
            <a:endParaRPr/>
          </a:p>
          <a:p>
            <a:pPr>
              <a:lnSpc>
                <a:spcPct val="100000"/>
              </a:lnSpc>
            </a:pPr>
            <a:r>
              <a:rPr b="1" lang="en-US" sz="2400" strike="noStrike">
                <a:solidFill>
                  <a:srgbClr val="000000"/>
                </a:solidFill>
                <a:latin typeface="Arial"/>
                <a:ea typeface="Arial"/>
              </a:rPr>
              <a:t>for up to 75% energy savings</a:t>
            </a:r>
            <a:endParaRPr/>
          </a:p>
        </p:txBody>
      </p:sp>
      <p:sp>
        <p:nvSpPr>
          <p:cNvPr id="92" name="CustomShape 2"/>
          <p:cNvSpPr/>
          <p:nvPr/>
        </p:nvSpPr>
        <p:spPr>
          <a:xfrm>
            <a:off x="457200" y="1200240"/>
            <a:ext cx="8228880" cy="3724920"/>
          </a:xfrm>
          <a:prstGeom prst="rect">
            <a:avLst/>
          </a:prstGeom>
          <a:noFill/>
          <a:ln>
            <a:noFill/>
          </a:ln>
        </p:spPr>
        <p:style>
          <a:lnRef idx="0"/>
          <a:fillRef idx="0"/>
          <a:effectRef idx="0"/>
          <a:fontRef idx="minor"/>
        </p:style>
        <p:txBody>
          <a:bodyPr lIns="90000" rIns="90000" tIns="91440" bIns="91440"/>
          <a:p>
            <a:pPr>
              <a:lnSpc>
                <a:spcPct val="138000"/>
              </a:lnSpc>
              <a:buSzPct val="45000"/>
              <a:buFont typeface="StarSymbol"/>
              <a:buChar char="l"/>
            </a:pPr>
            <a:r>
              <a:rPr b="1" lang="en-US" sz="1600" strike="noStrike">
                <a:solidFill>
                  <a:srgbClr val="666666"/>
                </a:solidFill>
                <a:latin typeface="Trebuchet MS"/>
                <a:ea typeface="Trebuchet MS"/>
              </a:rPr>
              <a:t>Proprietary, ground-up design specifically for efficiency</a:t>
            </a:r>
            <a:endParaRPr/>
          </a:p>
          <a:p>
            <a:pPr>
              <a:lnSpc>
                <a:spcPct val="138000"/>
              </a:lnSpc>
              <a:buSzPct val="45000"/>
              <a:buFont typeface="StarSymbol"/>
              <a:buChar char="l"/>
            </a:pPr>
            <a:r>
              <a:rPr b="1" lang="en-US" sz="1600" strike="noStrike">
                <a:solidFill>
                  <a:srgbClr val="666666"/>
                </a:solidFill>
                <a:latin typeface="Trebuchet MS"/>
                <a:ea typeface="Trebuchet MS"/>
              </a:rPr>
              <a:t>Painstaking component engineering</a:t>
            </a:r>
            <a:endParaRPr/>
          </a:p>
          <a:p>
            <a:pPr>
              <a:lnSpc>
                <a:spcPct val="138000"/>
              </a:lnSpc>
              <a:buSzPct val="45000"/>
              <a:buFont typeface="StarSymbol"/>
              <a:buChar char="l"/>
            </a:pPr>
            <a:r>
              <a:rPr b="1" lang="en-US" sz="1600" strike="noStrike">
                <a:solidFill>
                  <a:srgbClr val="666666"/>
                </a:solidFill>
                <a:latin typeface="Trebuchet MS"/>
                <a:ea typeface="Trebuchet MS"/>
              </a:rPr>
              <a:t>Fanatical adherence to efficiency mandate</a:t>
            </a:r>
            <a:endParaRPr/>
          </a:p>
          <a:p>
            <a:pPr>
              <a:lnSpc>
                <a:spcPct val="138000"/>
              </a:lnSpc>
              <a:buSzPct val="45000"/>
              <a:buFont typeface="StarSymbol"/>
              <a:buChar char="l"/>
            </a:pPr>
            <a:r>
              <a:rPr b="1" lang="en-US" sz="1600" strike="noStrike">
                <a:solidFill>
                  <a:srgbClr val="666666"/>
                </a:solidFill>
                <a:latin typeface="Trebuchet MS"/>
                <a:ea typeface="Trebuchet MS"/>
              </a:rPr>
              <a:t>Strong corporate persistence of vision</a:t>
            </a:r>
            <a:endParaRPr/>
          </a:p>
          <a:p>
            <a:pPr>
              <a:lnSpc>
                <a:spcPct val="138000"/>
              </a:lnSpc>
              <a:buSzPct val="45000"/>
              <a:buFont typeface="StarSymbol"/>
              <a:buChar char="l"/>
            </a:pPr>
            <a:r>
              <a:rPr b="1" lang="en-US" sz="1600" strike="noStrike">
                <a:solidFill>
                  <a:srgbClr val="666666"/>
                </a:solidFill>
                <a:latin typeface="Trebuchet MS"/>
                <a:ea typeface="Trebuchet MS"/>
              </a:rPr>
              <a:t>No sacred cows in server design principles</a:t>
            </a:r>
            <a:endParaRPr/>
          </a:p>
          <a:p>
            <a:pPr>
              <a:lnSpc>
                <a:spcPct val="138000"/>
              </a:lnSpc>
              <a:buSzPct val="45000"/>
              <a:buFont typeface="StarSymbol"/>
              <a:buChar char="l"/>
            </a:pPr>
            <a:r>
              <a:rPr b="1" lang="en-US" sz="1600" strike="noStrike">
                <a:solidFill>
                  <a:srgbClr val="666666"/>
                </a:solidFill>
                <a:latin typeface="Trebuchet MS"/>
                <a:ea typeface="Trebuchet MS"/>
              </a:rPr>
              <a:t>In excess of 2.5 man-years of design, research and development</a:t>
            </a:r>
            <a:endParaRPr/>
          </a:p>
          <a:p>
            <a:pPr>
              <a:lnSpc>
                <a:spcPct val="115000"/>
              </a:lnSpc>
            </a:pPr>
            <a:endParaRPr/>
          </a:p>
          <a:p>
            <a:pPr>
              <a:lnSpc>
                <a:spcPct val="100000"/>
              </a:lnSpc>
            </a:pPr>
            <a:endParaRPr/>
          </a:p>
        </p:txBody>
      </p:sp>
      <p:pic>
        <p:nvPicPr>
          <p:cNvPr id="93" name="Shape 54" descr=""/>
          <p:cNvPicPr/>
          <p:nvPr/>
        </p:nvPicPr>
        <p:blipFill>
          <a:blip r:embed="rId1"/>
          <a:stretch/>
        </p:blipFill>
        <p:spPr>
          <a:xfrm>
            <a:off x="7861680" y="106560"/>
            <a:ext cx="1173960" cy="117396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457200" y="205920"/>
            <a:ext cx="8228880" cy="856440"/>
          </a:xfrm>
          <a:prstGeom prst="rect">
            <a:avLst/>
          </a:prstGeom>
          <a:noFill/>
          <a:ln>
            <a:noFill/>
          </a:ln>
        </p:spPr>
        <p:style>
          <a:lnRef idx="0"/>
          <a:fillRef idx="0"/>
          <a:effectRef idx="0"/>
          <a:fontRef idx="minor"/>
        </p:style>
        <p:txBody>
          <a:bodyPr lIns="90000" rIns="90000" tIns="91440" bIns="91440" anchor="b"/>
          <a:p>
            <a:pPr>
              <a:lnSpc>
                <a:spcPct val="100000"/>
              </a:lnSpc>
            </a:pPr>
            <a:r>
              <a:rPr b="1" lang="en-US" sz="2400" strike="noStrike">
                <a:solidFill>
                  <a:srgbClr val="000000"/>
                </a:solidFill>
                <a:latin typeface="Arial"/>
                <a:ea typeface="Arial"/>
              </a:rPr>
              <a:t>Product Positioning - Applications</a:t>
            </a:r>
            <a:endParaRPr/>
          </a:p>
        </p:txBody>
      </p:sp>
      <p:pic>
        <p:nvPicPr>
          <p:cNvPr id="95" name="Shape 54" descr=""/>
          <p:cNvPicPr/>
          <p:nvPr/>
        </p:nvPicPr>
        <p:blipFill>
          <a:blip r:embed="rId1"/>
          <a:stretch/>
        </p:blipFill>
        <p:spPr>
          <a:xfrm>
            <a:off x="7861680" y="106560"/>
            <a:ext cx="1173960" cy="1173960"/>
          </a:xfrm>
          <a:prstGeom prst="rect">
            <a:avLst/>
          </a:prstGeom>
          <a:ln>
            <a:noFill/>
          </a:ln>
        </p:spPr>
      </p:pic>
      <p:sp>
        <p:nvSpPr>
          <p:cNvPr id="96" name="CustomShape 2"/>
          <p:cNvSpPr/>
          <p:nvPr/>
        </p:nvSpPr>
        <p:spPr>
          <a:xfrm>
            <a:off x="588240" y="1294200"/>
            <a:ext cx="6996600" cy="1853640"/>
          </a:xfrm>
          <a:prstGeom prst="rect">
            <a:avLst/>
          </a:prstGeom>
          <a:solidFill>
            <a:srgbClr val="bae18f"/>
          </a:solidFill>
          <a:ln w="25560">
            <a:noFill/>
          </a:ln>
        </p:spPr>
        <p:style>
          <a:lnRef idx="0"/>
          <a:fillRef idx="0"/>
          <a:effectRef idx="0"/>
          <a:fontRef idx="minor"/>
        </p:style>
      </p:sp>
      <p:sp>
        <p:nvSpPr>
          <p:cNvPr id="97" name="CustomShape 3"/>
          <p:cNvSpPr/>
          <p:nvPr/>
        </p:nvSpPr>
        <p:spPr>
          <a:xfrm flipV="1">
            <a:off x="588240" y="1280520"/>
            <a:ext cx="360" cy="1853640"/>
          </a:xfrm>
          <a:prstGeom prst="straightConnector1">
            <a:avLst/>
          </a:prstGeom>
          <a:noFill/>
          <a:ln w="50760">
            <a:solidFill>
              <a:srgbClr val="92d050"/>
            </a:solidFill>
            <a:round/>
            <a:tailEnd len="med" type="triangle" w="med"/>
          </a:ln>
        </p:spPr>
        <p:style>
          <a:lnRef idx="0"/>
          <a:fillRef idx="0"/>
          <a:effectRef idx="0"/>
          <a:fontRef idx="minor"/>
        </p:style>
      </p:sp>
      <p:sp>
        <p:nvSpPr>
          <p:cNvPr id="98" name="CustomShape 4"/>
          <p:cNvSpPr/>
          <p:nvPr/>
        </p:nvSpPr>
        <p:spPr>
          <a:xfrm>
            <a:off x="588240" y="3135600"/>
            <a:ext cx="6996600" cy="360"/>
          </a:xfrm>
          <a:prstGeom prst="straightConnector1">
            <a:avLst/>
          </a:prstGeom>
          <a:noFill/>
          <a:ln w="50760">
            <a:solidFill>
              <a:srgbClr val="92d050"/>
            </a:solidFill>
            <a:round/>
            <a:tailEnd len="med" type="triangle" w="med"/>
          </a:ln>
        </p:spPr>
        <p:style>
          <a:lnRef idx="0"/>
          <a:fillRef idx="0"/>
          <a:effectRef idx="0"/>
          <a:fontRef idx="minor"/>
        </p:style>
      </p:sp>
      <p:sp>
        <p:nvSpPr>
          <p:cNvPr id="99" name="CustomShape 5"/>
          <p:cNvSpPr/>
          <p:nvPr/>
        </p:nvSpPr>
        <p:spPr>
          <a:xfrm>
            <a:off x="3290760" y="3161880"/>
            <a:ext cx="1661040" cy="1843920"/>
          </a:xfrm>
          <a:prstGeom prst="rect">
            <a:avLst/>
          </a:prstGeom>
          <a:noFill/>
          <a:ln>
            <a:noFill/>
          </a:ln>
        </p:spPr>
        <p:style>
          <a:lnRef idx="0"/>
          <a:fillRef idx="0"/>
          <a:effectRef idx="0"/>
          <a:fontRef idx="minor"/>
        </p:style>
        <p:txBody>
          <a:bodyPr lIns="90000" rIns="90000" tIns="91440" bIns="91440"/>
          <a:p>
            <a:pPr algn="ctr">
              <a:lnSpc>
                <a:spcPct val="100000"/>
              </a:lnSpc>
            </a:pPr>
            <a:r>
              <a:rPr b="1" lang="en-US" sz="900" strike="noStrike">
                <a:solidFill>
                  <a:srgbClr val="000000"/>
                </a:solidFill>
                <a:latin typeface="Arial"/>
                <a:ea typeface="Arial"/>
              </a:rPr>
              <a:t>Enterprise</a:t>
            </a:r>
            <a:endParaRPr/>
          </a:p>
          <a:p>
            <a:pPr>
              <a:lnSpc>
                <a:spcPct val="100000"/>
              </a:lnSpc>
            </a:pPr>
            <a:r>
              <a:rPr lang="en-US" sz="700" strike="noStrike">
                <a:solidFill>
                  <a:srgbClr val="555555"/>
                </a:solidFill>
                <a:latin typeface="Arial"/>
                <a:ea typeface="Arial"/>
              </a:rPr>
              <a:t>Exchange</a:t>
            </a:r>
            <a:endParaRPr/>
          </a:p>
          <a:p>
            <a:pPr>
              <a:lnSpc>
                <a:spcPct val="100000"/>
              </a:lnSpc>
            </a:pPr>
            <a:r>
              <a:rPr lang="en-US" sz="700" strike="noStrike">
                <a:solidFill>
                  <a:srgbClr val="555555"/>
                </a:solidFill>
                <a:latin typeface="Arial"/>
                <a:ea typeface="Arial"/>
              </a:rPr>
              <a:t>Database/Oracle</a:t>
            </a:r>
            <a:endParaRPr/>
          </a:p>
          <a:p>
            <a:pPr>
              <a:lnSpc>
                <a:spcPct val="100000"/>
              </a:lnSpc>
            </a:pPr>
            <a:r>
              <a:rPr lang="en-US" sz="700" strike="noStrike">
                <a:solidFill>
                  <a:srgbClr val="555555"/>
                </a:solidFill>
                <a:latin typeface="Arial"/>
                <a:ea typeface="Arial"/>
              </a:rPr>
              <a:t>Apache/nginx Web Server</a:t>
            </a:r>
            <a:endParaRPr/>
          </a:p>
          <a:p>
            <a:pPr>
              <a:lnSpc>
                <a:spcPct val="100000"/>
              </a:lnSpc>
            </a:pPr>
            <a:r>
              <a:rPr lang="en-US" sz="700" strike="noStrike">
                <a:solidFill>
                  <a:srgbClr val="555555"/>
                </a:solidFill>
                <a:latin typeface="Arial"/>
                <a:ea typeface="Arial"/>
              </a:rPr>
              <a:t>Tomcat/Web Frameworks</a:t>
            </a:r>
            <a:endParaRPr/>
          </a:p>
          <a:p>
            <a:pPr>
              <a:lnSpc>
                <a:spcPct val="100000"/>
              </a:lnSpc>
            </a:pPr>
            <a:r>
              <a:rPr lang="en-US" sz="700" strike="noStrike">
                <a:solidFill>
                  <a:srgbClr val="555555"/>
                </a:solidFill>
                <a:latin typeface="Arial"/>
                <a:ea typeface="Arial"/>
              </a:rPr>
              <a:t>Commodity Storage</a:t>
            </a:r>
            <a:endParaRPr/>
          </a:p>
          <a:p>
            <a:pPr>
              <a:lnSpc>
                <a:spcPct val="100000"/>
              </a:lnSpc>
            </a:pPr>
            <a:r>
              <a:rPr lang="en-US" sz="700" strike="noStrike">
                <a:solidFill>
                  <a:srgbClr val="555555"/>
                </a:solidFill>
                <a:latin typeface="Arial"/>
                <a:ea typeface="Arial"/>
              </a:rPr>
              <a:t>MS Active Directory/LDAP</a:t>
            </a:r>
            <a:endParaRPr/>
          </a:p>
          <a:p>
            <a:pPr>
              <a:lnSpc>
                <a:spcPct val="100000"/>
              </a:lnSpc>
            </a:pPr>
            <a:r>
              <a:rPr lang="en-US" sz="700" strike="noStrike">
                <a:solidFill>
                  <a:srgbClr val="555555"/>
                </a:solidFill>
                <a:latin typeface="Arial"/>
                <a:ea typeface="Arial"/>
              </a:rPr>
              <a:t>DNS, DHCP, Firewall</a:t>
            </a:r>
            <a:endParaRPr/>
          </a:p>
          <a:p>
            <a:pPr>
              <a:lnSpc>
                <a:spcPct val="100000"/>
              </a:lnSpc>
            </a:pPr>
            <a:endParaRPr/>
          </a:p>
          <a:p>
            <a:pPr>
              <a:lnSpc>
                <a:spcPct val="100000"/>
              </a:lnSpc>
              <a:buFont typeface="Arial"/>
              <a:buChar char="●"/>
            </a:pPr>
            <a:r>
              <a:rPr lang="en-US" sz="700" strike="noStrike">
                <a:solidFill>
                  <a:srgbClr val="555555"/>
                </a:solidFill>
                <a:latin typeface="Arial"/>
                <a:ea typeface="Arial"/>
              </a:rPr>
              <a:t>Dramatic power reduction in IT &amp; HVAC</a:t>
            </a:r>
            <a:endParaRPr/>
          </a:p>
          <a:p>
            <a:pPr>
              <a:lnSpc>
                <a:spcPct val="100000"/>
              </a:lnSpc>
              <a:buFont typeface="Arial"/>
              <a:buChar char="●"/>
            </a:pPr>
            <a:r>
              <a:rPr lang="en-US" sz="700" strike="noStrike">
                <a:solidFill>
                  <a:srgbClr val="555555"/>
                </a:solidFill>
                <a:latin typeface="Arial"/>
                <a:ea typeface="Arial"/>
              </a:rPr>
              <a:t>Large decrease in IT maintenance &amp; repairs</a:t>
            </a:r>
            <a:endParaRPr/>
          </a:p>
          <a:p>
            <a:pPr>
              <a:lnSpc>
                <a:spcPct val="100000"/>
              </a:lnSpc>
              <a:buFont typeface="Arial"/>
              <a:buChar char="●"/>
            </a:pPr>
            <a:r>
              <a:rPr lang="en-US" sz="700" strike="noStrike">
                <a:solidFill>
                  <a:srgbClr val="555555"/>
                </a:solidFill>
                <a:latin typeface="Arial"/>
                <a:ea typeface="Arial"/>
              </a:rPr>
              <a:t>Higher Service availability</a:t>
            </a:r>
            <a:endParaRPr/>
          </a:p>
          <a:p>
            <a:pPr>
              <a:lnSpc>
                <a:spcPct val="100000"/>
              </a:lnSpc>
              <a:buFont typeface="Arial"/>
              <a:buChar char="●"/>
            </a:pPr>
            <a:r>
              <a:rPr lang="en-US" sz="700" strike="noStrike">
                <a:solidFill>
                  <a:srgbClr val="555555"/>
                </a:solidFill>
                <a:latin typeface="Arial"/>
                <a:ea typeface="Arial"/>
              </a:rPr>
              <a:t>Decreased Service Latencies</a:t>
            </a:r>
            <a:endParaRPr/>
          </a:p>
        </p:txBody>
      </p:sp>
      <p:sp>
        <p:nvSpPr>
          <p:cNvPr id="100" name="CustomShape 6"/>
          <p:cNvSpPr/>
          <p:nvPr/>
        </p:nvSpPr>
        <p:spPr>
          <a:xfrm>
            <a:off x="912240" y="3161880"/>
            <a:ext cx="1661040" cy="1843920"/>
          </a:xfrm>
          <a:prstGeom prst="rect">
            <a:avLst/>
          </a:prstGeom>
          <a:noFill/>
          <a:ln w="9360">
            <a:solidFill>
              <a:srgbClr val="555555"/>
            </a:solidFill>
            <a:round/>
          </a:ln>
        </p:spPr>
        <p:style>
          <a:lnRef idx="0"/>
          <a:fillRef idx="0"/>
          <a:effectRef idx="0"/>
          <a:fontRef idx="minor"/>
        </p:style>
        <p:txBody>
          <a:bodyPr lIns="90000" rIns="90000" tIns="91440" bIns="91440"/>
          <a:p>
            <a:pPr algn="ctr">
              <a:lnSpc>
                <a:spcPct val="100000"/>
              </a:lnSpc>
            </a:pPr>
            <a:r>
              <a:rPr b="1" lang="en-US" sz="900" strike="noStrike">
                <a:solidFill>
                  <a:srgbClr val="000000"/>
                </a:solidFill>
                <a:latin typeface="Arial"/>
                <a:ea typeface="Arial"/>
              </a:rPr>
              <a:t>SMB</a:t>
            </a:r>
            <a:endParaRPr/>
          </a:p>
          <a:p>
            <a:pPr>
              <a:lnSpc>
                <a:spcPct val="100000"/>
              </a:lnSpc>
            </a:pPr>
            <a:r>
              <a:rPr lang="en-US" sz="700" strike="noStrike">
                <a:solidFill>
                  <a:srgbClr val="555555"/>
                </a:solidFill>
                <a:latin typeface="Arial"/>
                <a:ea typeface="Arial"/>
              </a:rPr>
              <a:t>Email serving</a:t>
            </a:r>
            <a:endParaRPr/>
          </a:p>
          <a:p>
            <a:pPr>
              <a:lnSpc>
                <a:spcPct val="100000"/>
              </a:lnSpc>
            </a:pPr>
            <a:r>
              <a:rPr lang="en-US" sz="700" strike="noStrike">
                <a:solidFill>
                  <a:srgbClr val="555555"/>
                </a:solidFill>
                <a:latin typeface="Arial"/>
                <a:ea typeface="Arial"/>
              </a:rPr>
              <a:t>Mysql/Postgresql/Database</a:t>
            </a:r>
            <a:endParaRPr/>
          </a:p>
          <a:p>
            <a:pPr>
              <a:lnSpc>
                <a:spcPct val="100000"/>
              </a:lnSpc>
            </a:pPr>
            <a:r>
              <a:rPr lang="en-US" sz="700" strike="noStrike">
                <a:solidFill>
                  <a:srgbClr val="555555"/>
                </a:solidFill>
                <a:latin typeface="Arial"/>
                <a:ea typeface="Arial"/>
              </a:rPr>
              <a:t>Apache/Web server</a:t>
            </a:r>
            <a:endParaRPr/>
          </a:p>
          <a:p>
            <a:pPr>
              <a:lnSpc>
                <a:spcPct val="100000"/>
              </a:lnSpc>
            </a:pPr>
            <a:r>
              <a:rPr lang="en-US" sz="700" strike="noStrike">
                <a:solidFill>
                  <a:srgbClr val="555555"/>
                </a:solidFill>
                <a:latin typeface="Arial"/>
                <a:ea typeface="Arial"/>
              </a:rPr>
              <a:t>Web applications</a:t>
            </a:r>
            <a:endParaRPr/>
          </a:p>
          <a:p>
            <a:pPr>
              <a:lnSpc>
                <a:spcPct val="100000"/>
              </a:lnSpc>
            </a:pPr>
            <a:r>
              <a:rPr lang="en-US" sz="700" strike="noStrike">
                <a:solidFill>
                  <a:srgbClr val="555555"/>
                </a:solidFill>
                <a:latin typeface="Arial"/>
                <a:ea typeface="Arial"/>
              </a:rPr>
              <a:t>File serving/NAS</a:t>
            </a:r>
            <a:endParaRPr/>
          </a:p>
          <a:p>
            <a:pPr>
              <a:lnSpc>
                <a:spcPct val="100000"/>
              </a:lnSpc>
            </a:pPr>
            <a:r>
              <a:rPr lang="en-US" sz="700" strike="noStrike">
                <a:solidFill>
                  <a:srgbClr val="555555"/>
                </a:solidFill>
                <a:latin typeface="Arial"/>
                <a:ea typeface="Arial"/>
              </a:rPr>
              <a:t>DNS, DHCP, Firewall, Routing</a:t>
            </a:r>
            <a:endParaRPr/>
          </a:p>
          <a:p>
            <a:pPr>
              <a:lnSpc>
                <a:spcPct val="100000"/>
              </a:lnSpc>
            </a:pPr>
            <a:endParaRPr/>
          </a:p>
          <a:p>
            <a:pPr>
              <a:lnSpc>
                <a:spcPct val="100000"/>
              </a:lnSpc>
              <a:buFont typeface="Arial"/>
              <a:buChar char="●"/>
            </a:pPr>
            <a:r>
              <a:rPr lang="en-US" sz="700" strike="noStrike">
                <a:solidFill>
                  <a:srgbClr val="555555"/>
                </a:solidFill>
                <a:latin typeface="Arial"/>
                <a:ea typeface="Arial"/>
              </a:rPr>
              <a:t>Virtual elimination of special IT HVAC requirements</a:t>
            </a:r>
            <a:endParaRPr/>
          </a:p>
          <a:p>
            <a:pPr>
              <a:lnSpc>
                <a:spcPct val="100000"/>
              </a:lnSpc>
              <a:buFont typeface="Arial"/>
              <a:buChar char="●"/>
            </a:pPr>
            <a:r>
              <a:rPr lang="en-US" sz="700" strike="noStrike">
                <a:solidFill>
                  <a:srgbClr val="555555"/>
                </a:solidFill>
                <a:latin typeface="Arial"/>
                <a:ea typeface="Arial"/>
              </a:rPr>
              <a:t>Quiet servers deployable in office areas</a:t>
            </a:r>
            <a:endParaRPr/>
          </a:p>
          <a:p>
            <a:pPr>
              <a:lnSpc>
                <a:spcPct val="100000"/>
              </a:lnSpc>
              <a:buFont typeface="Arial"/>
              <a:buChar char="●"/>
            </a:pPr>
            <a:r>
              <a:rPr lang="en-US" sz="700" strike="noStrike">
                <a:solidFill>
                  <a:srgbClr val="555555"/>
                </a:solidFill>
                <a:latin typeface="Arial"/>
                <a:ea typeface="Arial"/>
              </a:rPr>
              <a:t>Reduction in IT hardare failures</a:t>
            </a:r>
            <a:endParaRPr/>
          </a:p>
        </p:txBody>
      </p:sp>
      <p:sp>
        <p:nvSpPr>
          <p:cNvPr id="101" name="CustomShape 7"/>
          <p:cNvSpPr/>
          <p:nvPr/>
        </p:nvSpPr>
        <p:spPr>
          <a:xfrm>
            <a:off x="5669280" y="3161880"/>
            <a:ext cx="1661040" cy="1843920"/>
          </a:xfrm>
          <a:prstGeom prst="rect">
            <a:avLst/>
          </a:prstGeom>
          <a:noFill/>
          <a:ln w="9360">
            <a:solidFill>
              <a:srgbClr val="555555"/>
            </a:solidFill>
            <a:round/>
          </a:ln>
        </p:spPr>
        <p:style>
          <a:lnRef idx="0"/>
          <a:fillRef idx="0"/>
          <a:effectRef idx="0"/>
          <a:fontRef idx="minor"/>
        </p:style>
        <p:txBody>
          <a:bodyPr lIns="90000" rIns="90000" tIns="91440" bIns="91440"/>
          <a:p>
            <a:pPr algn="ctr">
              <a:lnSpc>
                <a:spcPct val="100000"/>
              </a:lnSpc>
            </a:pPr>
            <a:r>
              <a:rPr b="1" lang="en-US" sz="900" strike="noStrike">
                <a:solidFill>
                  <a:srgbClr val="000000"/>
                </a:solidFill>
                <a:latin typeface="Arial"/>
                <a:ea typeface="Arial"/>
              </a:rPr>
              <a:t>Hyperscale</a:t>
            </a:r>
            <a:endParaRPr/>
          </a:p>
          <a:p>
            <a:pPr>
              <a:lnSpc>
                <a:spcPct val="100000"/>
              </a:lnSpc>
            </a:pPr>
            <a:r>
              <a:rPr lang="en-US" sz="700" strike="noStrike">
                <a:solidFill>
                  <a:srgbClr val="555555"/>
                </a:solidFill>
                <a:latin typeface="Arial"/>
                <a:ea typeface="Arial"/>
              </a:rPr>
              <a:t>Hadoop/Redis/Mesos</a:t>
            </a:r>
            <a:endParaRPr/>
          </a:p>
          <a:p>
            <a:pPr>
              <a:lnSpc>
                <a:spcPct val="100000"/>
              </a:lnSpc>
            </a:pPr>
            <a:r>
              <a:rPr lang="en-US" sz="700" strike="noStrike">
                <a:solidFill>
                  <a:srgbClr val="555555"/>
                </a:solidFill>
                <a:latin typeface="Arial"/>
                <a:ea typeface="Arial"/>
              </a:rPr>
              <a:t>OpenStack</a:t>
            </a:r>
            <a:endParaRPr/>
          </a:p>
          <a:p>
            <a:pPr>
              <a:lnSpc>
                <a:spcPct val="100000"/>
              </a:lnSpc>
            </a:pPr>
            <a:r>
              <a:rPr lang="en-US" sz="700" strike="noStrike">
                <a:solidFill>
                  <a:srgbClr val="555555"/>
                </a:solidFill>
                <a:latin typeface="Arial"/>
                <a:ea typeface="Arial"/>
              </a:rPr>
              <a:t>NOSQL/Large Scale Database</a:t>
            </a:r>
            <a:endParaRPr/>
          </a:p>
          <a:p>
            <a:pPr>
              <a:lnSpc>
                <a:spcPct val="100000"/>
              </a:lnSpc>
            </a:pPr>
            <a:r>
              <a:rPr lang="en-US" sz="700" strike="noStrike">
                <a:solidFill>
                  <a:srgbClr val="555555"/>
                </a:solidFill>
                <a:latin typeface="Arial"/>
                <a:ea typeface="Arial"/>
              </a:rPr>
              <a:t>Large Scale Distributed Storage</a:t>
            </a:r>
            <a:endParaRPr/>
          </a:p>
          <a:p>
            <a:pPr>
              <a:lnSpc>
                <a:spcPct val="100000"/>
              </a:lnSpc>
            </a:pPr>
            <a:r>
              <a:rPr lang="en-US" sz="700" strike="noStrike">
                <a:solidFill>
                  <a:srgbClr val="555555"/>
                </a:solidFill>
                <a:latin typeface="Arial"/>
                <a:ea typeface="Arial"/>
              </a:rPr>
              <a:t>Zookeeper</a:t>
            </a:r>
            <a:endParaRPr/>
          </a:p>
          <a:p>
            <a:pPr>
              <a:lnSpc>
                <a:spcPct val="100000"/>
              </a:lnSpc>
            </a:pPr>
            <a:r>
              <a:rPr lang="en-US" sz="700" strike="noStrike">
                <a:solidFill>
                  <a:srgbClr val="555555"/>
                </a:solidFill>
                <a:latin typeface="Arial"/>
                <a:ea typeface="Arial"/>
              </a:rPr>
              <a:t>Web serving hierarchy</a:t>
            </a:r>
            <a:endParaRPr/>
          </a:p>
          <a:p>
            <a:pPr>
              <a:lnSpc>
                <a:spcPct val="100000"/>
              </a:lnSpc>
            </a:pPr>
            <a:r>
              <a:rPr lang="en-US" sz="700" strike="noStrike">
                <a:solidFill>
                  <a:srgbClr val="555555"/>
                </a:solidFill>
                <a:latin typeface="Arial"/>
                <a:ea typeface="Arial"/>
              </a:rPr>
              <a:t>Big Data Analytics</a:t>
            </a:r>
            <a:endParaRPr/>
          </a:p>
          <a:p>
            <a:pPr>
              <a:lnSpc>
                <a:spcPct val="100000"/>
              </a:lnSpc>
            </a:pPr>
            <a:endParaRPr/>
          </a:p>
          <a:p>
            <a:pPr>
              <a:lnSpc>
                <a:spcPct val="100000"/>
              </a:lnSpc>
              <a:buFont typeface="Arial"/>
              <a:buChar char="●"/>
            </a:pPr>
            <a:r>
              <a:rPr lang="en-US" sz="700" strike="noStrike">
                <a:solidFill>
                  <a:srgbClr val="555555"/>
                </a:solidFill>
                <a:latin typeface="Arial"/>
                <a:ea typeface="Arial"/>
              </a:rPr>
              <a:t>OpEx &amp; CapEx reductions in $10mm increments</a:t>
            </a:r>
            <a:endParaRPr/>
          </a:p>
          <a:p>
            <a:pPr>
              <a:lnSpc>
                <a:spcPct val="100000"/>
              </a:lnSpc>
              <a:buFont typeface="Arial"/>
              <a:buChar char="●"/>
            </a:pPr>
            <a:r>
              <a:rPr lang="en-US" sz="700" strike="noStrike">
                <a:solidFill>
                  <a:srgbClr val="555555"/>
                </a:solidFill>
                <a:latin typeface="Arial"/>
                <a:ea typeface="Arial"/>
              </a:rPr>
              <a:t>Lower staff requirements</a:t>
            </a:r>
            <a:endParaRPr/>
          </a:p>
          <a:p>
            <a:pPr>
              <a:lnSpc>
                <a:spcPct val="100000"/>
              </a:lnSpc>
              <a:buFont typeface="Arial"/>
              <a:buChar char="●"/>
            </a:pPr>
            <a:r>
              <a:rPr lang="en-US" sz="700" strike="noStrike">
                <a:solidFill>
                  <a:srgbClr val="555555"/>
                </a:solidFill>
                <a:latin typeface="Arial"/>
                <a:ea typeface="Arial"/>
              </a:rPr>
              <a:t>Greater throughput per sq. ft. </a:t>
            </a:r>
            <a:endParaRPr/>
          </a:p>
        </p:txBody>
      </p:sp>
      <p:pic>
        <p:nvPicPr>
          <p:cNvPr id="102" name="Grafik 19" descr=""/>
          <p:cNvPicPr/>
          <p:nvPr/>
        </p:nvPicPr>
        <p:blipFill>
          <a:blip r:embed="rId2"/>
          <a:srcRect l="1114468" t="2691628" r="742978" b="2658011"/>
          <a:stretch/>
        </p:blipFill>
        <p:spPr>
          <a:xfrm>
            <a:off x="6003360" y="1461600"/>
            <a:ext cx="1184040" cy="487800"/>
          </a:xfrm>
          <a:prstGeom prst="rect">
            <a:avLst/>
          </a:prstGeom>
          <a:ln>
            <a:noFill/>
          </a:ln>
        </p:spPr>
      </p:pic>
      <p:pic>
        <p:nvPicPr>
          <p:cNvPr id="103" name="Grafik 20" descr=""/>
          <p:cNvPicPr/>
          <p:nvPr/>
        </p:nvPicPr>
        <p:blipFill>
          <a:blip r:embed="rId3"/>
          <a:srcRect l="1114468" t="2691628" r="742978" b="2658011"/>
          <a:stretch/>
        </p:blipFill>
        <p:spPr>
          <a:xfrm>
            <a:off x="3462840" y="1964160"/>
            <a:ext cx="1184040" cy="487800"/>
          </a:xfrm>
          <a:prstGeom prst="rect">
            <a:avLst/>
          </a:prstGeom>
          <a:ln>
            <a:noFill/>
          </a:ln>
        </p:spPr>
      </p:pic>
      <p:pic>
        <p:nvPicPr>
          <p:cNvPr id="104" name="Grafik 21" descr=""/>
          <p:cNvPicPr/>
          <p:nvPr/>
        </p:nvPicPr>
        <p:blipFill>
          <a:blip r:embed="rId4"/>
          <a:srcRect l="1114468" t="2691628" r="742978" b="2658011"/>
          <a:stretch/>
        </p:blipFill>
        <p:spPr>
          <a:xfrm>
            <a:off x="1150920" y="2245680"/>
            <a:ext cx="1184040" cy="487800"/>
          </a:xfrm>
          <a:prstGeom prst="rect">
            <a:avLst/>
          </a:prstGeom>
          <a:ln>
            <a:noFill/>
          </a:ln>
        </p:spPr>
      </p:pic>
      <p:sp>
        <p:nvSpPr>
          <p:cNvPr id="105" name="CustomShape 8"/>
          <p:cNvSpPr/>
          <p:nvPr/>
        </p:nvSpPr>
        <p:spPr>
          <a:xfrm rot="10039200">
            <a:off x="342360" y="520560"/>
            <a:ext cx="6689160" cy="2164320"/>
          </a:xfrm>
          <a:prstGeom prst="arc">
            <a:avLst>
              <a:gd name="adj1" fmla="val 11954362"/>
              <a:gd name="adj2" fmla="val 20254153"/>
            </a:avLst>
          </a:prstGeom>
          <a:noFill/>
          <a:ln w="38160">
            <a:solidFill>
              <a:srgbClr val="92d050"/>
            </a:solidFill>
            <a:round/>
            <a:headEnd len="med" type="triangle" w="lg"/>
          </a:ln>
        </p:spPr>
        <p:style>
          <a:lnRef idx="0"/>
          <a:fillRef idx="0"/>
          <a:effectRef idx="0"/>
          <a:fontRef idx="minor"/>
        </p:style>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CustomShape 1"/>
          <p:cNvSpPr/>
          <p:nvPr/>
        </p:nvSpPr>
        <p:spPr>
          <a:xfrm>
            <a:off x="457200" y="205920"/>
            <a:ext cx="8228880" cy="856440"/>
          </a:xfrm>
          <a:prstGeom prst="rect">
            <a:avLst/>
          </a:prstGeom>
          <a:noFill/>
          <a:ln>
            <a:noFill/>
          </a:ln>
        </p:spPr>
        <p:style>
          <a:lnRef idx="0"/>
          <a:fillRef idx="0"/>
          <a:effectRef idx="0"/>
          <a:fontRef idx="minor"/>
        </p:style>
        <p:txBody>
          <a:bodyPr lIns="90000" rIns="90000" tIns="91440" bIns="91440" anchor="b"/>
          <a:p>
            <a:pPr>
              <a:lnSpc>
                <a:spcPct val="100000"/>
              </a:lnSpc>
            </a:pPr>
            <a:r>
              <a:rPr b="1" lang="en-US" sz="2400" strike="noStrike">
                <a:solidFill>
                  <a:srgbClr val="000000"/>
                </a:solidFill>
                <a:latin typeface="Arial"/>
                <a:ea typeface="Arial"/>
              </a:rPr>
              <a:t>Technology &amp; Product Roadmap</a:t>
            </a:r>
            <a:endParaRPr/>
          </a:p>
        </p:txBody>
      </p:sp>
      <p:sp>
        <p:nvSpPr>
          <p:cNvPr id="107" name="CustomShape 2"/>
          <p:cNvSpPr/>
          <p:nvPr/>
        </p:nvSpPr>
        <p:spPr>
          <a:xfrm>
            <a:off x="457200" y="1200240"/>
            <a:ext cx="8228880" cy="3724920"/>
          </a:xfrm>
          <a:prstGeom prst="rect">
            <a:avLst/>
          </a:prstGeom>
          <a:noFill/>
          <a:ln>
            <a:noFill/>
          </a:ln>
        </p:spPr>
        <p:style>
          <a:lnRef idx="0"/>
          <a:fillRef idx="0"/>
          <a:effectRef idx="0"/>
          <a:fontRef idx="minor"/>
        </p:style>
      </p:sp>
      <p:pic>
        <p:nvPicPr>
          <p:cNvPr id="108" name="Shape 54" descr=""/>
          <p:cNvPicPr/>
          <p:nvPr/>
        </p:nvPicPr>
        <p:blipFill>
          <a:blip r:embed="rId1"/>
          <a:stretch/>
        </p:blipFill>
        <p:spPr>
          <a:xfrm>
            <a:off x="7861680" y="106560"/>
            <a:ext cx="1173960" cy="1173960"/>
          </a:xfrm>
          <a:prstGeom prst="rect">
            <a:avLst/>
          </a:prstGeom>
          <a:ln>
            <a:noFill/>
          </a:ln>
        </p:spPr>
      </p:pic>
      <p:sp>
        <p:nvSpPr>
          <p:cNvPr id="109" name="TextShape 3"/>
          <p:cNvSpPr txBox="1"/>
          <p:nvPr/>
        </p:nvSpPr>
        <p:spPr>
          <a:xfrm>
            <a:off x="731520" y="2743200"/>
            <a:ext cx="788760" cy="346320"/>
          </a:xfrm>
          <a:prstGeom prst="rect">
            <a:avLst/>
          </a:prstGeom>
          <a:noFill/>
          <a:ln>
            <a:noFill/>
          </a:ln>
        </p:spPr>
        <p:txBody>
          <a:bodyPr lIns="90000" rIns="90000" tIns="45000" bIns="45000"/>
          <a:p>
            <a:r>
              <a:rPr lang="en-US">
                <a:latin typeface="Arial"/>
              </a:rPr>
              <a:t>Today</a:t>
            </a:r>
            <a:endParaRPr/>
          </a:p>
        </p:txBody>
      </p:sp>
      <p:sp>
        <p:nvSpPr>
          <p:cNvPr id="110" name="CustomShape 4"/>
          <p:cNvSpPr/>
          <p:nvPr/>
        </p:nvSpPr>
        <p:spPr>
          <a:xfrm>
            <a:off x="2011680" y="2651760"/>
            <a:ext cx="365760" cy="91440"/>
          </a:xfrm>
          <a:prstGeom prst="rightArrow">
            <a:avLst>
              <a:gd name="adj1" fmla="val 16200"/>
              <a:gd name="adj2" fmla="val 5400"/>
            </a:avLst>
          </a:prstGeom>
          <a:solidFill>
            <a:srgbClr val="729fcf"/>
          </a:solidFill>
          <a:ln>
            <a:solidFill>
              <a:srgbClr val="3465a4"/>
            </a:solidFill>
          </a:ln>
        </p:spPr>
        <p:style>
          <a:lnRef idx="0"/>
          <a:fillRef idx="0"/>
          <a:effectRef idx="0"/>
          <a:fontRef idx="minor"/>
        </p:style>
      </p:sp>
      <p:sp>
        <p:nvSpPr>
          <p:cNvPr id="111" name="TextShape 5"/>
          <p:cNvSpPr txBox="1"/>
          <p:nvPr/>
        </p:nvSpPr>
        <p:spPr>
          <a:xfrm>
            <a:off x="1049400" y="3356280"/>
            <a:ext cx="1280160" cy="849960"/>
          </a:xfrm>
          <a:prstGeom prst="rect">
            <a:avLst/>
          </a:prstGeom>
          <a:noFill/>
          <a:ln>
            <a:noFill/>
          </a:ln>
        </p:spPr>
        <p:txBody>
          <a:bodyPr lIns="90000" rIns="90000" tIns="45000" bIns="45000"/>
          <a:p>
            <a:r>
              <a:rPr lang="en-US">
                <a:latin typeface="Arial Black"/>
              </a:rPr>
              <a:t>Lopoco</a:t>
            </a:r>
            <a:endParaRPr/>
          </a:p>
          <a:p>
            <a:r>
              <a:rPr lang="en-US" sz="1400">
                <a:latin typeface="Luxi Sans"/>
              </a:rPr>
              <a:t>Milestone Product Line</a:t>
            </a:r>
            <a:endParaRPr/>
          </a:p>
        </p:txBody>
      </p:sp>
      <p:sp>
        <p:nvSpPr>
          <p:cNvPr id="112" name="TextShape 6"/>
          <p:cNvSpPr txBox="1"/>
          <p:nvPr/>
        </p:nvSpPr>
        <p:spPr>
          <a:xfrm>
            <a:off x="2834640" y="2011680"/>
            <a:ext cx="1280160" cy="346320"/>
          </a:xfrm>
          <a:prstGeom prst="rect">
            <a:avLst/>
          </a:prstGeom>
          <a:noFill/>
          <a:ln>
            <a:noFill/>
          </a:ln>
        </p:spPr>
        <p:txBody>
          <a:bodyPr lIns="90000" rIns="90000" tIns="45000" bIns="45000"/>
          <a:p>
            <a:r>
              <a:rPr lang="en-US">
                <a:latin typeface="Arial"/>
              </a:rPr>
              <a:t>2016</a:t>
            </a:r>
            <a:endParaRPr/>
          </a:p>
        </p:txBody>
      </p:sp>
      <p:sp>
        <p:nvSpPr>
          <p:cNvPr id="113" name="TextShape 7"/>
          <p:cNvSpPr txBox="1"/>
          <p:nvPr/>
        </p:nvSpPr>
        <p:spPr>
          <a:xfrm>
            <a:off x="1147680" y="4297680"/>
            <a:ext cx="1554480" cy="520200"/>
          </a:xfrm>
          <a:prstGeom prst="rect">
            <a:avLst/>
          </a:prstGeom>
          <a:noFill/>
          <a:ln>
            <a:noFill/>
          </a:ln>
        </p:spPr>
        <p:txBody>
          <a:bodyPr lIns="90000" rIns="90000" tIns="45000" bIns="45000"/>
          <a:p>
            <a:r>
              <a:rPr lang="en-US" sz="1000">
                <a:latin typeface="Arial"/>
              </a:rPr>
              <a:t>1U Servers</a:t>
            </a:r>
            <a:endParaRPr/>
          </a:p>
          <a:p>
            <a:r>
              <a:rPr lang="en-US" sz="1000">
                <a:latin typeface="Arial"/>
              </a:rPr>
              <a:t>Entry level storage</a:t>
            </a:r>
            <a:endParaRPr/>
          </a:p>
        </p:txBody>
      </p:sp>
      <p:sp>
        <p:nvSpPr>
          <p:cNvPr id="114" name="TextShape 8"/>
          <p:cNvSpPr txBox="1"/>
          <p:nvPr/>
        </p:nvSpPr>
        <p:spPr>
          <a:xfrm>
            <a:off x="3108960" y="2651760"/>
            <a:ext cx="1180440" cy="523080"/>
          </a:xfrm>
          <a:prstGeom prst="rect">
            <a:avLst/>
          </a:prstGeom>
          <a:noFill/>
          <a:ln>
            <a:noFill/>
          </a:ln>
        </p:spPr>
        <p:txBody>
          <a:bodyPr lIns="90000" rIns="90000" tIns="45000" bIns="45000"/>
          <a:p>
            <a:r>
              <a:rPr lang="en-US" sz="1400">
                <a:latin typeface="Luxi Sans"/>
              </a:rPr>
              <a:t>Series A</a:t>
            </a:r>
            <a:endParaRPr/>
          </a:p>
          <a:p>
            <a:r>
              <a:rPr lang="en-US" sz="1400">
                <a:latin typeface="Luxi Sans"/>
              </a:rPr>
              <a:t>Product Line</a:t>
            </a:r>
            <a:endParaRPr/>
          </a:p>
        </p:txBody>
      </p:sp>
      <p:sp>
        <p:nvSpPr>
          <p:cNvPr id="115" name="TextShape 9"/>
          <p:cNvSpPr txBox="1"/>
          <p:nvPr/>
        </p:nvSpPr>
        <p:spPr>
          <a:xfrm>
            <a:off x="3216600" y="3276720"/>
            <a:ext cx="1554480" cy="806760"/>
          </a:xfrm>
          <a:prstGeom prst="rect">
            <a:avLst/>
          </a:prstGeom>
          <a:noFill/>
          <a:ln>
            <a:noFill/>
          </a:ln>
        </p:spPr>
        <p:txBody>
          <a:bodyPr lIns="90000" rIns="90000" tIns="45000" bIns="45000"/>
          <a:p>
            <a:r>
              <a:rPr lang="en-US" sz="1000">
                <a:latin typeface="Arial"/>
              </a:rPr>
              <a:t>1U Servers</a:t>
            </a:r>
            <a:endParaRPr/>
          </a:p>
          <a:p>
            <a:r>
              <a:rPr lang="en-US" sz="1000">
                <a:latin typeface="Arial"/>
              </a:rPr>
              <a:t>2U Servers / Dual PS</a:t>
            </a:r>
            <a:endParaRPr/>
          </a:p>
          <a:p>
            <a:r>
              <a:rPr lang="en-US" sz="1000">
                <a:latin typeface="Arial"/>
              </a:rPr>
              <a:t>Entry level storage</a:t>
            </a:r>
            <a:r>
              <a:rPr lang="en-US" sz="1000">
                <a:latin typeface="Arial"/>
              </a:rPr>
              <a:t>
</a:t>
            </a:r>
            <a:r>
              <a:rPr lang="en-US" sz="1000">
                <a:latin typeface="Arial"/>
              </a:rPr>
              <a:t>Mid level storage</a:t>
            </a:r>
            <a:r>
              <a:rPr lang="en-US" sz="1000">
                <a:latin typeface="Arial"/>
              </a:rPr>
              <a:t>
</a:t>
            </a:r>
            <a:r>
              <a:rPr lang="en-US" sz="1000">
                <a:latin typeface="Arial"/>
              </a:rPr>
              <a:t>Cloud Services</a:t>
            </a:r>
            <a:endParaRPr/>
          </a:p>
        </p:txBody>
      </p:sp>
      <p:sp>
        <p:nvSpPr>
          <p:cNvPr id="116" name="CustomShape 10"/>
          <p:cNvSpPr/>
          <p:nvPr/>
        </p:nvSpPr>
        <p:spPr>
          <a:xfrm>
            <a:off x="4846320" y="1737360"/>
            <a:ext cx="365760" cy="91440"/>
          </a:xfrm>
          <a:prstGeom prst="rightArrow">
            <a:avLst>
              <a:gd name="adj1" fmla="val 16200"/>
              <a:gd name="adj2" fmla="val 5400"/>
            </a:avLst>
          </a:prstGeom>
          <a:solidFill>
            <a:srgbClr val="729fcf"/>
          </a:solidFill>
          <a:ln>
            <a:solidFill>
              <a:srgbClr val="3465a4"/>
            </a:solidFill>
          </a:ln>
        </p:spPr>
        <p:style>
          <a:lnRef idx="0"/>
          <a:fillRef idx="0"/>
          <a:effectRef idx="0"/>
          <a:fontRef idx="minor"/>
        </p:style>
      </p:sp>
      <p:sp>
        <p:nvSpPr>
          <p:cNvPr id="117" name="TextShape 11"/>
          <p:cNvSpPr txBox="1"/>
          <p:nvPr/>
        </p:nvSpPr>
        <p:spPr>
          <a:xfrm>
            <a:off x="6015600" y="1212120"/>
            <a:ext cx="1280160" cy="346320"/>
          </a:xfrm>
          <a:prstGeom prst="rect">
            <a:avLst/>
          </a:prstGeom>
          <a:noFill/>
          <a:ln>
            <a:noFill/>
          </a:ln>
        </p:spPr>
        <p:txBody>
          <a:bodyPr lIns="90000" rIns="90000" tIns="45000" bIns="45000"/>
          <a:p>
            <a:r>
              <a:rPr lang="en-US">
                <a:latin typeface="Arial"/>
              </a:rPr>
              <a:t>2017</a:t>
            </a:r>
            <a:endParaRPr/>
          </a:p>
        </p:txBody>
      </p:sp>
      <p:sp>
        <p:nvSpPr>
          <p:cNvPr id="118" name="TextShape 12"/>
          <p:cNvSpPr txBox="1"/>
          <p:nvPr/>
        </p:nvSpPr>
        <p:spPr>
          <a:xfrm>
            <a:off x="6379920" y="1892520"/>
            <a:ext cx="1180440" cy="523080"/>
          </a:xfrm>
          <a:prstGeom prst="rect">
            <a:avLst/>
          </a:prstGeom>
          <a:noFill/>
          <a:ln>
            <a:noFill/>
          </a:ln>
        </p:spPr>
        <p:txBody>
          <a:bodyPr lIns="90000" rIns="90000" tIns="45000" bIns="45000"/>
          <a:p>
            <a:r>
              <a:rPr lang="en-US" sz="1400">
                <a:latin typeface="Luxi Sans"/>
              </a:rPr>
              <a:t>Series B</a:t>
            </a:r>
            <a:endParaRPr/>
          </a:p>
          <a:p>
            <a:r>
              <a:rPr lang="en-US" sz="1400">
                <a:latin typeface="Luxi Sans"/>
              </a:rPr>
              <a:t>Product Line</a:t>
            </a:r>
            <a:endParaRPr/>
          </a:p>
        </p:txBody>
      </p:sp>
      <p:sp>
        <p:nvSpPr>
          <p:cNvPr id="119" name="TextShape 13"/>
          <p:cNvSpPr txBox="1"/>
          <p:nvPr/>
        </p:nvSpPr>
        <p:spPr>
          <a:xfrm>
            <a:off x="6492240" y="2576520"/>
            <a:ext cx="1737360" cy="1379880"/>
          </a:xfrm>
          <a:prstGeom prst="rect">
            <a:avLst/>
          </a:prstGeom>
          <a:noFill/>
          <a:ln>
            <a:noFill/>
          </a:ln>
        </p:spPr>
        <p:txBody>
          <a:bodyPr lIns="90000" rIns="90000" tIns="45000" bIns="45000"/>
          <a:p>
            <a:r>
              <a:rPr lang="en-US" sz="1000">
                <a:latin typeface="Arial"/>
              </a:rPr>
              <a:t>1U Servers</a:t>
            </a:r>
            <a:endParaRPr/>
          </a:p>
          <a:p>
            <a:r>
              <a:rPr lang="en-US" sz="1000">
                <a:latin typeface="Arial"/>
              </a:rPr>
              <a:t>2U Servers / Dual PS</a:t>
            </a:r>
            <a:r>
              <a:rPr lang="en-US" sz="1000">
                <a:latin typeface="Arial"/>
              </a:rPr>
              <a:t>
</a:t>
            </a:r>
            <a:r>
              <a:rPr lang="en-US" sz="1000">
                <a:latin typeface="Arial"/>
              </a:rPr>
              <a:t>Blade Servers</a:t>
            </a:r>
            <a:endParaRPr/>
          </a:p>
          <a:p>
            <a:r>
              <a:rPr lang="en-US" sz="1000">
                <a:latin typeface="Arial"/>
              </a:rPr>
              <a:t>Entry level storage</a:t>
            </a:r>
            <a:r>
              <a:rPr lang="en-US" sz="1000">
                <a:latin typeface="Arial"/>
              </a:rPr>
              <a:t>
</a:t>
            </a:r>
            <a:r>
              <a:rPr lang="en-US" sz="1000">
                <a:latin typeface="Arial"/>
              </a:rPr>
              <a:t>Mid level storage</a:t>
            </a:r>
            <a:r>
              <a:rPr lang="en-US" sz="1000">
                <a:latin typeface="Arial"/>
              </a:rPr>
              <a:t>
</a:t>
            </a:r>
            <a:r>
              <a:rPr lang="en-US" sz="1000">
                <a:latin typeface="Arial"/>
              </a:rPr>
              <a:t>High level storage</a:t>
            </a:r>
            <a:r>
              <a:rPr lang="en-US" sz="1000">
                <a:latin typeface="Arial"/>
              </a:rPr>
              <a:t>
</a:t>
            </a:r>
            <a:r>
              <a:rPr lang="en-US" sz="1000">
                <a:latin typeface="Arial"/>
              </a:rPr>
              <a:t>Cloud Services</a:t>
            </a:r>
            <a:endParaRPr/>
          </a:p>
          <a:p>
            <a:r>
              <a:rPr lang="en-US" sz="1000">
                <a:latin typeface="Arial"/>
              </a:rPr>
              <a:t>Advanced Cloud Services</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457200" y="205920"/>
            <a:ext cx="8228880" cy="856440"/>
          </a:xfrm>
          <a:prstGeom prst="rect">
            <a:avLst/>
          </a:prstGeom>
          <a:noFill/>
          <a:ln>
            <a:noFill/>
          </a:ln>
        </p:spPr>
        <p:style>
          <a:lnRef idx="0"/>
          <a:fillRef idx="0"/>
          <a:effectRef idx="0"/>
          <a:fontRef idx="minor"/>
        </p:style>
        <p:txBody>
          <a:bodyPr lIns="90000" rIns="90000" tIns="91440" bIns="91440" anchor="b"/>
          <a:p>
            <a:pPr>
              <a:lnSpc>
                <a:spcPct val="100000"/>
              </a:lnSpc>
            </a:pPr>
            <a:r>
              <a:rPr b="1" lang="en-US" sz="2400" strike="noStrike">
                <a:solidFill>
                  <a:srgbClr val="000000"/>
                </a:solidFill>
                <a:latin typeface="Arial"/>
                <a:ea typeface="Arial"/>
              </a:rPr>
              <a:t>Commercial Roadmap</a:t>
            </a:r>
            <a:endParaRPr/>
          </a:p>
        </p:txBody>
      </p:sp>
      <p:sp>
        <p:nvSpPr>
          <p:cNvPr id="121" name="CustomShape 2"/>
          <p:cNvSpPr/>
          <p:nvPr/>
        </p:nvSpPr>
        <p:spPr>
          <a:xfrm>
            <a:off x="457200" y="1200240"/>
            <a:ext cx="8228880" cy="3724920"/>
          </a:xfrm>
          <a:prstGeom prst="rect">
            <a:avLst/>
          </a:prstGeom>
          <a:noFill/>
          <a:ln>
            <a:noFill/>
          </a:ln>
        </p:spPr>
        <p:style>
          <a:lnRef idx="0"/>
          <a:fillRef idx="0"/>
          <a:effectRef idx="0"/>
          <a:fontRef idx="minor"/>
        </p:style>
      </p:sp>
      <p:pic>
        <p:nvPicPr>
          <p:cNvPr id="122" name="Shape 54" descr=""/>
          <p:cNvPicPr/>
          <p:nvPr/>
        </p:nvPicPr>
        <p:blipFill>
          <a:blip r:embed="rId1"/>
          <a:stretch/>
        </p:blipFill>
        <p:spPr>
          <a:xfrm>
            <a:off x="7861680" y="106560"/>
            <a:ext cx="1173960" cy="117396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