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17"/>
  </p:notesMasterIdLst>
  <p:sldIdLst>
    <p:sldId id="256" r:id="rId2"/>
    <p:sldId id="257" r:id="rId3"/>
    <p:sldId id="258" r:id="rId4"/>
    <p:sldId id="259" r:id="rId5"/>
    <p:sldId id="262" r:id="rId6"/>
    <p:sldId id="260" r:id="rId7"/>
    <p:sldId id="269" r:id="rId8"/>
    <p:sldId id="270" r:id="rId9"/>
    <p:sldId id="271" r:id="rId10"/>
    <p:sldId id="261" r:id="rId11"/>
    <p:sldId id="263" r:id="rId12"/>
    <p:sldId id="264" r:id="rId13"/>
    <p:sldId id="265" r:id="rId14"/>
    <p:sldId id="267" r:id="rId15"/>
    <p:sldId id="268" r:id="rId16"/>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E1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10" d="100"/>
          <a:sy n="110" d="100"/>
        </p:scale>
        <p:origin x="7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424798884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
        <p:cNvGrpSpPr/>
        <p:nvPr/>
      </p:nvGrpSpPr>
      <p:grpSpPr>
        <a:xfrm>
          <a:off x="0" y="0"/>
          <a:ext cx="0" cy="0"/>
          <a:chOff x="0" y="0"/>
          <a:chExt cx="0" cy="0"/>
        </a:xfrm>
      </p:grpSpPr>
      <p:sp>
        <p:nvSpPr>
          <p:cNvPr id="35" name="Shape 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6" name="Shape 3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4456196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5948749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4" name="Shape 11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2401991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1" name="Shape 12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252551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Shape 4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3" name="Shape 4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95484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4037799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9" name="Shape 5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8666354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8" name="Shape 7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539035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5" name="Shape 6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1552814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Shape 7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1" name="Shape 7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8639423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5" name="Shape 8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5596845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2" name="Shape 9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069593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685800" y="1583342"/>
            <a:ext cx="7772400" cy="1159856"/>
          </a:xfrm>
          <a:prstGeom prst="rect">
            <a:avLst/>
          </a:prstGeom>
        </p:spPr>
        <p:txBody>
          <a:bodyPr lIns="91425" tIns="91425" rIns="91425" bIns="91425" anchor="b" anchorCtr="0"/>
          <a:lstStyle>
            <a:lvl1pPr algn="ctr">
              <a:spcBef>
                <a:spcPts val="0"/>
              </a:spcBef>
              <a:buSzPct val="100000"/>
              <a:defRPr sz="4800"/>
            </a:lvl1pPr>
            <a:lvl2pPr algn="ctr">
              <a:spcBef>
                <a:spcPts val="0"/>
              </a:spcBef>
              <a:buSzPct val="100000"/>
              <a:defRPr sz="4800"/>
            </a:lvl2pPr>
            <a:lvl3pPr algn="ctr">
              <a:spcBef>
                <a:spcPts val="0"/>
              </a:spcBef>
              <a:buSzPct val="100000"/>
              <a:defRPr sz="4800"/>
            </a:lvl3pPr>
            <a:lvl4pPr algn="ctr">
              <a:spcBef>
                <a:spcPts val="0"/>
              </a:spcBef>
              <a:buSzPct val="100000"/>
              <a:defRPr sz="4800"/>
            </a:lvl4pPr>
            <a:lvl5pPr algn="ctr">
              <a:spcBef>
                <a:spcPts val="0"/>
              </a:spcBef>
              <a:buSzPct val="100000"/>
              <a:defRPr sz="4800"/>
            </a:lvl5pPr>
            <a:lvl6pPr algn="ctr">
              <a:spcBef>
                <a:spcPts val="0"/>
              </a:spcBef>
              <a:buSzPct val="100000"/>
              <a:defRPr sz="4800"/>
            </a:lvl6pPr>
            <a:lvl7pPr algn="ctr">
              <a:spcBef>
                <a:spcPts val="0"/>
              </a:spcBef>
              <a:buSzPct val="100000"/>
              <a:defRPr sz="4800"/>
            </a:lvl7pPr>
            <a:lvl8pPr algn="ctr">
              <a:spcBef>
                <a:spcPts val="0"/>
              </a:spcBef>
              <a:buSzPct val="100000"/>
              <a:defRPr sz="4800"/>
            </a:lvl8pPr>
            <a:lvl9pPr algn="ctr">
              <a:spcBef>
                <a:spcPts val="0"/>
              </a:spcBef>
              <a:buSzPct val="100000"/>
              <a:defRPr sz="4800"/>
            </a:lvl9pPr>
          </a:lstStyle>
          <a:p>
            <a:endParaRPr/>
          </a:p>
        </p:txBody>
      </p:sp>
      <p:sp>
        <p:nvSpPr>
          <p:cNvPr id="10" name="Shape 10"/>
          <p:cNvSpPr txBox="1">
            <a:spLocks noGrp="1"/>
          </p:cNvSpPr>
          <p:nvPr>
            <p:ph type="subTitle" idx="1"/>
          </p:nvPr>
        </p:nvSpPr>
        <p:spPr>
          <a:xfrm>
            <a:off x="685800" y="2840053"/>
            <a:ext cx="7772400" cy="784737"/>
          </a:xfrm>
          <a:prstGeom prst="rect">
            <a:avLst/>
          </a:prstGeom>
        </p:spPr>
        <p:txBody>
          <a:bodyPr lIns="91425" tIns="91425" rIns="91425" bIns="91425" anchor="t" anchorCtr="0"/>
          <a:lstStyle>
            <a:lvl1pPr algn="ctr">
              <a:spcBef>
                <a:spcPts val="0"/>
              </a:spcBef>
              <a:buClr>
                <a:schemeClr val="dk2"/>
              </a:buClr>
              <a:buNone/>
              <a:defRPr>
                <a:solidFill>
                  <a:schemeClr val="dk2"/>
                </a:solidFill>
              </a:defRPr>
            </a:lvl1pPr>
            <a:lvl2pPr algn="ctr">
              <a:spcBef>
                <a:spcPts val="0"/>
              </a:spcBef>
              <a:buClr>
                <a:schemeClr val="dk2"/>
              </a:buClr>
              <a:buSzPct val="100000"/>
              <a:buNone/>
              <a:defRPr sz="3000">
                <a:solidFill>
                  <a:schemeClr val="dk2"/>
                </a:solidFill>
              </a:defRPr>
            </a:lvl2pPr>
            <a:lvl3pPr algn="ctr">
              <a:spcBef>
                <a:spcPts val="0"/>
              </a:spcBef>
              <a:buClr>
                <a:schemeClr val="dk2"/>
              </a:buClr>
              <a:buSzPct val="100000"/>
              <a:buNone/>
              <a:defRPr sz="3000">
                <a:solidFill>
                  <a:schemeClr val="dk2"/>
                </a:solidFill>
              </a:defRPr>
            </a:lvl3pPr>
            <a:lvl4pPr algn="ctr">
              <a:spcBef>
                <a:spcPts val="0"/>
              </a:spcBef>
              <a:buClr>
                <a:schemeClr val="dk2"/>
              </a:buClr>
              <a:buSzPct val="100000"/>
              <a:buNone/>
              <a:defRPr sz="3000">
                <a:solidFill>
                  <a:schemeClr val="dk2"/>
                </a:solidFill>
              </a:defRPr>
            </a:lvl4pPr>
            <a:lvl5pPr algn="ctr">
              <a:spcBef>
                <a:spcPts val="0"/>
              </a:spcBef>
              <a:buClr>
                <a:schemeClr val="dk2"/>
              </a:buClr>
              <a:buSzPct val="100000"/>
              <a:buNone/>
              <a:defRPr sz="3000">
                <a:solidFill>
                  <a:schemeClr val="dk2"/>
                </a:solidFill>
              </a:defRPr>
            </a:lvl5pPr>
            <a:lvl6pPr algn="ctr">
              <a:spcBef>
                <a:spcPts val="0"/>
              </a:spcBef>
              <a:buClr>
                <a:schemeClr val="dk2"/>
              </a:buClr>
              <a:buSzPct val="100000"/>
              <a:buNone/>
              <a:defRPr sz="3000">
                <a:solidFill>
                  <a:schemeClr val="dk2"/>
                </a:solidFill>
              </a:defRPr>
            </a:lvl6pPr>
            <a:lvl7pPr algn="ctr">
              <a:spcBef>
                <a:spcPts val="0"/>
              </a:spcBef>
              <a:buClr>
                <a:schemeClr val="dk2"/>
              </a:buClr>
              <a:buSzPct val="100000"/>
              <a:buNone/>
              <a:defRPr sz="3000">
                <a:solidFill>
                  <a:schemeClr val="dk2"/>
                </a:solidFill>
              </a:defRPr>
            </a:lvl7pPr>
            <a:lvl8pPr algn="ctr">
              <a:spcBef>
                <a:spcPts val="0"/>
              </a:spcBef>
              <a:buClr>
                <a:schemeClr val="dk2"/>
              </a:buClr>
              <a:buSzPct val="100000"/>
              <a:buNone/>
              <a:defRPr sz="3000">
                <a:solidFill>
                  <a:schemeClr val="dk2"/>
                </a:solidFill>
              </a:defRPr>
            </a:lvl8pPr>
            <a:lvl9pPr algn="ctr">
              <a:spcBef>
                <a:spcPts val="0"/>
              </a:spcBef>
              <a:buClr>
                <a:schemeClr val="dk2"/>
              </a:buClr>
              <a:buSzPct val="100000"/>
              <a:buNone/>
              <a:defRPr sz="3000">
                <a:solidFill>
                  <a:schemeClr val="dk2"/>
                </a:solidFill>
              </a:defRPr>
            </a:lvl9pPr>
          </a:lstStyle>
          <a:p>
            <a:endParaRPr/>
          </a:p>
        </p:txBody>
      </p:sp>
      <p:sp>
        <p:nvSpPr>
          <p:cNvPr id="11" name="Shape 11"/>
          <p:cNvSpPr txBox="1">
            <a:spLocks noGrp="1"/>
          </p:cNvSpPr>
          <p:nvPr>
            <p:ph type="sldNum" idx="12"/>
          </p:nvPr>
        </p:nvSpPr>
        <p:spPr>
          <a:xfrm>
            <a:off x="8556791" y="4749850"/>
            <a:ext cx="548699" cy="393524"/>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‹Nr.›</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2"/>
        <p:cNvGrpSpPr/>
        <p:nvPr/>
      </p:nvGrpSpPr>
      <p:grpSpPr>
        <a:xfrm>
          <a:off x="0" y="0"/>
          <a:ext cx="0" cy="0"/>
          <a:chOff x="0" y="0"/>
          <a:chExt cx="0" cy="0"/>
        </a:xfrm>
      </p:grpSpPr>
      <p:sp>
        <p:nvSpPr>
          <p:cNvPr id="13" name="Shape 13"/>
          <p:cNvSpPr txBox="1">
            <a:spLocks noGrp="1"/>
          </p:cNvSpPr>
          <p:nvPr>
            <p:ph type="title"/>
          </p:nvPr>
        </p:nvSpPr>
        <p:spPr>
          <a:xfrm>
            <a:off x="457200" y="205978"/>
            <a:ext cx="8229600" cy="85725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4" name="Shape 14"/>
          <p:cNvSpPr txBox="1">
            <a:spLocks noGrp="1"/>
          </p:cNvSpPr>
          <p:nvPr>
            <p:ph type="body" idx="1"/>
          </p:nvPr>
        </p:nvSpPr>
        <p:spPr>
          <a:xfrm>
            <a:off x="457200" y="1200150"/>
            <a:ext cx="8229600" cy="372568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5" name="Shape 15"/>
          <p:cNvSpPr txBox="1">
            <a:spLocks noGrp="1"/>
          </p:cNvSpPr>
          <p:nvPr>
            <p:ph type="sldNum" idx="12"/>
          </p:nvPr>
        </p:nvSpPr>
        <p:spPr>
          <a:xfrm>
            <a:off x="8556791" y="4749850"/>
            <a:ext cx="548699" cy="393524"/>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‹Nr.›</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457200" y="205978"/>
            <a:ext cx="8229600" cy="85725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8" name="Shape 18"/>
          <p:cNvSpPr txBox="1">
            <a:spLocks noGrp="1"/>
          </p:cNvSpPr>
          <p:nvPr>
            <p:ph type="body" idx="1"/>
          </p:nvPr>
        </p:nvSpPr>
        <p:spPr>
          <a:xfrm>
            <a:off x="457200" y="1200150"/>
            <a:ext cx="3994525" cy="372568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9" name="Shape 19"/>
          <p:cNvSpPr txBox="1">
            <a:spLocks noGrp="1"/>
          </p:cNvSpPr>
          <p:nvPr>
            <p:ph type="body" idx="2"/>
          </p:nvPr>
        </p:nvSpPr>
        <p:spPr>
          <a:xfrm>
            <a:off x="4692273" y="1200150"/>
            <a:ext cx="3994525" cy="372568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0" name="Shape 20"/>
          <p:cNvSpPr txBox="1">
            <a:spLocks noGrp="1"/>
          </p:cNvSpPr>
          <p:nvPr>
            <p:ph type="sldNum" idx="12"/>
          </p:nvPr>
        </p:nvSpPr>
        <p:spPr>
          <a:xfrm>
            <a:off x="8556791" y="4749850"/>
            <a:ext cx="548699" cy="393524"/>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‹Nr.›</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457200" y="205978"/>
            <a:ext cx="8229600" cy="85725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3" name="Shape 23"/>
          <p:cNvSpPr txBox="1">
            <a:spLocks noGrp="1"/>
          </p:cNvSpPr>
          <p:nvPr>
            <p:ph type="sldNum" idx="12"/>
          </p:nvPr>
        </p:nvSpPr>
        <p:spPr>
          <a:xfrm>
            <a:off x="8556791" y="4749850"/>
            <a:ext cx="548699" cy="393524"/>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‹Nr.›</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24"/>
        <p:cNvGrpSpPr/>
        <p:nvPr/>
      </p:nvGrpSpPr>
      <p:grpSpPr>
        <a:xfrm>
          <a:off x="0" y="0"/>
          <a:ext cx="0" cy="0"/>
          <a:chOff x="0" y="0"/>
          <a:chExt cx="0" cy="0"/>
        </a:xfrm>
      </p:grpSpPr>
      <p:sp>
        <p:nvSpPr>
          <p:cNvPr id="25" name="Shape 25"/>
          <p:cNvSpPr txBox="1">
            <a:spLocks noGrp="1"/>
          </p:cNvSpPr>
          <p:nvPr>
            <p:ph type="body" idx="1"/>
          </p:nvPr>
        </p:nvSpPr>
        <p:spPr>
          <a:xfrm>
            <a:off x="457200" y="4406309"/>
            <a:ext cx="8229600" cy="519520"/>
          </a:xfrm>
          <a:prstGeom prst="rect">
            <a:avLst/>
          </a:prstGeom>
        </p:spPr>
        <p:txBody>
          <a:bodyPr lIns="91425" tIns="91425" rIns="91425" bIns="91425" anchor="t" anchorCtr="0"/>
          <a:lstStyle>
            <a:lvl1pPr algn="ctr">
              <a:spcBef>
                <a:spcPts val="360"/>
              </a:spcBef>
              <a:buSzPct val="100000"/>
              <a:buNone/>
              <a:defRPr sz="1800"/>
            </a:lvl1pPr>
          </a:lstStyle>
          <a:p>
            <a:endParaRPr/>
          </a:p>
        </p:txBody>
      </p:sp>
      <p:sp>
        <p:nvSpPr>
          <p:cNvPr id="26" name="Shape 26"/>
          <p:cNvSpPr txBox="1">
            <a:spLocks noGrp="1"/>
          </p:cNvSpPr>
          <p:nvPr>
            <p:ph type="sldNum" idx="12"/>
          </p:nvPr>
        </p:nvSpPr>
        <p:spPr>
          <a:xfrm>
            <a:off x="8556791" y="4749850"/>
            <a:ext cx="548699" cy="393524"/>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‹Nr.›</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7"/>
        <p:cNvGrpSpPr/>
        <p:nvPr/>
      </p:nvGrpSpPr>
      <p:grpSpPr>
        <a:xfrm>
          <a:off x="0" y="0"/>
          <a:ext cx="0" cy="0"/>
          <a:chOff x="0" y="0"/>
          <a:chExt cx="0" cy="0"/>
        </a:xfrm>
      </p:grpSpPr>
      <p:sp>
        <p:nvSpPr>
          <p:cNvPr id="28" name="Shape 28"/>
          <p:cNvSpPr txBox="1">
            <a:spLocks noGrp="1"/>
          </p:cNvSpPr>
          <p:nvPr>
            <p:ph type="sldNum" idx="12"/>
          </p:nvPr>
        </p:nvSpPr>
        <p:spPr>
          <a:xfrm>
            <a:off x="8556791" y="4749850"/>
            <a:ext cx="548699" cy="393524"/>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‹Nr.›</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05978"/>
            <a:ext cx="8229600" cy="857250"/>
          </a:xfrm>
          <a:prstGeom prst="rect">
            <a:avLst/>
          </a:prstGeom>
          <a:noFill/>
          <a:ln>
            <a:noFill/>
          </a:ln>
        </p:spPr>
        <p:txBody>
          <a:bodyPr lIns="91425" tIns="91425" rIns="91425" bIns="91425" anchor="b" anchorCtr="0"/>
          <a:lstStyle>
            <a:lvl1pPr>
              <a:spcBef>
                <a:spcPts val="0"/>
              </a:spcBef>
              <a:buClr>
                <a:schemeClr val="dk1"/>
              </a:buClr>
              <a:buSzPct val="100000"/>
              <a:buNone/>
              <a:defRPr sz="3600" b="1">
                <a:solidFill>
                  <a:schemeClr val="dk1"/>
                </a:solidFill>
              </a:defRPr>
            </a:lvl1pPr>
            <a:lvl2pPr>
              <a:spcBef>
                <a:spcPts val="0"/>
              </a:spcBef>
              <a:buClr>
                <a:schemeClr val="dk1"/>
              </a:buClr>
              <a:buSzPct val="100000"/>
              <a:buNone/>
              <a:defRPr sz="3600" b="1">
                <a:solidFill>
                  <a:schemeClr val="dk1"/>
                </a:solidFill>
              </a:defRPr>
            </a:lvl2pPr>
            <a:lvl3pPr>
              <a:spcBef>
                <a:spcPts val="0"/>
              </a:spcBef>
              <a:buClr>
                <a:schemeClr val="dk1"/>
              </a:buClr>
              <a:buSzPct val="100000"/>
              <a:buNone/>
              <a:defRPr sz="3600" b="1">
                <a:solidFill>
                  <a:schemeClr val="dk1"/>
                </a:solidFill>
              </a:defRPr>
            </a:lvl3pPr>
            <a:lvl4pPr>
              <a:spcBef>
                <a:spcPts val="0"/>
              </a:spcBef>
              <a:buClr>
                <a:schemeClr val="dk1"/>
              </a:buClr>
              <a:buSzPct val="100000"/>
              <a:buNone/>
              <a:defRPr sz="3600" b="1">
                <a:solidFill>
                  <a:schemeClr val="dk1"/>
                </a:solidFill>
              </a:defRPr>
            </a:lvl4pPr>
            <a:lvl5pPr>
              <a:spcBef>
                <a:spcPts val="0"/>
              </a:spcBef>
              <a:buClr>
                <a:schemeClr val="dk1"/>
              </a:buClr>
              <a:buSzPct val="100000"/>
              <a:buNone/>
              <a:defRPr sz="3600" b="1">
                <a:solidFill>
                  <a:schemeClr val="dk1"/>
                </a:solidFill>
              </a:defRPr>
            </a:lvl5pPr>
            <a:lvl6pPr>
              <a:spcBef>
                <a:spcPts val="0"/>
              </a:spcBef>
              <a:buClr>
                <a:schemeClr val="dk1"/>
              </a:buClr>
              <a:buSzPct val="100000"/>
              <a:buNone/>
              <a:defRPr sz="3600" b="1">
                <a:solidFill>
                  <a:schemeClr val="dk1"/>
                </a:solidFill>
              </a:defRPr>
            </a:lvl6pPr>
            <a:lvl7pPr>
              <a:spcBef>
                <a:spcPts val="0"/>
              </a:spcBef>
              <a:buClr>
                <a:schemeClr val="dk1"/>
              </a:buClr>
              <a:buSzPct val="100000"/>
              <a:buNone/>
              <a:defRPr sz="3600" b="1">
                <a:solidFill>
                  <a:schemeClr val="dk1"/>
                </a:solidFill>
              </a:defRPr>
            </a:lvl7pPr>
            <a:lvl8pPr>
              <a:spcBef>
                <a:spcPts val="0"/>
              </a:spcBef>
              <a:buClr>
                <a:schemeClr val="dk1"/>
              </a:buClr>
              <a:buSzPct val="100000"/>
              <a:buNone/>
              <a:defRPr sz="3600" b="1">
                <a:solidFill>
                  <a:schemeClr val="dk1"/>
                </a:solidFill>
              </a:defRPr>
            </a:lvl8pPr>
            <a:lvl9pPr>
              <a:spcBef>
                <a:spcPts val="0"/>
              </a:spcBef>
              <a:buClr>
                <a:schemeClr val="dk1"/>
              </a:buClr>
              <a:buSzPct val="100000"/>
              <a:buNone/>
              <a:defRPr sz="3600" b="1">
                <a:solidFill>
                  <a:schemeClr val="dk1"/>
                </a:solidFill>
              </a:defRPr>
            </a:lvl9pPr>
          </a:lstStyle>
          <a:p>
            <a:endParaRPr/>
          </a:p>
        </p:txBody>
      </p:sp>
      <p:sp>
        <p:nvSpPr>
          <p:cNvPr id="6" name="Shape 6"/>
          <p:cNvSpPr txBox="1">
            <a:spLocks noGrp="1"/>
          </p:cNvSpPr>
          <p:nvPr>
            <p:ph type="body" idx="1"/>
          </p:nvPr>
        </p:nvSpPr>
        <p:spPr>
          <a:xfrm>
            <a:off x="457200" y="1200150"/>
            <a:ext cx="8229600" cy="3725680"/>
          </a:xfrm>
          <a:prstGeom prst="rect">
            <a:avLst/>
          </a:prstGeom>
          <a:noFill/>
          <a:ln>
            <a:noFill/>
          </a:ln>
        </p:spPr>
        <p:txBody>
          <a:bodyPr lIns="91425" tIns="91425" rIns="91425" bIns="91425" anchor="t" anchorCtr="0"/>
          <a:lstStyle>
            <a:lvl1pPr>
              <a:spcBef>
                <a:spcPts val="600"/>
              </a:spcBef>
              <a:buClr>
                <a:schemeClr val="dk1"/>
              </a:buClr>
              <a:buSzPct val="100000"/>
              <a:defRPr sz="3000">
                <a:solidFill>
                  <a:schemeClr val="dk1"/>
                </a:solidFill>
              </a:defRPr>
            </a:lvl1pPr>
            <a:lvl2pPr>
              <a:spcBef>
                <a:spcPts val="480"/>
              </a:spcBef>
              <a:buClr>
                <a:schemeClr val="dk1"/>
              </a:buClr>
              <a:buSzPct val="100000"/>
              <a:defRPr sz="2400">
                <a:solidFill>
                  <a:schemeClr val="dk1"/>
                </a:solidFill>
              </a:defRPr>
            </a:lvl2pPr>
            <a:lvl3pPr>
              <a:spcBef>
                <a:spcPts val="480"/>
              </a:spcBef>
              <a:buClr>
                <a:schemeClr val="dk1"/>
              </a:buClr>
              <a:buSzPct val="100000"/>
              <a:defRPr sz="2400">
                <a:solidFill>
                  <a:schemeClr val="dk1"/>
                </a:solidFill>
              </a:defRPr>
            </a:lvl3pPr>
            <a:lvl4pPr>
              <a:spcBef>
                <a:spcPts val="360"/>
              </a:spcBef>
              <a:buClr>
                <a:schemeClr val="dk1"/>
              </a:buClr>
              <a:buSzPct val="100000"/>
              <a:defRPr sz="1800">
                <a:solidFill>
                  <a:schemeClr val="dk1"/>
                </a:solidFill>
              </a:defRPr>
            </a:lvl4pPr>
            <a:lvl5pPr>
              <a:spcBef>
                <a:spcPts val="360"/>
              </a:spcBef>
              <a:buClr>
                <a:schemeClr val="dk1"/>
              </a:buClr>
              <a:buSzPct val="100000"/>
              <a:defRPr sz="1800">
                <a:solidFill>
                  <a:schemeClr val="dk1"/>
                </a:solidFill>
              </a:defRPr>
            </a:lvl5pPr>
            <a:lvl6pPr>
              <a:spcBef>
                <a:spcPts val="360"/>
              </a:spcBef>
              <a:buClr>
                <a:schemeClr val="dk1"/>
              </a:buClr>
              <a:buSzPct val="100000"/>
              <a:defRPr sz="1800">
                <a:solidFill>
                  <a:schemeClr val="dk1"/>
                </a:solidFill>
              </a:defRPr>
            </a:lvl6pPr>
            <a:lvl7pPr>
              <a:spcBef>
                <a:spcPts val="360"/>
              </a:spcBef>
              <a:buClr>
                <a:schemeClr val="dk1"/>
              </a:buClr>
              <a:buSzPct val="100000"/>
              <a:defRPr sz="1800">
                <a:solidFill>
                  <a:schemeClr val="dk1"/>
                </a:solidFill>
              </a:defRPr>
            </a:lvl7pPr>
            <a:lvl8pPr>
              <a:spcBef>
                <a:spcPts val="360"/>
              </a:spcBef>
              <a:buClr>
                <a:schemeClr val="dk1"/>
              </a:buClr>
              <a:buSzPct val="100000"/>
              <a:defRPr sz="1800">
                <a:solidFill>
                  <a:schemeClr val="dk1"/>
                </a:solidFill>
              </a:defRPr>
            </a:lvl8pPr>
            <a:lvl9pPr>
              <a:spcBef>
                <a:spcPts val="360"/>
              </a:spcBef>
              <a:buClr>
                <a:schemeClr val="dk1"/>
              </a:buClr>
              <a:buSzPct val="100000"/>
              <a:defRPr sz="1800">
                <a:solidFill>
                  <a:schemeClr val="dk1"/>
                </a:solidFill>
              </a:defRPr>
            </a:lvl9pPr>
          </a:lstStyle>
          <a:p>
            <a:endParaRPr/>
          </a:p>
        </p:txBody>
      </p:sp>
      <p:sp>
        <p:nvSpPr>
          <p:cNvPr id="7" name="Shape 7"/>
          <p:cNvSpPr txBox="1">
            <a:spLocks noGrp="1"/>
          </p:cNvSpPr>
          <p:nvPr>
            <p:ph type="sldNum" idx="12"/>
          </p:nvPr>
        </p:nvSpPr>
        <p:spPr>
          <a:xfrm>
            <a:off x="8556791" y="4749850"/>
            <a:ext cx="548699" cy="393524"/>
          </a:xfrm>
          <a:prstGeom prst="rect">
            <a:avLst/>
          </a:prstGeom>
          <a:noFill/>
          <a:ln>
            <a:noFill/>
          </a:ln>
        </p:spPr>
        <p:txBody>
          <a:bodyPr lIns="91425" tIns="91425" rIns="91425" bIns="91425" anchor="ctr" anchorCtr="0">
            <a:noAutofit/>
          </a:bodyPr>
          <a:lstStyle>
            <a:lvl1pPr algn="r">
              <a:spcBef>
                <a:spcPts val="0"/>
              </a:spcBef>
              <a:buNone/>
              <a:defRPr sz="1300">
                <a:solidFill>
                  <a:schemeClr val="dk1"/>
                </a:solidFill>
              </a:defRPr>
            </a:lvl1pPr>
          </a:lstStyle>
          <a:p>
            <a:pPr>
              <a:spcBef>
                <a:spcPts val="0"/>
              </a:spcBef>
              <a:buNone/>
            </a:pPr>
            <a:fld id="{00000000-1234-1234-1234-123412341234}" type="slidenum">
              <a:rPr lang="en"/>
              <a:t>‹Nr.›</a:t>
            </a:fld>
            <a:endParaRPr lang="en"/>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hyperlink" Target="http://lopoco.com/shop"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13.xml.rels><?xml version="1.0" encoding="UTF-8" standalone="yes"?>
<Relationships xmlns="http://schemas.openxmlformats.org/package/2006/relationships"><Relationship Id="rId3" Type="http://schemas.openxmlformats.org/officeDocument/2006/relationships/hyperlink" Target="http://lopoco.com/shop"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1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statista.com/accounts/"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9"/>
        <p:cNvGrpSpPr/>
        <p:nvPr/>
      </p:nvGrpSpPr>
      <p:grpSpPr>
        <a:xfrm>
          <a:off x="0" y="0"/>
          <a:ext cx="0" cy="0"/>
          <a:chOff x="0" y="0"/>
          <a:chExt cx="0" cy="0"/>
        </a:xfrm>
      </p:grpSpPr>
      <p:sp>
        <p:nvSpPr>
          <p:cNvPr id="30" name="Shape 30"/>
          <p:cNvSpPr/>
          <p:nvPr/>
        </p:nvSpPr>
        <p:spPr>
          <a:xfrm>
            <a:off x="2118250" y="1591977"/>
            <a:ext cx="4204656" cy="1165411"/>
          </a:xfrm>
          <a:prstGeom prst="roundRect">
            <a:avLst>
              <a:gd name="adj" fmla="val 16667"/>
            </a:avLst>
          </a:prstGeom>
          <a:noFill/>
          <a:ln w="9525" cap="flat">
            <a:solidFill>
              <a:srgbClr val="434343"/>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1" name="Shape 31"/>
          <p:cNvSpPr txBox="1">
            <a:spLocks noGrp="1"/>
          </p:cNvSpPr>
          <p:nvPr>
            <p:ph type="subTitle" idx="1"/>
          </p:nvPr>
        </p:nvSpPr>
        <p:spPr>
          <a:xfrm>
            <a:off x="649071" y="2991272"/>
            <a:ext cx="7772400" cy="465300"/>
          </a:xfrm>
          <a:prstGeom prst="rect">
            <a:avLst/>
          </a:prstGeom>
        </p:spPr>
        <p:txBody>
          <a:bodyPr lIns="91425" tIns="91425" rIns="91425" bIns="91425" anchor="t" anchorCtr="0">
            <a:noAutofit/>
          </a:bodyPr>
          <a:lstStyle/>
          <a:p>
            <a:pPr>
              <a:spcBef>
                <a:spcPts val="0"/>
              </a:spcBef>
              <a:buNone/>
            </a:pPr>
            <a:r>
              <a:rPr lang="en" sz="2100" b="1" dirty="0">
                <a:solidFill>
                  <a:srgbClr val="222222"/>
                </a:solidFill>
              </a:rPr>
              <a:t>Ultra-efficient, Green-tech Servers</a:t>
            </a:r>
          </a:p>
        </p:txBody>
      </p:sp>
      <p:pic>
        <p:nvPicPr>
          <p:cNvPr id="32" name="Shape 32"/>
          <p:cNvPicPr preferRelativeResize="0"/>
          <p:nvPr/>
        </p:nvPicPr>
        <p:blipFill>
          <a:blip r:embed="rId3">
            <a:alphaModFix/>
          </a:blip>
          <a:stretch>
            <a:fillRect/>
          </a:stretch>
        </p:blipFill>
        <p:spPr>
          <a:xfrm>
            <a:off x="2242382" y="1693924"/>
            <a:ext cx="3975500" cy="993875"/>
          </a:xfrm>
          <a:prstGeom prst="rect">
            <a:avLst/>
          </a:prstGeom>
          <a:noFill/>
          <a:ln>
            <a:noFill/>
          </a:ln>
        </p:spPr>
      </p:pic>
      <p:sp>
        <p:nvSpPr>
          <p:cNvPr id="33" name="Shape 33"/>
          <p:cNvSpPr txBox="1"/>
          <p:nvPr/>
        </p:nvSpPr>
        <p:spPr>
          <a:xfrm>
            <a:off x="1296150" y="4101125"/>
            <a:ext cx="3827700" cy="638099"/>
          </a:xfrm>
          <a:prstGeom prst="rect">
            <a:avLst/>
          </a:prstGeom>
          <a:solidFill>
            <a:srgbClr val="FFFFFF"/>
          </a:solidFill>
          <a:ln>
            <a:noFill/>
          </a:ln>
        </p:spPr>
        <p:txBody>
          <a:bodyPr lIns="91425" tIns="91425" rIns="91425" bIns="91425" anchor="t" anchorCtr="0">
            <a:noAutofit/>
          </a:bodyPr>
          <a:lstStyle/>
          <a:p>
            <a:pPr>
              <a:spcBef>
                <a:spcPts val="0"/>
              </a:spcBef>
              <a:buNone/>
            </a:pPr>
            <a:r>
              <a:rPr lang="en">
                <a:solidFill>
                  <a:srgbClr val="434343"/>
                </a:solidFill>
              </a:rPr>
              <a:t>sales@lopoco.com</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sz="1400" b="0"/>
              <a:t>Product/Solution Range</a:t>
            </a:r>
          </a:p>
        </p:txBody>
      </p:sp>
      <p:sp>
        <p:nvSpPr>
          <p:cNvPr id="68" name="Shape 68"/>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lnSpc>
                <a:spcPct val="115000"/>
              </a:lnSpc>
              <a:spcBef>
                <a:spcPts val="0"/>
              </a:spcBef>
              <a:buClr>
                <a:schemeClr val="dk1"/>
              </a:buClr>
              <a:buSzPct val="78571"/>
              <a:buFont typeface="Arial"/>
              <a:buNone/>
            </a:pPr>
            <a:r>
              <a:rPr lang="en" sz="1400" dirty="0" smtClean="0"/>
              <a:t>-  </a:t>
            </a:r>
            <a:r>
              <a:rPr lang="en" sz="1400" dirty="0"/>
              <a:t>Our Products</a:t>
            </a:r>
          </a:p>
          <a:p>
            <a:pPr lvl="0" rtl="0">
              <a:lnSpc>
                <a:spcPct val="115000"/>
              </a:lnSpc>
              <a:spcBef>
                <a:spcPts val="0"/>
              </a:spcBef>
              <a:buClr>
                <a:schemeClr val="dk1"/>
              </a:buClr>
              <a:buSzPct val="78571"/>
              <a:buFont typeface="Arial"/>
              <a:buNone/>
            </a:pPr>
            <a:r>
              <a:rPr lang="en" sz="1400" dirty="0"/>
              <a:t>            	</a:t>
            </a:r>
            <a:r>
              <a:rPr lang="en" sz="1400" dirty="0" smtClean="0"/>
              <a:t>- backup </a:t>
            </a:r>
            <a:r>
              <a:rPr lang="en" sz="1400" dirty="0"/>
              <a:t>some datasheets for each product</a:t>
            </a:r>
          </a:p>
          <a:p>
            <a:pPr lvl="0" rtl="0">
              <a:lnSpc>
                <a:spcPct val="115000"/>
              </a:lnSpc>
              <a:spcBef>
                <a:spcPts val="0"/>
              </a:spcBef>
              <a:buClr>
                <a:schemeClr val="dk1"/>
              </a:buClr>
              <a:buSzPct val="78571"/>
              <a:buFont typeface="Arial"/>
              <a:buNone/>
            </a:pPr>
            <a:r>
              <a:rPr lang="en" sz="1400" dirty="0"/>
              <a:t>            	- future product roadmap</a:t>
            </a:r>
          </a:p>
          <a:p>
            <a:pPr>
              <a:spcBef>
                <a:spcPts val="0"/>
              </a:spcBef>
              <a:buNone/>
            </a:pPr>
            <a:endParaRPr dirty="0"/>
          </a:p>
        </p:txBody>
      </p:sp>
      <p:pic>
        <p:nvPicPr>
          <p:cNvPr id="4" name="Shape 54"/>
          <p:cNvPicPr preferRelativeResize="0"/>
          <p:nvPr/>
        </p:nvPicPr>
        <p:blipFill>
          <a:blip r:embed="rId3">
            <a:alphaModFix/>
          </a:blip>
          <a:stretch>
            <a:fillRect/>
          </a:stretch>
        </p:blipFill>
        <p:spPr>
          <a:xfrm>
            <a:off x="7861832" y="106423"/>
            <a:ext cx="1174824" cy="1174824"/>
          </a:xfrm>
          <a:prstGeom prst="rect">
            <a:avLst/>
          </a:prstGeom>
          <a:noFill/>
          <a:ln>
            <a:noFill/>
          </a:ln>
        </p:spPr>
      </p:pic>
      <p:sp>
        <p:nvSpPr>
          <p:cNvPr id="5" name="Rechteck 4"/>
          <p:cNvSpPr/>
          <p:nvPr/>
        </p:nvSpPr>
        <p:spPr>
          <a:xfrm rot="1320387">
            <a:off x="3273634" y="1452388"/>
            <a:ext cx="4937570" cy="954107"/>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de-DE" sz="2800" b="1" cap="none" spc="0" dirty="0" smtClean="0">
                <a:ln/>
                <a:solidFill>
                  <a:schemeClr val="accent3"/>
                </a:solidFill>
                <a:effectLst/>
              </a:rPr>
              <a:t>´</a:t>
            </a:r>
            <a:r>
              <a:rPr lang="de-DE" sz="2800" b="1" cap="none" spc="0" dirty="0" err="1" smtClean="0">
                <a:ln/>
                <a:solidFill>
                  <a:schemeClr val="accent3"/>
                </a:solidFill>
                <a:effectLst/>
              </a:rPr>
              <a:t>need</a:t>
            </a:r>
            <a:r>
              <a:rPr lang="de-DE" sz="2800" b="1" cap="none" spc="0" dirty="0" smtClean="0">
                <a:ln/>
                <a:solidFill>
                  <a:schemeClr val="accent3"/>
                </a:solidFill>
                <a:effectLst/>
              </a:rPr>
              <a:t> </a:t>
            </a:r>
            <a:r>
              <a:rPr lang="de-DE" sz="2800" b="1" cap="none" spc="0" dirty="0" err="1" smtClean="0">
                <a:ln/>
                <a:solidFill>
                  <a:schemeClr val="accent3"/>
                </a:solidFill>
                <a:effectLst/>
              </a:rPr>
              <a:t>some</a:t>
            </a:r>
            <a:r>
              <a:rPr lang="de-DE" sz="2800" b="1" cap="none" spc="0" dirty="0" smtClean="0">
                <a:ln/>
                <a:solidFill>
                  <a:schemeClr val="accent3"/>
                </a:solidFill>
                <a:effectLst/>
              </a:rPr>
              <a:t> </a:t>
            </a:r>
            <a:r>
              <a:rPr lang="de-DE" sz="2800" b="1" cap="none" spc="0" dirty="0" err="1" smtClean="0">
                <a:ln/>
                <a:solidFill>
                  <a:schemeClr val="accent3"/>
                </a:solidFill>
                <a:effectLst/>
              </a:rPr>
              <a:t>more</a:t>
            </a:r>
            <a:r>
              <a:rPr lang="de-DE" sz="2800" b="1" cap="none" spc="0" dirty="0" smtClean="0">
                <a:ln/>
                <a:solidFill>
                  <a:schemeClr val="accent3"/>
                </a:solidFill>
                <a:effectLst/>
              </a:rPr>
              <a:t> </a:t>
            </a:r>
            <a:r>
              <a:rPr lang="de-DE" sz="2800" b="1" cap="none" spc="0" dirty="0" err="1" smtClean="0">
                <a:ln/>
                <a:solidFill>
                  <a:schemeClr val="accent3"/>
                </a:solidFill>
                <a:effectLst/>
              </a:rPr>
              <a:t>indivdual</a:t>
            </a:r>
            <a:r>
              <a:rPr lang="de-DE" sz="2800" b="1" cap="none" spc="0" dirty="0" smtClean="0">
                <a:ln/>
                <a:solidFill>
                  <a:schemeClr val="accent3"/>
                </a:solidFill>
                <a:effectLst/>
              </a:rPr>
              <a:t> </a:t>
            </a:r>
          </a:p>
          <a:p>
            <a:pPr algn="ctr"/>
            <a:r>
              <a:rPr lang="de-DE" sz="2800" b="1" cap="none" spc="0" dirty="0" err="1" smtClean="0">
                <a:ln/>
                <a:solidFill>
                  <a:schemeClr val="accent3"/>
                </a:solidFill>
                <a:effectLst/>
              </a:rPr>
              <a:t>product</a:t>
            </a:r>
            <a:r>
              <a:rPr lang="de-DE" sz="2800" b="1" cap="none" spc="0" dirty="0" smtClean="0">
                <a:ln/>
                <a:solidFill>
                  <a:schemeClr val="accent3"/>
                </a:solidFill>
                <a:effectLst/>
              </a:rPr>
              <a:t> </a:t>
            </a:r>
            <a:r>
              <a:rPr lang="de-DE" sz="2800" b="1" cap="none" spc="0" dirty="0" err="1" smtClean="0">
                <a:ln/>
                <a:solidFill>
                  <a:schemeClr val="accent3"/>
                </a:solidFill>
                <a:effectLst/>
              </a:rPr>
              <a:t>details</a:t>
            </a:r>
            <a:r>
              <a:rPr lang="de-DE" sz="2800" b="1" cap="none" spc="0" dirty="0" smtClean="0">
                <a:ln/>
                <a:solidFill>
                  <a:schemeClr val="accent3"/>
                </a:solidFill>
                <a:effectLst/>
              </a:rPr>
              <a:t> </a:t>
            </a:r>
            <a:r>
              <a:rPr lang="de-DE" sz="2800" b="1" cap="none" spc="0" dirty="0" err="1" smtClean="0">
                <a:ln/>
                <a:solidFill>
                  <a:schemeClr val="accent3"/>
                </a:solidFill>
                <a:effectLst/>
              </a:rPr>
              <a:t>as</a:t>
            </a:r>
            <a:r>
              <a:rPr lang="de-DE" sz="2800" b="1" cap="none" spc="0" dirty="0" smtClean="0">
                <a:ln/>
                <a:solidFill>
                  <a:schemeClr val="accent3"/>
                </a:solidFill>
                <a:effectLst/>
              </a:rPr>
              <a:t> </a:t>
            </a:r>
            <a:r>
              <a:rPr lang="de-DE" sz="2800" b="1" cap="none" spc="0" dirty="0" err="1" smtClean="0">
                <a:ln/>
                <a:solidFill>
                  <a:schemeClr val="accent3"/>
                </a:solidFill>
                <a:effectLst/>
              </a:rPr>
              <a:t>well</a:t>
            </a:r>
            <a:endParaRPr lang="de-DE" sz="2800" b="1" cap="none" spc="0" dirty="0">
              <a:ln/>
              <a:solidFill>
                <a:schemeClr val="accent3"/>
              </a:solidFill>
              <a:effectLst/>
            </a:endParaRP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pic>
        <p:nvPicPr>
          <p:cNvPr id="80" name="Shape 80"/>
          <p:cNvPicPr preferRelativeResize="0"/>
          <p:nvPr/>
        </p:nvPicPr>
        <p:blipFill>
          <a:blip r:embed="rId3">
            <a:alphaModFix/>
          </a:blip>
          <a:stretch>
            <a:fillRect/>
          </a:stretch>
        </p:blipFill>
        <p:spPr>
          <a:xfrm>
            <a:off x="7511975" y="301200"/>
            <a:ext cx="1174824" cy="1174824"/>
          </a:xfrm>
          <a:prstGeom prst="rect">
            <a:avLst/>
          </a:prstGeom>
          <a:noFill/>
          <a:ln>
            <a:noFill/>
          </a:ln>
        </p:spPr>
      </p:pic>
      <p:pic>
        <p:nvPicPr>
          <p:cNvPr id="81" name="Shape 81"/>
          <p:cNvPicPr preferRelativeResize="0"/>
          <p:nvPr/>
        </p:nvPicPr>
        <p:blipFill>
          <a:blip r:embed="rId4">
            <a:alphaModFix/>
          </a:blip>
          <a:stretch>
            <a:fillRect/>
          </a:stretch>
        </p:blipFill>
        <p:spPr>
          <a:xfrm>
            <a:off x="477075" y="0"/>
            <a:ext cx="6569098" cy="4019799"/>
          </a:xfrm>
          <a:prstGeom prst="rect">
            <a:avLst/>
          </a:prstGeom>
          <a:noFill/>
          <a:ln>
            <a:noFill/>
          </a:ln>
        </p:spPr>
      </p:pic>
      <p:sp>
        <p:nvSpPr>
          <p:cNvPr id="82" name="Shape 82"/>
          <p:cNvSpPr txBox="1"/>
          <p:nvPr/>
        </p:nvSpPr>
        <p:spPr>
          <a:xfrm>
            <a:off x="283525" y="4192275"/>
            <a:ext cx="8627700" cy="830400"/>
          </a:xfrm>
          <a:prstGeom prst="rect">
            <a:avLst/>
          </a:prstGeom>
          <a:noFill/>
          <a:ln w="9525" cap="flat">
            <a:solidFill>
              <a:srgbClr val="999999"/>
            </a:solidFill>
            <a:prstDash val="solid"/>
            <a:round/>
            <a:headEnd type="none" w="med" len="med"/>
            <a:tailEnd type="none" w="med" len="med"/>
          </a:ln>
        </p:spPr>
        <p:txBody>
          <a:bodyPr lIns="91425" tIns="91425" rIns="91425" bIns="91425" anchor="t" anchorCtr="0">
            <a:noAutofit/>
          </a:bodyPr>
          <a:lstStyle/>
          <a:p>
            <a:pPr rtl="0">
              <a:spcBef>
                <a:spcPts val="0"/>
              </a:spcBef>
              <a:buNone/>
            </a:pPr>
            <a:r>
              <a:rPr lang="en" sz="1200"/>
              <a:t>Blah de blah de blah</a:t>
            </a:r>
          </a:p>
          <a:p>
            <a:pPr rtl="0">
              <a:spcBef>
                <a:spcPts val="0"/>
              </a:spcBef>
              <a:buNone/>
            </a:pPr>
            <a:r>
              <a:rPr lang="en" sz="1200"/>
              <a:t>Oh, blah-blah de blah</a:t>
            </a:r>
          </a:p>
          <a:p>
            <a:pPr>
              <a:spcBef>
                <a:spcPts val="0"/>
              </a:spcBef>
              <a:buNone/>
            </a:pPr>
            <a:r>
              <a:rPr lang="en" sz="1200"/>
              <a:t>And, blah-blah de blah-de-blah-blah-blah</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381000" y="205978"/>
            <a:ext cx="8229600" cy="857400"/>
          </a:xfrm>
          <a:prstGeom prst="rect">
            <a:avLst/>
          </a:prstGeom>
        </p:spPr>
        <p:txBody>
          <a:bodyPr lIns="91425" tIns="91425" rIns="91425" bIns="91425" anchor="b" anchorCtr="0">
            <a:noAutofit/>
          </a:bodyPr>
          <a:lstStyle/>
          <a:p>
            <a:pPr lvl="0" rtl="0">
              <a:spcBef>
                <a:spcPts val="0"/>
              </a:spcBef>
              <a:buNone/>
            </a:pPr>
            <a:r>
              <a:rPr lang="en" sz="3000">
                <a:solidFill>
                  <a:srgbClr val="555555"/>
                </a:solidFill>
              </a:rPr>
              <a:t>                     Proven Technology</a:t>
            </a:r>
          </a:p>
        </p:txBody>
      </p:sp>
      <p:sp>
        <p:nvSpPr>
          <p:cNvPr id="88" name="Shape 88"/>
          <p:cNvSpPr txBox="1">
            <a:spLocks noGrp="1"/>
          </p:cNvSpPr>
          <p:nvPr>
            <p:ph type="body" idx="1"/>
          </p:nvPr>
        </p:nvSpPr>
        <p:spPr>
          <a:xfrm>
            <a:off x="298575" y="1200150"/>
            <a:ext cx="8173499" cy="3725699"/>
          </a:xfrm>
          <a:prstGeom prst="rect">
            <a:avLst/>
          </a:prstGeom>
        </p:spPr>
        <p:txBody>
          <a:bodyPr lIns="91425" tIns="91425" rIns="91425" bIns="91425" anchor="t" anchorCtr="0">
            <a:noAutofit/>
          </a:bodyPr>
          <a:lstStyle/>
          <a:p>
            <a:pPr lvl="0" rtl="0">
              <a:spcBef>
                <a:spcPts val="0"/>
              </a:spcBef>
              <a:buNone/>
            </a:pPr>
            <a:r>
              <a:rPr lang="en" sz="2400">
                <a:solidFill>
                  <a:srgbClr val="555555"/>
                </a:solidFill>
              </a:rPr>
              <a:t>Ultra-efficient Servers &amp; Storage</a:t>
            </a:r>
          </a:p>
          <a:p>
            <a:pPr marL="457200" lvl="0" indent="-342900" rtl="0">
              <a:spcBef>
                <a:spcPts val="0"/>
              </a:spcBef>
              <a:buClr>
                <a:srgbClr val="555555"/>
              </a:buClr>
              <a:buSzPct val="100000"/>
              <a:buFont typeface="Arial"/>
              <a:buChar char="●"/>
            </a:pPr>
            <a:r>
              <a:rPr lang="en" sz="1800">
                <a:solidFill>
                  <a:srgbClr val="555555"/>
                </a:solidFill>
              </a:rPr>
              <a:t>provide substantial energy and cost savings without sacrificing performance</a:t>
            </a:r>
          </a:p>
          <a:p>
            <a:pPr marL="457200" lvl="0" indent="-342900" rtl="0">
              <a:spcBef>
                <a:spcPts val="0"/>
              </a:spcBef>
              <a:buClr>
                <a:srgbClr val="555555"/>
              </a:buClr>
              <a:buSzPct val="100000"/>
              <a:buFont typeface="Arial"/>
              <a:buChar char="●"/>
            </a:pPr>
            <a:r>
              <a:rPr lang="en" sz="1800">
                <a:solidFill>
                  <a:srgbClr val="555555"/>
                </a:solidFill>
              </a:rPr>
              <a:t>built on proven, </a:t>
            </a:r>
            <a:r>
              <a:rPr lang="en" sz="1800">
                <a:solidFill>
                  <a:srgbClr val="3B9C27"/>
                </a:solidFill>
                <a:hlinkClick r:id="rId3"/>
              </a:rPr>
              <a:t>shipping technology</a:t>
            </a:r>
            <a:r>
              <a:rPr lang="en" sz="1800">
                <a:solidFill>
                  <a:srgbClr val="555555"/>
                </a:solidFill>
              </a:rPr>
              <a:t> without costly custom chips or strange form factors</a:t>
            </a:r>
          </a:p>
          <a:p>
            <a:pPr marL="457200" lvl="0" indent="-342900" rtl="0">
              <a:spcBef>
                <a:spcPts val="0"/>
              </a:spcBef>
              <a:buClr>
                <a:srgbClr val="555555"/>
              </a:buClr>
              <a:buSzPct val="100000"/>
              <a:buFont typeface="Arial"/>
              <a:buChar char="●"/>
            </a:pPr>
            <a:r>
              <a:rPr lang="en" sz="1800">
                <a:solidFill>
                  <a:srgbClr val="555555"/>
                </a:solidFill>
              </a:rPr>
              <a:t>deliver on the green computing ideal, allowing companies to significantly lower their environmental footprint</a:t>
            </a:r>
          </a:p>
          <a:p>
            <a:pPr marL="457200" lvl="0" indent="-342900" rtl="0">
              <a:spcBef>
                <a:spcPts val="0"/>
              </a:spcBef>
              <a:buClr>
                <a:srgbClr val="555555"/>
              </a:buClr>
              <a:buSzPct val="100000"/>
              <a:buFont typeface="Arial"/>
              <a:buChar char="●"/>
            </a:pPr>
            <a:r>
              <a:rPr lang="en" sz="1800">
                <a:solidFill>
                  <a:srgbClr val="555555"/>
                </a:solidFill>
              </a:rPr>
              <a:t>no risk: standard X86 processors, memory configurations and I/O connectivity</a:t>
            </a:r>
          </a:p>
          <a:p>
            <a:pPr marL="457200" lvl="0" indent="-342900" rtl="0">
              <a:spcBef>
                <a:spcPts val="0"/>
              </a:spcBef>
              <a:buClr>
                <a:srgbClr val="555555"/>
              </a:buClr>
              <a:buSzPct val="100000"/>
              <a:buFont typeface="Arial"/>
              <a:buChar char="●"/>
            </a:pPr>
            <a:r>
              <a:rPr lang="en" sz="1800">
                <a:solidFill>
                  <a:srgbClr val="555555"/>
                </a:solidFill>
              </a:rPr>
              <a:t>designed for modern applications: database; email; web; NAS; hadoop</a:t>
            </a:r>
          </a:p>
          <a:p>
            <a:pPr marL="457200" lvl="0" indent="-342900" rtl="0">
              <a:spcBef>
                <a:spcPts val="0"/>
              </a:spcBef>
              <a:buClr>
                <a:srgbClr val="555555"/>
              </a:buClr>
              <a:buSzPct val="100000"/>
              <a:buFont typeface="Arial"/>
              <a:buChar char="●"/>
            </a:pPr>
            <a:r>
              <a:rPr lang="en" sz="1800">
                <a:solidFill>
                  <a:srgbClr val="555555"/>
                </a:solidFill>
              </a:rPr>
              <a:t>broad installed base with uptimes exceeding 24 months</a:t>
            </a:r>
          </a:p>
        </p:txBody>
      </p:sp>
      <p:pic>
        <p:nvPicPr>
          <p:cNvPr id="89" name="Shape 89"/>
          <p:cNvPicPr preferRelativeResize="0"/>
          <p:nvPr/>
        </p:nvPicPr>
        <p:blipFill>
          <a:blip r:embed="rId4">
            <a:alphaModFix/>
          </a:blip>
          <a:stretch>
            <a:fillRect/>
          </a:stretch>
        </p:blipFill>
        <p:spPr>
          <a:xfrm>
            <a:off x="7511975" y="301200"/>
            <a:ext cx="1174824" cy="1174824"/>
          </a:xfrm>
          <a:prstGeom prst="rect">
            <a:avLst/>
          </a:prstGeom>
          <a:noFill/>
          <a:ln>
            <a:noFill/>
          </a:ln>
        </p:spPr>
      </p:pic>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381000" y="205978"/>
            <a:ext cx="8229600" cy="857400"/>
          </a:xfrm>
          <a:prstGeom prst="rect">
            <a:avLst/>
          </a:prstGeom>
        </p:spPr>
        <p:txBody>
          <a:bodyPr lIns="91425" tIns="91425" rIns="91425" bIns="91425" anchor="b" anchorCtr="0">
            <a:noAutofit/>
          </a:bodyPr>
          <a:lstStyle/>
          <a:p>
            <a:pPr lvl="0" algn="ctr" rtl="0">
              <a:spcBef>
                <a:spcPts val="0"/>
              </a:spcBef>
              <a:buNone/>
            </a:pPr>
            <a:r>
              <a:rPr lang="en" sz="3000">
                <a:solidFill>
                  <a:srgbClr val="555555"/>
                </a:solidFill>
              </a:rPr>
              <a:t>Product Solution Range</a:t>
            </a:r>
          </a:p>
        </p:txBody>
      </p:sp>
      <p:sp>
        <p:nvSpPr>
          <p:cNvPr id="95" name="Shape 95"/>
          <p:cNvSpPr txBox="1">
            <a:spLocks noGrp="1"/>
          </p:cNvSpPr>
          <p:nvPr>
            <p:ph type="body" idx="1"/>
          </p:nvPr>
        </p:nvSpPr>
        <p:spPr>
          <a:xfrm>
            <a:off x="298575" y="1200150"/>
            <a:ext cx="8173499" cy="3725699"/>
          </a:xfrm>
          <a:prstGeom prst="rect">
            <a:avLst/>
          </a:prstGeom>
        </p:spPr>
        <p:txBody>
          <a:bodyPr lIns="91425" tIns="91425" rIns="91425" bIns="91425" anchor="t" anchorCtr="0">
            <a:noAutofit/>
          </a:bodyPr>
          <a:lstStyle/>
          <a:p>
            <a:pPr lvl="0" rtl="0">
              <a:spcBef>
                <a:spcPts val="0"/>
              </a:spcBef>
              <a:buNone/>
            </a:pPr>
            <a:r>
              <a:rPr lang="en" sz="2400">
                <a:solidFill>
                  <a:srgbClr val="555555"/>
                </a:solidFill>
              </a:rPr>
              <a:t>Ultra-efficient Servers &amp; Storage</a:t>
            </a:r>
          </a:p>
          <a:p>
            <a:pPr marL="457200" lvl="0" indent="-342900" rtl="0">
              <a:spcBef>
                <a:spcPts val="0"/>
              </a:spcBef>
              <a:buClr>
                <a:srgbClr val="555555"/>
              </a:buClr>
              <a:buSzPct val="100000"/>
              <a:buFont typeface="Arial"/>
              <a:buChar char="●"/>
            </a:pPr>
            <a:r>
              <a:rPr lang="en" sz="1800">
                <a:solidFill>
                  <a:srgbClr val="555555"/>
                </a:solidFill>
              </a:rPr>
              <a:t>provide substantial energy and cost savings without sacrificing performance - see our white paper</a:t>
            </a:r>
          </a:p>
          <a:p>
            <a:pPr marL="457200" lvl="0" indent="-342900" rtl="0">
              <a:spcBef>
                <a:spcPts val="0"/>
              </a:spcBef>
              <a:buClr>
                <a:srgbClr val="555555"/>
              </a:buClr>
              <a:buSzPct val="100000"/>
              <a:buFont typeface="Arial"/>
              <a:buChar char="●"/>
            </a:pPr>
            <a:r>
              <a:rPr lang="en" sz="1800">
                <a:solidFill>
                  <a:srgbClr val="555555"/>
                </a:solidFill>
              </a:rPr>
              <a:t>built on proven, </a:t>
            </a:r>
            <a:r>
              <a:rPr lang="en" sz="1800">
                <a:solidFill>
                  <a:srgbClr val="3B9C27"/>
                </a:solidFill>
                <a:hlinkClick r:id="rId3"/>
              </a:rPr>
              <a:t>shipping technology</a:t>
            </a:r>
            <a:r>
              <a:rPr lang="en" sz="1800">
                <a:solidFill>
                  <a:srgbClr val="555555"/>
                </a:solidFill>
              </a:rPr>
              <a:t> without costly custom chips or strange form factors</a:t>
            </a:r>
          </a:p>
          <a:p>
            <a:pPr marL="457200" lvl="0" indent="-342900" rtl="0">
              <a:spcBef>
                <a:spcPts val="0"/>
              </a:spcBef>
              <a:buClr>
                <a:srgbClr val="555555"/>
              </a:buClr>
              <a:buSzPct val="100000"/>
              <a:buFont typeface="Arial"/>
              <a:buChar char="●"/>
            </a:pPr>
            <a:r>
              <a:rPr lang="en" sz="1800">
                <a:solidFill>
                  <a:srgbClr val="555555"/>
                </a:solidFill>
              </a:rPr>
              <a:t>deliver on the green computing ideal, allowing companies to significantly lower their environmental footprint</a:t>
            </a:r>
          </a:p>
          <a:p>
            <a:pPr marL="457200" lvl="0" indent="-342900" rtl="0">
              <a:spcBef>
                <a:spcPts val="0"/>
              </a:spcBef>
              <a:buClr>
                <a:srgbClr val="555555"/>
              </a:buClr>
              <a:buSzPct val="100000"/>
              <a:buFont typeface="Arial"/>
              <a:buChar char="●"/>
            </a:pPr>
            <a:r>
              <a:rPr lang="en" sz="1800">
                <a:solidFill>
                  <a:srgbClr val="555555"/>
                </a:solidFill>
              </a:rPr>
              <a:t>no risk: standard X86 processors, memory configurations and I/O connectivity</a:t>
            </a:r>
          </a:p>
          <a:p>
            <a:pPr marL="457200" lvl="0" indent="-342900" rtl="0">
              <a:spcBef>
                <a:spcPts val="0"/>
              </a:spcBef>
              <a:buClr>
                <a:srgbClr val="555555"/>
              </a:buClr>
              <a:buSzPct val="100000"/>
              <a:buFont typeface="Arial"/>
              <a:buChar char="●"/>
            </a:pPr>
            <a:r>
              <a:rPr lang="en" sz="1800">
                <a:solidFill>
                  <a:srgbClr val="555555"/>
                </a:solidFill>
              </a:rPr>
              <a:t>designed for modern applications: database; email; web; NAS; hadoop</a:t>
            </a:r>
          </a:p>
          <a:p>
            <a:pPr marL="457200" lvl="0" indent="-342900" rtl="0">
              <a:spcBef>
                <a:spcPts val="0"/>
              </a:spcBef>
              <a:buClr>
                <a:srgbClr val="555555"/>
              </a:buClr>
              <a:buSzPct val="100000"/>
              <a:buFont typeface="Arial"/>
              <a:buChar char="●"/>
            </a:pPr>
            <a:r>
              <a:rPr lang="en" sz="1800">
                <a:solidFill>
                  <a:srgbClr val="555555"/>
                </a:solidFill>
              </a:rPr>
              <a:t>broad installed base with uptimes exceeding 24 months</a:t>
            </a:r>
          </a:p>
        </p:txBody>
      </p:sp>
      <p:pic>
        <p:nvPicPr>
          <p:cNvPr id="96" name="Shape 96"/>
          <p:cNvPicPr preferRelativeResize="0"/>
          <p:nvPr/>
        </p:nvPicPr>
        <p:blipFill>
          <a:blip r:embed="rId4">
            <a:alphaModFix/>
          </a:blip>
          <a:stretch>
            <a:fillRect/>
          </a:stretch>
        </p:blipFill>
        <p:spPr>
          <a:xfrm>
            <a:off x="7511975" y="301200"/>
            <a:ext cx="1174824" cy="1174824"/>
          </a:xfrm>
          <a:prstGeom prst="rect">
            <a:avLst/>
          </a:prstGeom>
          <a:noFill/>
          <a:ln>
            <a:noFill/>
          </a:ln>
        </p:spPr>
      </p:pic>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000">
                <a:solidFill>
                  <a:srgbClr val="555555"/>
                </a:solidFill>
              </a:rPr>
              <a:t>Ultra-efficient servers</a:t>
            </a:r>
          </a:p>
        </p:txBody>
      </p:sp>
      <p:sp>
        <p:nvSpPr>
          <p:cNvPr id="110" name="Shape 110"/>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spcBef>
                <a:spcPts val="0"/>
              </a:spcBef>
              <a:buNone/>
            </a:pPr>
            <a:r>
              <a:rPr lang="en" sz="1800"/>
              <a:t>an </a:t>
            </a:r>
            <a:r>
              <a:rPr lang="en" sz="1800" b="1"/>
              <a:t>enormous</a:t>
            </a:r>
            <a:r>
              <a:rPr lang="en" sz="1800"/>
              <a:t> </a:t>
            </a:r>
            <a:r>
              <a:rPr lang="en" sz="1800" i="1"/>
              <a:t>unexploited opportunity</a:t>
            </a:r>
          </a:p>
          <a:p>
            <a:pPr lvl="0" rtl="0">
              <a:spcBef>
                <a:spcPts val="0"/>
              </a:spcBef>
              <a:buNone/>
            </a:pPr>
            <a:endParaRPr sz="1800" i="1"/>
          </a:p>
          <a:p>
            <a:pPr marL="457200" lvl="0" indent="-342900" rtl="0">
              <a:lnSpc>
                <a:spcPct val="144642"/>
              </a:lnSpc>
              <a:spcBef>
                <a:spcPts val="0"/>
              </a:spcBef>
              <a:buClr>
                <a:srgbClr val="555555"/>
              </a:buClr>
              <a:buSzPct val="100000"/>
              <a:buFont typeface="Arial"/>
              <a:buChar char="●"/>
            </a:pPr>
            <a:r>
              <a:rPr lang="en" sz="1800">
                <a:solidFill>
                  <a:srgbClr val="555555"/>
                </a:solidFill>
              </a:rPr>
              <a:t>data centers (openstack, hadoop, spark, nosql)</a:t>
            </a:r>
          </a:p>
          <a:p>
            <a:pPr marL="457200" lvl="0" indent="-342900" rtl="0">
              <a:lnSpc>
                <a:spcPct val="144642"/>
              </a:lnSpc>
              <a:spcBef>
                <a:spcPts val="0"/>
              </a:spcBef>
              <a:buClr>
                <a:srgbClr val="555555"/>
              </a:buClr>
              <a:buSzPct val="100000"/>
              <a:buFont typeface="Arial"/>
              <a:buChar char="●"/>
            </a:pPr>
            <a:r>
              <a:rPr lang="en" sz="1800">
                <a:solidFill>
                  <a:srgbClr val="555555"/>
                </a:solidFill>
              </a:rPr>
              <a:t>web applications (apache, nginx, IIS)</a:t>
            </a:r>
          </a:p>
          <a:p>
            <a:pPr marL="457200" lvl="0" indent="-342900" rtl="0">
              <a:lnSpc>
                <a:spcPct val="144642"/>
              </a:lnSpc>
              <a:spcBef>
                <a:spcPts val="0"/>
              </a:spcBef>
              <a:buClr>
                <a:srgbClr val="555555"/>
              </a:buClr>
              <a:buSzPct val="100000"/>
              <a:buFont typeface="Arial"/>
              <a:buChar char="●"/>
            </a:pPr>
            <a:r>
              <a:rPr lang="en" sz="1800">
                <a:solidFill>
                  <a:srgbClr val="555555"/>
                </a:solidFill>
              </a:rPr>
              <a:t>enterprise applications (email, database, CRM, web frameworks)</a:t>
            </a:r>
          </a:p>
          <a:p>
            <a:pPr marL="457200" lvl="0" indent="-342900" rtl="0">
              <a:lnSpc>
                <a:spcPct val="144642"/>
              </a:lnSpc>
              <a:spcBef>
                <a:spcPts val="0"/>
              </a:spcBef>
              <a:buClr>
                <a:srgbClr val="555555"/>
              </a:buClr>
              <a:buSzPct val="100000"/>
              <a:buFont typeface="Arial"/>
              <a:buChar char="●"/>
            </a:pPr>
            <a:r>
              <a:rPr lang="en" sz="1800">
                <a:solidFill>
                  <a:srgbClr val="555555"/>
                </a:solidFill>
              </a:rPr>
              <a:t>virtualization: server consolidation combined with efficient hardware</a:t>
            </a:r>
          </a:p>
          <a:p>
            <a:pPr marL="457200" lvl="0" indent="-342900" rtl="0">
              <a:lnSpc>
                <a:spcPct val="144642"/>
              </a:lnSpc>
              <a:spcBef>
                <a:spcPts val="0"/>
              </a:spcBef>
              <a:buClr>
                <a:srgbClr val="555555"/>
              </a:buClr>
              <a:buSzPct val="100000"/>
              <a:buFont typeface="Arial"/>
              <a:buChar char="●"/>
            </a:pPr>
            <a:r>
              <a:rPr lang="en" sz="1800">
                <a:solidFill>
                  <a:srgbClr val="555555"/>
                </a:solidFill>
              </a:rPr>
              <a:t>cloud implementations (VMware, openstack, big data)</a:t>
            </a:r>
          </a:p>
        </p:txBody>
      </p:sp>
      <p:pic>
        <p:nvPicPr>
          <p:cNvPr id="111" name="Shape 111"/>
          <p:cNvPicPr preferRelativeResize="0"/>
          <p:nvPr/>
        </p:nvPicPr>
        <p:blipFill>
          <a:blip r:embed="rId3">
            <a:alphaModFix/>
          </a:blip>
          <a:stretch>
            <a:fillRect/>
          </a:stretch>
        </p:blipFill>
        <p:spPr>
          <a:xfrm>
            <a:off x="7511975" y="301200"/>
            <a:ext cx="1174824" cy="1174824"/>
          </a:xfrm>
          <a:prstGeom prst="rect">
            <a:avLst/>
          </a:prstGeom>
          <a:noFill/>
          <a:ln>
            <a:noFill/>
          </a:ln>
        </p:spPr>
      </p:pic>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000">
                <a:solidFill>
                  <a:srgbClr val="555555"/>
                </a:solidFill>
              </a:rPr>
              <a:t>What customers are saying</a:t>
            </a:r>
          </a:p>
        </p:txBody>
      </p:sp>
      <p:sp>
        <p:nvSpPr>
          <p:cNvPr id="117" name="Shape 117"/>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rtl="0">
              <a:spcBef>
                <a:spcPts val="0"/>
              </a:spcBef>
              <a:buNone/>
            </a:pPr>
            <a:endParaRPr sz="1800"/>
          </a:p>
          <a:p>
            <a:pPr rtl="0">
              <a:spcBef>
                <a:spcPts val="0"/>
              </a:spcBef>
              <a:buNone/>
            </a:pPr>
            <a:r>
              <a:rPr lang="en" sz="1400"/>
              <a:t>We use Lopoco servers for almost all our IT needs.  The fanless LP-2180 is our firewall, router, DNS and DHCP server all in one.  We have a cluster of LP-4255’s for developers, virtual machines, and testing infrastructure.  Some of the developers are amazed to find out that all of our Lopoco servers fit in one low-cost rack at our colo with a power budget of only 1.6 kWatts.  And we could probably add another 10 servers without bumping up against the limit.  Needless to say, we are very pleased.  Lopoco even made us a short run of custom servers which we use to demonstrate our software to customers all over the world.   </a:t>
            </a:r>
            <a:r>
              <a:rPr lang="en" sz="1400" i="1"/>
              <a:t>- Simon Butler, Methodics Inc.</a:t>
            </a:r>
          </a:p>
          <a:p>
            <a:pPr rtl="0">
              <a:spcBef>
                <a:spcPts val="0"/>
              </a:spcBef>
              <a:buNone/>
            </a:pPr>
            <a:endParaRPr sz="1400"/>
          </a:p>
          <a:p>
            <a:pPr lvl="0" rtl="0">
              <a:spcBef>
                <a:spcPts val="0"/>
              </a:spcBef>
              <a:buNone/>
            </a:pPr>
            <a:r>
              <a:rPr lang="en" sz="1400"/>
              <a:t>We got a pair of replicating postgresql database servers from Lopoco to handle all our most critical corporate and engineering data.  The servers have performed admirably, and are all but silent and the air coming out the back is only 1-2 degrees above ambient.  No special HVAC needed!  The operating cost savings over a single big conventional server with dual-redundant power supplies and extra disks comes to roughly $500/year.  We’re pleased with the performance, the environmental savings, and the money we save.  </a:t>
            </a:r>
            <a:r>
              <a:rPr lang="en" sz="1400" i="1"/>
              <a:t>- Dan Emerson, Light and Motion Industries</a:t>
            </a:r>
          </a:p>
        </p:txBody>
      </p:sp>
      <p:pic>
        <p:nvPicPr>
          <p:cNvPr id="118" name="Shape 118"/>
          <p:cNvPicPr preferRelativeResize="0"/>
          <p:nvPr/>
        </p:nvPicPr>
        <p:blipFill>
          <a:blip r:embed="rId3">
            <a:alphaModFix/>
          </a:blip>
          <a:stretch>
            <a:fillRect/>
          </a:stretch>
        </p:blipFill>
        <p:spPr>
          <a:xfrm>
            <a:off x="7511975" y="301200"/>
            <a:ext cx="1174824" cy="1174824"/>
          </a:xfrm>
          <a:prstGeom prst="rect">
            <a:avLst/>
          </a:prstGeom>
          <a:noFill/>
          <a:ln>
            <a:noFill/>
          </a:ln>
        </p:spPr>
      </p:pic>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sz="2400" b="0"/>
              <a:t>Our Vision</a:t>
            </a:r>
          </a:p>
        </p:txBody>
      </p:sp>
      <p:sp>
        <p:nvSpPr>
          <p:cNvPr id="39" name="Shape 39"/>
          <p:cNvSpPr txBox="1">
            <a:spLocks noGrp="1"/>
          </p:cNvSpPr>
          <p:nvPr>
            <p:ph type="body" idx="1"/>
          </p:nvPr>
        </p:nvSpPr>
        <p:spPr>
          <a:xfrm>
            <a:off x="481053" y="1390980"/>
            <a:ext cx="8229600" cy="3725699"/>
          </a:xfrm>
          <a:prstGeom prst="rect">
            <a:avLst/>
          </a:prstGeom>
        </p:spPr>
        <p:txBody>
          <a:bodyPr lIns="91425" tIns="91425" rIns="91425" bIns="91425" anchor="t" anchorCtr="0">
            <a:noAutofit/>
          </a:bodyPr>
          <a:lstStyle/>
          <a:p>
            <a:pPr lvl="0" rtl="0">
              <a:spcBef>
                <a:spcPts val="0"/>
              </a:spcBef>
              <a:buClr>
                <a:schemeClr val="dk1"/>
              </a:buClr>
              <a:buSzPct val="78571"/>
              <a:buFont typeface="Arial"/>
              <a:buNone/>
            </a:pPr>
            <a:r>
              <a:rPr lang="en" sz="1800" dirty="0"/>
              <a:t>Designing, manufacturing and to bring to market ultra-efficient, green tech servers that provide substantial energy and cost savings without sacrificing performance by using proven, shipping technology without costly custom chips or disruptive form factors</a:t>
            </a:r>
            <a:r>
              <a:rPr lang="en" sz="1800" dirty="0" smtClean="0"/>
              <a:t>.</a:t>
            </a:r>
          </a:p>
          <a:p>
            <a:pPr lvl="0" rtl="0">
              <a:spcBef>
                <a:spcPts val="0"/>
              </a:spcBef>
              <a:buClr>
                <a:schemeClr val="dk1"/>
              </a:buClr>
              <a:buSzPct val="78571"/>
              <a:buFont typeface="Arial"/>
              <a:buNone/>
            </a:pPr>
            <a:endParaRPr lang="en" sz="1800" dirty="0"/>
          </a:p>
          <a:p>
            <a:pPr lvl="0" rtl="0">
              <a:spcBef>
                <a:spcPts val="0"/>
              </a:spcBef>
              <a:buClr>
                <a:schemeClr val="dk1"/>
              </a:buClr>
              <a:buSzPct val="78571"/>
              <a:buFont typeface="Arial"/>
              <a:buNone/>
            </a:pPr>
            <a:r>
              <a:rPr lang="en" sz="1800" dirty="0"/>
              <a:t>W</a:t>
            </a:r>
            <a:r>
              <a:rPr lang="en" sz="1800" dirty="0" smtClean="0"/>
              <a:t>e </a:t>
            </a:r>
            <a:r>
              <a:rPr lang="en" sz="1800" dirty="0"/>
              <a:t>aim to substantially decrease the TCO for corporates servers by creating value add server products generating lower heat, less vibration, higher density, lower investment required and substantially lower energy consumption (as much as 75% less).</a:t>
            </a:r>
          </a:p>
          <a:p>
            <a:pPr>
              <a:spcBef>
                <a:spcPts val="0"/>
              </a:spcBef>
              <a:buNone/>
            </a:pPr>
            <a:endParaRPr sz="1800" dirty="0"/>
          </a:p>
        </p:txBody>
      </p:sp>
      <p:pic>
        <p:nvPicPr>
          <p:cNvPr id="40" name="Shape 40"/>
          <p:cNvPicPr preferRelativeResize="0"/>
          <p:nvPr/>
        </p:nvPicPr>
        <p:blipFill>
          <a:blip r:embed="rId3">
            <a:alphaModFix/>
          </a:blip>
          <a:stretch>
            <a:fillRect/>
          </a:stretch>
        </p:blipFill>
        <p:spPr>
          <a:xfrm>
            <a:off x="7808850" y="107575"/>
            <a:ext cx="1174824" cy="1174824"/>
          </a:xfrm>
          <a:prstGeom prst="rect">
            <a:avLst/>
          </a:prstGeom>
          <a:noFill/>
          <a:ln>
            <a:noFill/>
          </a:ln>
        </p:spPr>
      </p:pic>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81000" y="205978"/>
            <a:ext cx="8229600" cy="857400"/>
          </a:xfrm>
          <a:prstGeom prst="rect">
            <a:avLst/>
          </a:prstGeom>
        </p:spPr>
        <p:txBody>
          <a:bodyPr lIns="91425" tIns="91425" rIns="91425" bIns="91425" anchor="b" anchorCtr="0">
            <a:noAutofit/>
          </a:bodyPr>
          <a:lstStyle/>
          <a:p>
            <a:pPr>
              <a:spcBef>
                <a:spcPts val="0"/>
              </a:spcBef>
              <a:buNone/>
            </a:pPr>
            <a:r>
              <a:rPr lang="en" sz="2400" b="0">
                <a:solidFill>
                  <a:srgbClr val="000000"/>
                </a:solidFill>
              </a:rPr>
              <a:t>About Us</a:t>
            </a:r>
          </a:p>
        </p:txBody>
      </p:sp>
      <p:sp>
        <p:nvSpPr>
          <p:cNvPr id="46" name="Shape 46"/>
          <p:cNvSpPr txBox="1">
            <a:spLocks noGrp="1"/>
          </p:cNvSpPr>
          <p:nvPr>
            <p:ph type="body" idx="1"/>
          </p:nvPr>
        </p:nvSpPr>
        <p:spPr>
          <a:xfrm>
            <a:off x="238407" y="1063379"/>
            <a:ext cx="6989329" cy="1155036"/>
          </a:xfrm>
          <a:prstGeom prst="rect">
            <a:avLst/>
          </a:prstGeom>
        </p:spPr>
        <p:txBody>
          <a:bodyPr lIns="91425" tIns="91425" rIns="91425" bIns="91425" anchor="t" anchorCtr="0">
            <a:noAutofit/>
          </a:bodyPr>
          <a:lstStyle/>
          <a:p>
            <a:pPr marL="336550" indent="-171450">
              <a:buClr>
                <a:srgbClr val="000000"/>
              </a:buClr>
              <a:buFont typeface="Wingdings" panose="05000000000000000000" pitchFamily="2" charset="2"/>
              <a:buChar char="Ø"/>
            </a:pPr>
            <a:r>
              <a:rPr lang="en" sz="1200" dirty="0" smtClean="0">
                <a:solidFill>
                  <a:srgbClr val="000000"/>
                </a:solidFill>
              </a:rPr>
              <a:t>Established </a:t>
            </a:r>
            <a:r>
              <a:rPr lang="en" sz="1200" dirty="0">
                <a:solidFill>
                  <a:srgbClr val="000000"/>
                </a:solidFill>
              </a:rPr>
              <a:t>mid-2010 by a group of Silicon Valley veterans in fields of server, storage, software and CPU </a:t>
            </a:r>
            <a:r>
              <a:rPr lang="en" sz="1200" dirty="0" smtClean="0">
                <a:solidFill>
                  <a:srgbClr val="000000"/>
                </a:solidFill>
              </a:rPr>
              <a:t>design</a:t>
            </a:r>
          </a:p>
          <a:p>
            <a:pPr marL="336550" indent="-171450">
              <a:buClr>
                <a:srgbClr val="000000"/>
              </a:buClr>
              <a:buFont typeface="Wingdings" panose="05000000000000000000" pitchFamily="2" charset="2"/>
              <a:buChar char="Ø"/>
            </a:pPr>
            <a:r>
              <a:rPr lang="en" sz="1200" dirty="0" smtClean="0">
                <a:solidFill>
                  <a:srgbClr val="000000"/>
                </a:solidFill>
              </a:rPr>
              <a:t>Delivered </a:t>
            </a:r>
            <a:r>
              <a:rPr lang="en" sz="1200" dirty="0">
                <a:solidFill>
                  <a:srgbClr val="000000"/>
                </a:solidFill>
              </a:rPr>
              <a:t>first server to customer Q4 </a:t>
            </a:r>
            <a:r>
              <a:rPr lang="en" sz="1200" dirty="0" smtClean="0">
                <a:solidFill>
                  <a:srgbClr val="000000"/>
                </a:solidFill>
              </a:rPr>
              <a:t>2011</a:t>
            </a:r>
          </a:p>
          <a:p>
            <a:pPr marL="336550" lvl="0" indent="-171450" rtl="0">
              <a:spcBef>
                <a:spcPts val="0"/>
              </a:spcBef>
              <a:buClr>
                <a:srgbClr val="000000"/>
              </a:buClr>
              <a:buSzPct val="100000"/>
              <a:buFont typeface="Wingdings" panose="05000000000000000000" pitchFamily="2" charset="2"/>
              <a:buChar char="Ø"/>
            </a:pPr>
            <a:r>
              <a:rPr lang="en" sz="1200" dirty="0" smtClean="0">
                <a:solidFill>
                  <a:srgbClr val="000000"/>
                </a:solidFill>
              </a:rPr>
              <a:t>Headquatered </a:t>
            </a:r>
            <a:r>
              <a:rPr lang="en" sz="1200" dirty="0">
                <a:solidFill>
                  <a:srgbClr val="000000"/>
                </a:solidFill>
              </a:rPr>
              <a:t>in the heart of Silicon Valley, California. European legal entity in process to be set-up in Austria, Europe.</a:t>
            </a:r>
          </a:p>
          <a:p>
            <a:pPr rtl="0">
              <a:lnSpc>
                <a:spcPct val="115000"/>
              </a:lnSpc>
              <a:spcBef>
                <a:spcPts val="0"/>
              </a:spcBef>
              <a:buNone/>
            </a:pPr>
            <a:endParaRPr sz="1200" dirty="0">
              <a:solidFill>
                <a:srgbClr val="00000A"/>
              </a:solidFill>
            </a:endParaRPr>
          </a:p>
          <a:p>
            <a:pPr rtl="0">
              <a:lnSpc>
                <a:spcPct val="115000"/>
              </a:lnSpc>
              <a:spcBef>
                <a:spcPts val="0"/>
              </a:spcBef>
              <a:buNone/>
            </a:pPr>
            <a:endParaRPr sz="1200" dirty="0" smtClean="0">
              <a:solidFill>
                <a:srgbClr val="00000A"/>
              </a:solidFill>
            </a:endParaRPr>
          </a:p>
          <a:p>
            <a:pPr lvl="0" rtl="0">
              <a:lnSpc>
                <a:spcPct val="115000"/>
              </a:lnSpc>
              <a:spcBef>
                <a:spcPts val="0"/>
              </a:spcBef>
              <a:spcAft>
                <a:spcPts val="1000"/>
              </a:spcAft>
              <a:buClr>
                <a:schemeClr val="dk1"/>
              </a:buClr>
              <a:buFont typeface="Arial"/>
              <a:buNone/>
            </a:pPr>
            <a:endParaRPr sz="1200" dirty="0">
              <a:latin typeface="Times New Roman"/>
              <a:ea typeface="Times New Roman"/>
              <a:cs typeface="Times New Roman"/>
              <a:sym typeface="Times New Roman"/>
            </a:endParaRPr>
          </a:p>
          <a:p>
            <a:pPr rtl="0">
              <a:lnSpc>
                <a:spcPct val="115000"/>
              </a:lnSpc>
              <a:spcBef>
                <a:spcPts val="0"/>
              </a:spcBef>
              <a:buNone/>
            </a:pPr>
            <a:endParaRPr sz="1200" dirty="0"/>
          </a:p>
          <a:p>
            <a:pPr rtl="0">
              <a:spcBef>
                <a:spcPts val="0"/>
              </a:spcBef>
              <a:buNone/>
            </a:pPr>
            <a:endParaRPr sz="1200" dirty="0">
              <a:solidFill>
                <a:srgbClr val="555555"/>
              </a:solidFill>
            </a:endParaRPr>
          </a:p>
          <a:p>
            <a:pPr lvl="0" rtl="0">
              <a:spcBef>
                <a:spcPts val="0"/>
              </a:spcBef>
              <a:buNone/>
            </a:pPr>
            <a:endParaRPr sz="1200" dirty="0">
              <a:solidFill>
                <a:srgbClr val="555555"/>
              </a:solidFill>
            </a:endParaRPr>
          </a:p>
        </p:txBody>
      </p:sp>
      <p:pic>
        <p:nvPicPr>
          <p:cNvPr id="47" name="Shape 47"/>
          <p:cNvPicPr preferRelativeResize="0"/>
          <p:nvPr/>
        </p:nvPicPr>
        <p:blipFill>
          <a:blip r:embed="rId3">
            <a:alphaModFix/>
          </a:blip>
          <a:stretch>
            <a:fillRect/>
          </a:stretch>
        </p:blipFill>
        <p:spPr>
          <a:xfrm>
            <a:off x="7860450" y="114025"/>
            <a:ext cx="1174824" cy="1174824"/>
          </a:xfrm>
          <a:prstGeom prst="rect">
            <a:avLst/>
          </a:prstGeom>
          <a:noFill/>
          <a:ln>
            <a:noFill/>
          </a:ln>
        </p:spPr>
      </p:pic>
      <p:sp>
        <p:nvSpPr>
          <p:cNvPr id="6" name="Shape 46"/>
          <p:cNvSpPr txBox="1">
            <a:spLocks/>
          </p:cNvSpPr>
          <p:nvPr/>
        </p:nvSpPr>
        <p:spPr>
          <a:xfrm>
            <a:off x="1106425" y="2130177"/>
            <a:ext cx="6121311" cy="2831436"/>
          </a:xfrm>
          <a:prstGeom prst="rect">
            <a:avLst/>
          </a:prstGeom>
          <a:noFill/>
          <a:ln>
            <a:noFill/>
          </a:ln>
        </p:spPr>
        <p:txBody>
          <a:bodyPr lIns="91425" tIns="91425" rIns="91425" bIns="91425" anchor="t" anchorCtr="0">
            <a:noAutofit/>
          </a:bodyPr>
          <a:lstStyle>
            <a:defPPr marR="0" algn="l" rtl="0">
              <a:lnSpc>
                <a:spcPct val="100000"/>
              </a:lnSpc>
              <a:spcBef>
                <a:spcPts val="0"/>
              </a:spcBef>
              <a:spcAft>
                <a:spcPts val="0"/>
              </a:spcAft>
            </a:defPPr>
            <a:lvl1pPr marR="0" algn="l" rtl="0">
              <a:lnSpc>
                <a:spcPct val="100000"/>
              </a:lnSpc>
              <a:spcBef>
                <a:spcPts val="0"/>
              </a:spcBef>
              <a:spcAft>
                <a:spcPts val="0"/>
              </a:spcAft>
              <a:buClr>
                <a:schemeClr val="dk1"/>
              </a:buClr>
              <a:buSzPct val="100000"/>
              <a:buNone/>
              <a:defRPr sz="3000" b="0" i="0" u="none" strike="noStrike" cap="none" baseline="0">
                <a:solidFill>
                  <a:schemeClr val="dk1"/>
                </a:solidFill>
                <a:latin typeface="Arial"/>
                <a:ea typeface="Arial"/>
                <a:cs typeface="Arial"/>
                <a:sym typeface="Arial"/>
                <a:rtl val="0"/>
              </a:defRPr>
            </a:lvl1pPr>
            <a:lvl2pPr marR="0" algn="l" rtl="0">
              <a:lnSpc>
                <a:spcPct val="100000"/>
              </a:lnSpc>
              <a:spcBef>
                <a:spcPts val="0"/>
              </a:spcBef>
              <a:spcAft>
                <a:spcPts val="0"/>
              </a:spcAft>
              <a:buClr>
                <a:schemeClr val="dk1"/>
              </a:buClr>
              <a:buSzPct val="100000"/>
              <a:buNone/>
              <a:defRPr sz="2400" b="0" i="0" u="none" strike="noStrike" cap="none" baseline="0">
                <a:solidFill>
                  <a:schemeClr val="dk1"/>
                </a:solidFill>
                <a:latin typeface="Arial"/>
                <a:ea typeface="Arial"/>
                <a:cs typeface="Arial"/>
                <a:sym typeface="Arial"/>
                <a:rtl val="0"/>
              </a:defRPr>
            </a:lvl2pPr>
            <a:lvl3pPr marR="0" algn="l" rtl="0">
              <a:lnSpc>
                <a:spcPct val="100000"/>
              </a:lnSpc>
              <a:spcBef>
                <a:spcPts val="0"/>
              </a:spcBef>
              <a:spcAft>
                <a:spcPts val="0"/>
              </a:spcAft>
              <a:buClr>
                <a:schemeClr val="dk1"/>
              </a:buClr>
              <a:buSzPct val="100000"/>
              <a:buNone/>
              <a:defRPr sz="2400" b="0" i="0" u="none" strike="noStrike" cap="none" baseline="0">
                <a:solidFill>
                  <a:schemeClr val="dk1"/>
                </a:solidFill>
                <a:latin typeface="Arial"/>
                <a:ea typeface="Arial"/>
                <a:cs typeface="Arial"/>
                <a:sym typeface="Arial"/>
                <a:rtl val="0"/>
              </a:defRPr>
            </a:lvl3pPr>
            <a:lvl4pPr marR="0" algn="l" rtl="0">
              <a:lnSpc>
                <a:spcPct val="100000"/>
              </a:lnSpc>
              <a:spcBef>
                <a:spcPts val="0"/>
              </a:spcBef>
              <a:spcAft>
                <a:spcPts val="0"/>
              </a:spcAft>
              <a:buClr>
                <a:schemeClr val="dk1"/>
              </a:buClr>
              <a:buSzPct val="100000"/>
              <a:buNone/>
              <a:defRPr sz="1800" b="0" i="0" u="none" strike="noStrike" cap="none" baseline="0">
                <a:solidFill>
                  <a:schemeClr val="dk1"/>
                </a:solidFill>
                <a:latin typeface="Arial"/>
                <a:ea typeface="Arial"/>
                <a:cs typeface="Arial"/>
                <a:sym typeface="Arial"/>
                <a:rtl val="0"/>
              </a:defRPr>
            </a:lvl4pPr>
            <a:lvl5pPr marR="0" algn="l" rtl="0">
              <a:lnSpc>
                <a:spcPct val="100000"/>
              </a:lnSpc>
              <a:spcBef>
                <a:spcPts val="0"/>
              </a:spcBef>
              <a:spcAft>
                <a:spcPts val="0"/>
              </a:spcAft>
              <a:buClr>
                <a:schemeClr val="dk1"/>
              </a:buClr>
              <a:buSzPct val="100000"/>
              <a:buNone/>
              <a:defRPr sz="1800" b="0" i="0" u="none" strike="noStrike" cap="none" baseline="0">
                <a:solidFill>
                  <a:schemeClr val="dk1"/>
                </a:solidFill>
                <a:latin typeface="Arial"/>
                <a:ea typeface="Arial"/>
                <a:cs typeface="Arial"/>
                <a:sym typeface="Arial"/>
                <a:rtl val="0"/>
              </a:defRPr>
            </a:lvl5pPr>
            <a:lvl6pPr marR="0" algn="l" rtl="0">
              <a:lnSpc>
                <a:spcPct val="100000"/>
              </a:lnSpc>
              <a:spcBef>
                <a:spcPts val="0"/>
              </a:spcBef>
              <a:spcAft>
                <a:spcPts val="0"/>
              </a:spcAft>
              <a:buClr>
                <a:schemeClr val="dk1"/>
              </a:buClr>
              <a:buSzPct val="100000"/>
              <a:buNone/>
              <a:defRPr sz="1800" b="0" i="0" u="none" strike="noStrike" cap="none" baseline="0">
                <a:solidFill>
                  <a:schemeClr val="dk1"/>
                </a:solidFill>
                <a:latin typeface="Arial"/>
                <a:ea typeface="Arial"/>
                <a:cs typeface="Arial"/>
                <a:sym typeface="Arial"/>
                <a:rtl val="0"/>
              </a:defRPr>
            </a:lvl6pPr>
            <a:lvl7pPr marR="0" algn="l" rtl="0">
              <a:lnSpc>
                <a:spcPct val="100000"/>
              </a:lnSpc>
              <a:spcBef>
                <a:spcPts val="0"/>
              </a:spcBef>
              <a:spcAft>
                <a:spcPts val="0"/>
              </a:spcAft>
              <a:buClr>
                <a:schemeClr val="dk1"/>
              </a:buClr>
              <a:buSzPct val="100000"/>
              <a:buNone/>
              <a:defRPr sz="1800" b="0" i="0" u="none" strike="noStrike" cap="none" baseline="0">
                <a:solidFill>
                  <a:schemeClr val="dk1"/>
                </a:solidFill>
                <a:latin typeface="Arial"/>
                <a:ea typeface="Arial"/>
                <a:cs typeface="Arial"/>
                <a:sym typeface="Arial"/>
                <a:rtl val="0"/>
              </a:defRPr>
            </a:lvl7pPr>
            <a:lvl8pPr marR="0" algn="l" rtl="0">
              <a:lnSpc>
                <a:spcPct val="100000"/>
              </a:lnSpc>
              <a:spcBef>
                <a:spcPts val="0"/>
              </a:spcBef>
              <a:spcAft>
                <a:spcPts val="0"/>
              </a:spcAft>
              <a:buClr>
                <a:schemeClr val="dk1"/>
              </a:buClr>
              <a:buSzPct val="100000"/>
              <a:buNone/>
              <a:defRPr sz="1800" b="0" i="0" u="none" strike="noStrike" cap="none" baseline="0">
                <a:solidFill>
                  <a:schemeClr val="dk1"/>
                </a:solidFill>
                <a:latin typeface="Arial"/>
                <a:ea typeface="Arial"/>
                <a:cs typeface="Arial"/>
                <a:sym typeface="Arial"/>
                <a:rtl val="0"/>
              </a:defRPr>
            </a:lvl8pPr>
            <a:lvl9pPr marR="0" algn="l" rtl="0">
              <a:lnSpc>
                <a:spcPct val="100000"/>
              </a:lnSpc>
              <a:spcBef>
                <a:spcPts val="0"/>
              </a:spcBef>
              <a:spcAft>
                <a:spcPts val="0"/>
              </a:spcAft>
              <a:buClr>
                <a:schemeClr val="dk1"/>
              </a:buClr>
              <a:buSzPct val="100000"/>
              <a:buNone/>
              <a:defRPr sz="1800" b="0" i="0" u="none" strike="noStrike" cap="none" baseline="0">
                <a:solidFill>
                  <a:schemeClr val="dk1"/>
                </a:solidFill>
                <a:latin typeface="Arial"/>
                <a:ea typeface="Arial"/>
                <a:cs typeface="Arial"/>
                <a:sym typeface="Arial"/>
                <a:rtl val="0"/>
              </a:defRPr>
            </a:lvl9pPr>
          </a:lstStyle>
          <a:p>
            <a:pPr marL="171450" indent="-171450">
              <a:lnSpc>
                <a:spcPct val="115000"/>
              </a:lnSpc>
              <a:buFontTx/>
              <a:buChar char="-"/>
            </a:pPr>
            <a:r>
              <a:rPr lang="en-GB" sz="1100" b="1" dirty="0" smtClean="0">
                <a:solidFill>
                  <a:srgbClr val="00000A"/>
                </a:solidFill>
              </a:rPr>
              <a:t>Led by founder Andrew Sharp as CEO</a:t>
            </a:r>
            <a:r>
              <a:rPr lang="en-GB" sz="1100" dirty="0" smtClean="0">
                <a:solidFill>
                  <a:srgbClr val="00000A"/>
                </a:solidFill>
              </a:rPr>
              <a:t>, a Silicon Valley veteran who joined Convergent Technologies in 1985, and has worked for Sun, SGI, HP and LSI, along with several </a:t>
            </a:r>
            <a:r>
              <a:rPr lang="en-GB" sz="1100" dirty="0" err="1" smtClean="0">
                <a:solidFill>
                  <a:srgbClr val="00000A"/>
                </a:solidFill>
              </a:rPr>
              <a:t>startups</a:t>
            </a:r>
            <a:r>
              <a:rPr lang="en-GB" sz="1100" dirty="0" smtClean="0">
                <a:solidFill>
                  <a:srgbClr val="00000A"/>
                </a:solidFill>
              </a:rPr>
              <a:t>.</a:t>
            </a:r>
          </a:p>
          <a:p>
            <a:pPr marL="171450" indent="-171450">
              <a:lnSpc>
                <a:spcPct val="115000"/>
              </a:lnSpc>
              <a:buFontTx/>
              <a:buChar char="-"/>
            </a:pPr>
            <a:r>
              <a:rPr lang="en-GB" sz="1100" b="1" dirty="0" smtClean="0">
                <a:solidFill>
                  <a:srgbClr val="00000A"/>
                </a:solidFill>
              </a:rPr>
              <a:t>Peter Theunis, CTO and co-founder</a:t>
            </a:r>
            <a:r>
              <a:rPr lang="en-GB" sz="1100" dirty="0" smtClean="0">
                <a:solidFill>
                  <a:srgbClr val="00000A"/>
                </a:solidFill>
              </a:rPr>
              <a:t>, has more than 10 years of experience in large scale systems architecture at </a:t>
            </a:r>
            <a:r>
              <a:rPr lang="en-GB" sz="1100" dirty="0" err="1" smtClean="0">
                <a:solidFill>
                  <a:srgbClr val="00000A"/>
                </a:solidFill>
              </a:rPr>
              <a:t>startups</a:t>
            </a:r>
            <a:r>
              <a:rPr lang="en-GB" sz="1100" dirty="0" smtClean="0">
                <a:solidFill>
                  <a:srgbClr val="00000A"/>
                </a:solidFill>
              </a:rPr>
              <a:t> and at Yahoo!</a:t>
            </a:r>
          </a:p>
          <a:p>
            <a:pPr marL="171450" indent="-171450">
              <a:lnSpc>
                <a:spcPct val="115000"/>
              </a:lnSpc>
              <a:buFontTx/>
              <a:buChar char="-"/>
            </a:pPr>
            <a:r>
              <a:rPr lang="en-GB" sz="1100" b="1" dirty="0" smtClean="0">
                <a:solidFill>
                  <a:srgbClr val="00000A"/>
                </a:solidFill>
              </a:rPr>
              <a:t>Jack Mills, VP Engineering</a:t>
            </a:r>
            <a:r>
              <a:rPr lang="en-GB" sz="1100" dirty="0" smtClean="0">
                <a:solidFill>
                  <a:srgbClr val="00000A"/>
                </a:solidFill>
              </a:rPr>
              <a:t>, while at Intel was an architect of the Pentium and the Itanium processors; later Director of advanced processor research; also  an alumnus of Convergent Technologies [advisor]</a:t>
            </a:r>
          </a:p>
          <a:p>
            <a:pPr marL="171450" indent="-171450">
              <a:lnSpc>
                <a:spcPct val="115000"/>
              </a:lnSpc>
              <a:buFontTx/>
              <a:buChar char="-"/>
            </a:pPr>
            <a:r>
              <a:rPr lang="en-GB" sz="1100" b="1" dirty="0" smtClean="0">
                <a:solidFill>
                  <a:srgbClr val="00000A"/>
                </a:solidFill>
              </a:rPr>
              <a:t>Mark Brine, CFO</a:t>
            </a:r>
            <a:r>
              <a:rPr lang="en-GB" sz="1100" dirty="0" smtClean="0">
                <a:solidFill>
                  <a:srgbClr val="00000A"/>
                </a:solidFill>
              </a:rPr>
              <a:t>, is a veteran of Silicon Valley </a:t>
            </a:r>
            <a:r>
              <a:rPr lang="en-GB" sz="1100" dirty="0" err="1" smtClean="0">
                <a:solidFill>
                  <a:srgbClr val="00000A"/>
                </a:solidFill>
              </a:rPr>
              <a:t>startups</a:t>
            </a:r>
            <a:r>
              <a:rPr lang="en-GB" sz="1100" dirty="0" smtClean="0">
                <a:solidFill>
                  <a:srgbClr val="00000A"/>
                </a:solidFill>
              </a:rPr>
              <a:t>, starting at VLSI, later VP of Finance at semiconductor </a:t>
            </a:r>
            <a:r>
              <a:rPr lang="en-GB" sz="1100" dirty="0" err="1" smtClean="0">
                <a:solidFill>
                  <a:srgbClr val="00000A"/>
                </a:solidFill>
              </a:rPr>
              <a:t>startup</a:t>
            </a:r>
            <a:r>
              <a:rPr lang="en-GB" sz="1100" dirty="0" smtClean="0">
                <a:solidFill>
                  <a:srgbClr val="00000A"/>
                </a:solidFill>
              </a:rPr>
              <a:t> </a:t>
            </a:r>
            <a:r>
              <a:rPr lang="en-GB" sz="1100" dirty="0" err="1" smtClean="0">
                <a:solidFill>
                  <a:srgbClr val="00000A"/>
                </a:solidFill>
              </a:rPr>
              <a:t>Discera</a:t>
            </a:r>
            <a:r>
              <a:rPr lang="en-GB" sz="1100" dirty="0" smtClean="0">
                <a:solidFill>
                  <a:srgbClr val="00000A"/>
                </a:solidFill>
              </a:rPr>
              <a:t>; now Director of  Finance at Cloudera [advisor/board].</a:t>
            </a:r>
          </a:p>
          <a:p>
            <a:pPr marL="171450" indent="-171450">
              <a:lnSpc>
                <a:spcPct val="115000"/>
              </a:lnSpc>
              <a:buFontTx/>
              <a:buChar char="-"/>
            </a:pPr>
            <a:r>
              <a:rPr lang="en-GB" sz="1100" b="1" dirty="0" smtClean="0"/>
              <a:t>Karl Pfister-Kraxner EMEA </a:t>
            </a:r>
            <a:r>
              <a:rPr lang="en-GB" sz="1100" dirty="0" smtClean="0"/>
              <a:t>is developing &amp; driving the commercials for our EMEA entity. Karl has got +20 years of experience in senior management, sales, marketing, business development and organization management incl. P&amp;L at leading global companies such as Samsung, Nokia, Hewlett-Packard, Sony and Microsoft.</a:t>
            </a:r>
          </a:p>
          <a:p>
            <a:pPr>
              <a:lnSpc>
                <a:spcPct val="115000"/>
              </a:lnSpc>
              <a:spcAft>
                <a:spcPts val="1000"/>
              </a:spcAft>
              <a:buFont typeface="Arial"/>
              <a:buNone/>
            </a:pPr>
            <a:endParaRPr lang="en-GB" sz="1100" dirty="0" smtClean="0">
              <a:latin typeface="Times New Roman"/>
              <a:ea typeface="Times New Roman"/>
              <a:cs typeface="Times New Roman"/>
              <a:sym typeface="Times New Roman"/>
            </a:endParaRPr>
          </a:p>
          <a:p>
            <a:pPr>
              <a:lnSpc>
                <a:spcPct val="115000"/>
              </a:lnSpc>
              <a:spcAft>
                <a:spcPts val="1000"/>
              </a:spcAft>
              <a:buFont typeface="Arial"/>
              <a:buNone/>
            </a:pPr>
            <a:endParaRPr lang="en-GB" sz="1100" dirty="0" smtClean="0">
              <a:latin typeface="Times New Roman"/>
              <a:ea typeface="Times New Roman"/>
              <a:cs typeface="Times New Roman"/>
              <a:sym typeface="Times New Roman"/>
            </a:endParaRPr>
          </a:p>
          <a:p>
            <a:pPr>
              <a:lnSpc>
                <a:spcPct val="115000"/>
              </a:lnSpc>
            </a:pPr>
            <a:endParaRPr lang="en-GB" sz="1100" dirty="0" smtClean="0"/>
          </a:p>
          <a:p>
            <a:endParaRPr lang="en-GB" sz="1100" dirty="0" smtClean="0">
              <a:solidFill>
                <a:srgbClr val="555555"/>
              </a:solidFill>
            </a:endParaRPr>
          </a:p>
          <a:p>
            <a:endParaRPr lang="en-GB" sz="1100" dirty="0">
              <a:solidFill>
                <a:srgbClr val="555555"/>
              </a:solidFill>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381000" y="205978"/>
            <a:ext cx="8229600" cy="857400"/>
          </a:xfrm>
          <a:prstGeom prst="rect">
            <a:avLst/>
          </a:prstGeom>
        </p:spPr>
        <p:txBody>
          <a:bodyPr lIns="91425" tIns="91425" rIns="91425" bIns="91425" anchor="b" anchorCtr="0">
            <a:noAutofit/>
          </a:bodyPr>
          <a:lstStyle/>
          <a:p>
            <a:pPr lvl="0" rtl="0">
              <a:spcBef>
                <a:spcPts val="0"/>
              </a:spcBef>
              <a:buNone/>
            </a:pPr>
            <a:r>
              <a:rPr lang="en" sz="2400" dirty="0">
                <a:solidFill>
                  <a:srgbClr val="555555"/>
                </a:solidFill>
              </a:rPr>
              <a:t> </a:t>
            </a:r>
            <a:r>
              <a:rPr lang="en" sz="2400" b="0" dirty="0"/>
              <a:t>Current challenges in the industry</a:t>
            </a:r>
          </a:p>
        </p:txBody>
      </p:sp>
      <p:sp>
        <p:nvSpPr>
          <p:cNvPr id="53" name="Shape 53"/>
          <p:cNvSpPr txBox="1">
            <a:spLocks noGrp="1"/>
          </p:cNvSpPr>
          <p:nvPr>
            <p:ph type="body" idx="1"/>
          </p:nvPr>
        </p:nvSpPr>
        <p:spPr>
          <a:xfrm>
            <a:off x="269772" y="1201291"/>
            <a:ext cx="4412400" cy="3725699"/>
          </a:xfrm>
          <a:prstGeom prst="rect">
            <a:avLst/>
          </a:prstGeom>
        </p:spPr>
        <p:txBody>
          <a:bodyPr lIns="91425" tIns="91425" rIns="91425" bIns="91425" anchor="t" anchorCtr="0">
            <a:noAutofit/>
          </a:bodyPr>
          <a:lstStyle/>
          <a:p>
            <a:pPr marL="514350" lvl="0" indent="-285750" rtl="0">
              <a:lnSpc>
                <a:spcPct val="115000"/>
              </a:lnSpc>
              <a:spcBef>
                <a:spcPts val="0"/>
              </a:spcBef>
              <a:buClr>
                <a:srgbClr val="555555"/>
              </a:buClr>
              <a:buSzPct val="128571"/>
              <a:buFontTx/>
              <a:buChar char="-"/>
            </a:pPr>
            <a:r>
              <a:rPr lang="en" sz="1400" dirty="0" smtClean="0"/>
              <a:t>Corporates are outsourcing</a:t>
            </a:r>
          </a:p>
          <a:p>
            <a:pPr marL="514350" lvl="0" indent="-285750" rtl="0">
              <a:lnSpc>
                <a:spcPct val="115000"/>
              </a:lnSpc>
              <a:spcBef>
                <a:spcPts val="0"/>
              </a:spcBef>
              <a:buClr>
                <a:srgbClr val="555555"/>
              </a:buClr>
              <a:buSzPct val="128571"/>
              <a:buFontTx/>
              <a:buChar char="-"/>
            </a:pPr>
            <a:r>
              <a:rPr lang="en" sz="1400" dirty="0" smtClean="0"/>
              <a:t>SME´s using Cloudservice providers</a:t>
            </a:r>
          </a:p>
          <a:p>
            <a:pPr marL="514350" lvl="0" indent="-285750" rtl="0">
              <a:lnSpc>
                <a:spcPct val="115000"/>
              </a:lnSpc>
              <a:spcBef>
                <a:spcPts val="0"/>
              </a:spcBef>
              <a:buClr>
                <a:srgbClr val="555555"/>
              </a:buClr>
              <a:buSzPct val="128571"/>
              <a:buFontTx/>
              <a:buChar char="-"/>
            </a:pPr>
            <a:r>
              <a:rPr lang="en" sz="1400" dirty="0" smtClean="0"/>
              <a:t>Even Corporates &amp; SMEs operating their own servers</a:t>
            </a:r>
          </a:p>
          <a:p>
            <a:pPr marL="514350" lvl="0" indent="-285750" rtl="0">
              <a:lnSpc>
                <a:spcPct val="115000"/>
              </a:lnSpc>
              <a:spcBef>
                <a:spcPts val="0"/>
              </a:spcBef>
              <a:buClr>
                <a:srgbClr val="555555"/>
              </a:buClr>
              <a:buSzPct val="128571"/>
              <a:buFontTx/>
              <a:buChar char="-"/>
            </a:pPr>
            <a:r>
              <a:rPr lang="en" sz="1400" dirty="0" smtClean="0"/>
              <a:t>Competeitive market for Cloud service providers</a:t>
            </a:r>
          </a:p>
          <a:p>
            <a:pPr marL="514350" lvl="0" indent="-285750" rtl="0">
              <a:lnSpc>
                <a:spcPct val="115000"/>
              </a:lnSpc>
              <a:spcBef>
                <a:spcPts val="0"/>
              </a:spcBef>
              <a:buClr>
                <a:srgbClr val="555555"/>
              </a:buClr>
              <a:buSzPct val="128571"/>
              <a:buFontTx/>
              <a:buChar char="-"/>
            </a:pPr>
            <a:endParaRPr lang="en" sz="1400" dirty="0"/>
          </a:p>
          <a:p>
            <a:pPr marL="514350" lvl="0" indent="-285750" rtl="0">
              <a:lnSpc>
                <a:spcPct val="115000"/>
              </a:lnSpc>
              <a:spcBef>
                <a:spcPts val="0"/>
              </a:spcBef>
              <a:buClr>
                <a:srgbClr val="555555"/>
              </a:buClr>
              <a:buSzPct val="128571"/>
              <a:buFontTx/>
              <a:buChar char="-"/>
            </a:pPr>
            <a:endParaRPr lang="en" sz="1400" dirty="0" smtClean="0"/>
          </a:p>
          <a:p>
            <a:pPr marL="228600" lvl="0" rtl="0">
              <a:lnSpc>
                <a:spcPct val="115000"/>
              </a:lnSpc>
              <a:spcBef>
                <a:spcPts val="0"/>
              </a:spcBef>
              <a:buClr>
                <a:srgbClr val="555555"/>
              </a:buClr>
              <a:buSzPct val="128571"/>
            </a:pPr>
            <a:r>
              <a:rPr lang="en" sz="1400" dirty="0" smtClean="0"/>
              <a:t>What they have in common is the challenge of</a:t>
            </a:r>
          </a:p>
          <a:p>
            <a:pPr marL="457200" lvl="0" indent="-228600" rtl="0">
              <a:lnSpc>
                <a:spcPct val="115000"/>
              </a:lnSpc>
              <a:spcBef>
                <a:spcPts val="0"/>
              </a:spcBef>
              <a:buClr>
                <a:srgbClr val="555555"/>
              </a:buClr>
              <a:buSzPct val="128571"/>
              <a:buNone/>
            </a:pPr>
            <a:endParaRPr lang="en" sz="1400" dirty="0"/>
          </a:p>
          <a:p>
            <a:pPr marL="514350" lvl="0" indent="-285750" rtl="0">
              <a:lnSpc>
                <a:spcPct val="115000"/>
              </a:lnSpc>
              <a:spcBef>
                <a:spcPts val="0"/>
              </a:spcBef>
              <a:buClr>
                <a:srgbClr val="555555"/>
              </a:buClr>
              <a:buSzPct val="128571"/>
              <a:buFontTx/>
              <a:buChar char="-"/>
            </a:pPr>
            <a:r>
              <a:rPr lang="en" sz="1400" dirty="0" smtClean="0"/>
              <a:t>power </a:t>
            </a:r>
            <a:r>
              <a:rPr lang="en" sz="1400" dirty="0"/>
              <a:t>consumption/operating </a:t>
            </a:r>
            <a:r>
              <a:rPr lang="en" sz="1400" dirty="0" smtClean="0"/>
              <a:t>costs</a:t>
            </a:r>
          </a:p>
          <a:p>
            <a:pPr marL="514350" lvl="0" indent="-285750" rtl="0">
              <a:lnSpc>
                <a:spcPct val="115000"/>
              </a:lnSpc>
              <a:spcBef>
                <a:spcPts val="0"/>
              </a:spcBef>
              <a:buClr>
                <a:srgbClr val="555555"/>
              </a:buClr>
              <a:buSzPct val="128571"/>
              <a:buFontTx/>
              <a:buChar char="-"/>
            </a:pPr>
            <a:r>
              <a:rPr lang="en" sz="1400" dirty="0" smtClean="0"/>
              <a:t>total </a:t>
            </a:r>
            <a:r>
              <a:rPr lang="en" sz="1400" dirty="0"/>
              <a:t>cost of </a:t>
            </a:r>
            <a:r>
              <a:rPr lang="en" sz="1400" dirty="0" smtClean="0"/>
              <a:t>ownership</a:t>
            </a:r>
          </a:p>
          <a:p>
            <a:pPr marL="228600" lvl="0" rtl="0">
              <a:lnSpc>
                <a:spcPct val="115000"/>
              </a:lnSpc>
              <a:spcBef>
                <a:spcPts val="0"/>
              </a:spcBef>
              <a:buClr>
                <a:srgbClr val="555555"/>
              </a:buClr>
              <a:buSzPct val="128571"/>
            </a:pPr>
            <a:endParaRPr lang="en" sz="1400" dirty="0" smtClean="0"/>
          </a:p>
          <a:p>
            <a:pPr marL="228600" lvl="0" rtl="0">
              <a:lnSpc>
                <a:spcPct val="115000"/>
              </a:lnSpc>
              <a:spcBef>
                <a:spcPts val="0"/>
              </a:spcBef>
              <a:buClr>
                <a:srgbClr val="555555"/>
              </a:buClr>
              <a:buSzPct val="128571"/>
            </a:pPr>
            <a:r>
              <a:rPr lang="en" sz="1400" dirty="0" smtClean="0"/>
              <a:t>The cost for electricity are still substantial and offer a great opportunity to lower OPEX!</a:t>
            </a:r>
            <a:endParaRPr lang="en" sz="1400" dirty="0"/>
          </a:p>
          <a:p>
            <a:pPr marL="228600" lvl="0" rtl="0">
              <a:lnSpc>
                <a:spcPct val="115000"/>
              </a:lnSpc>
              <a:spcBef>
                <a:spcPts val="0"/>
              </a:spcBef>
              <a:buClr>
                <a:srgbClr val="555555"/>
              </a:buClr>
              <a:buSzPct val="128571"/>
            </a:pPr>
            <a:endParaRPr lang="en" sz="1400" dirty="0"/>
          </a:p>
          <a:p>
            <a:pPr lvl="0" rtl="0">
              <a:lnSpc>
                <a:spcPct val="115000"/>
              </a:lnSpc>
              <a:spcBef>
                <a:spcPts val="0"/>
              </a:spcBef>
              <a:buClr>
                <a:schemeClr val="dk1"/>
              </a:buClr>
              <a:buFont typeface="Arial"/>
              <a:buNone/>
            </a:pPr>
            <a:endParaRPr sz="1100" dirty="0">
              <a:solidFill>
                <a:srgbClr val="222222"/>
              </a:solidFill>
            </a:endParaRPr>
          </a:p>
          <a:p>
            <a:pPr marL="457200" lvl="0" indent="-228600" rtl="0">
              <a:lnSpc>
                <a:spcPct val="115000"/>
              </a:lnSpc>
              <a:spcBef>
                <a:spcPts val="0"/>
              </a:spcBef>
              <a:buClr>
                <a:srgbClr val="555555"/>
              </a:buClr>
              <a:buNone/>
            </a:pPr>
            <a:endParaRPr sz="1400" dirty="0"/>
          </a:p>
        </p:txBody>
      </p:sp>
      <p:pic>
        <p:nvPicPr>
          <p:cNvPr id="54" name="Shape 54"/>
          <p:cNvPicPr preferRelativeResize="0"/>
          <p:nvPr/>
        </p:nvPicPr>
        <p:blipFill>
          <a:blip r:embed="rId3">
            <a:alphaModFix/>
          </a:blip>
          <a:stretch>
            <a:fillRect/>
          </a:stretch>
        </p:blipFill>
        <p:spPr>
          <a:xfrm>
            <a:off x="7861832" y="106423"/>
            <a:ext cx="1174824" cy="1174824"/>
          </a:xfrm>
          <a:prstGeom prst="rect">
            <a:avLst/>
          </a:prstGeom>
          <a:noFill/>
          <a:ln>
            <a:noFill/>
          </a:ln>
        </p:spPr>
      </p:pic>
      <p:pic>
        <p:nvPicPr>
          <p:cNvPr id="55" name="Shape 55"/>
          <p:cNvPicPr preferRelativeResize="0"/>
          <p:nvPr/>
        </p:nvPicPr>
        <p:blipFill rotWithShape="1">
          <a:blip r:embed="rId4">
            <a:alphaModFix/>
          </a:blip>
          <a:srcRect l="41289" t="14495" r="25469" b="5286"/>
          <a:stretch/>
        </p:blipFill>
        <p:spPr>
          <a:xfrm>
            <a:off x="4796278" y="1288554"/>
            <a:ext cx="2542777" cy="3638436"/>
          </a:xfrm>
          <a:prstGeom prst="rect">
            <a:avLst/>
          </a:prstGeom>
          <a:noFill/>
          <a:ln>
            <a:noFill/>
          </a:ln>
        </p:spPr>
      </p:pic>
      <p:sp>
        <p:nvSpPr>
          <p:cNvPr id="56" name="Shape 56"/>
          <p:cNvSpPr txBox="1"/>
          <p:nvPr/>
        </p:nvSpPr>
        <p:spPr>
          <a:xfrm>
            <a:off x="7398929" y="4706540"/>
            <a:ext cx="1287870" cy="436960"/>
          </a:xfrm>
          <a:prstGeom prst="rect">
            <a:avLst/>
          </a:prstGeom>
          <a:noFill/>
          <a:ln>
            <a:noFill/>
          </a:ln>
        </p:spPr>
        <p:txBody>
          <a:bodyPr lIns="91425" tIns="91425" rIns="91425" bIns="91425" anchor="ctr" anchorCtr="0">
            <a:noAutofit/>
          </a:bodyPr>
          <a:lstStyle/>
          <a:p>
            <a:pPr lvl="0" rtl="0">
              <a:spcBef>
                <a:spcPts val="0"/>
              </a:spcBef>
              <a:buNone/>
            </a:pPr>
            <a:r>
              <a:rPr lang="en" sz="600" b="1" dirty="0">
                <a:solidFill>
                  <a:schemeClr val="dk1"/>
                </a:solidFill>
              </a:rPr>
              <a:t>Source:</a:t>
            </a:r>
          </a:p>
          <a:p>
            <a:pPr lvl="0" rtl="0">
              <a:spcBef>
                <a:spcPts val="0"/>
              </a:spcBef>
              <a:buNone/>
            </a:pPr>
            <a:r>
              <a:rPr lang="en" sz="600" u="sng" dirty="0">
                <a:solidFill>
                  <a:schemeClr val="hlink"/>
                </a:solidFill>
                <a:hlinkClick r:id="rId5"/>
              </a:rPr>
              <a:t>Sign Up for Free Basic Account</a:t>
            </a:r>
          </a:p>
          <a:p>
            <a:pPr lvl="0" rtl="0">
              <a:spcBef>
                <a:spcPts val="0"/>
              </a:spcBef>
              <a:buNone/>
            </a:pPr>
            <a:r>
              <a:rPr lang="en" sz="600" dirty="0">
                <a:solidFill>
                  <a:schemeClr val="dk1"/>
                </a:solidFill>
              </a:rPr>
              <a:t>© Statista 2015</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457200" y="205975"/>
            <a:ext cx="6096899" cy="1105200"/>
          </a:xfrm>
          <a:prstGeom prst="rect">
            <a:avLst/>
          </a:prstGeom>
        </p:spPr>
        <p:txBody>
          <a:bodyPr lIns="91425" tIns="91425" rIns="91425" bIns="91425" anchor="b" anchorCtr="0">
            <a:noAutofit/>
          </a:bodyPr>
          <a:lstStyle/>
          <a:p>
            <a:pPr>
              <a:spcBef>
                <a:spcPts val="0"/>
              </a:spcBef>
              <a:buNone/>
            </a:pPr>
            <a:r>
              <a:rPr lang="en" sz="2400" dirty="0"/>
              <a:t>Introducing </a:t>
            </a:r>
            <a:r>
              <a:rPr lang="en" sz="2400" dirty="0">
                <a:solidFill>
                  <a:srgbClr val="3B9C27"/>
                </a:solidFill>
              </a:rPr>
              <a:t>Lopoco</a:t>
            </a:r>
            <a:r>
              <a:rPr lang="en" sz="2400" dirty="0"/>
              <a:t> Servers &amp; Storage to the Global Market</a:t>
            </a:r>
          </a:p>
        </p:txBody>
      </p:sp>
      <p:pic>
        <p:nvPicPr>
          <p:cNvPr id="74" name="Shape 74"/>
          <p:cNvPicPr preferRelativeResize="0"/>
          <p:nvPr/>
        </p:nvPicPr>
        <p:blipFill>
          <a:blip r:embed="rId3">
            <a:alphaModFix/>
          </a:blip>
          <a:stretch>
            <a:fillRect/>
          </a:stretch>
        </p:blipFill>
        <p:spPr>
          <a:xfrm>
            <a:off x="7511975" y="301200"/>
            <a:ext cx="1174824" cy="1174824"/>
          </a:xfrm>
          <a:prstGeom prst="rect">
            <a:avLst/>
          </a:prstGeom>
          <a:noFill/>
          <a:ln>
            <a:noFill/>
          </a:ln>
        </p:spPr>
      </p:pic>
      <p:sp>
        <p:nvSpPr>
          <p:cNvPr id="75" name="Shape 75"/>
          <p:cNvSpPr txBox="1"/>
          <p:nvPr/>
        </p:nvSpPr>
        <p:spPr>
          <a:xfrm>
            <a:off x="457200" y="1820058"/>
            <a:ext cx="7250699" cy="1495636"/>
          </a:xfrm>
          <a:prstGeom prst="rect">
            <a:avLst/>
          </a:prstGeom>
          <a:noFill/>
          <a:ln>
            <a:noFill/>
          </a:ln>
        </p:spPr>
        <p:txBody>
          <a:bodyPr lIns="91425" tIns="91425" rIns="91425" bIns="91425" anchor="t" anchorCtr="0">
            <a:noAutofit/>
          </a:bodyPr>
          <a:lstStyle/>
          <a:p>
            <a:pPr>
              <a:spcBef>
                <a:spcPts val="0"/>
              </a:spcBef>
              <a:buNone/>
            </a:pPr>
            <a:r>
              <a:rPr lang="en" sz="1600" dirty="0"/>
              <a:t>The cost of energy isn’t just the drain on your budget.  </a:t>
            </a:r>
            <a:endParaRPr lang="en" sz="1600" dirty="0" smtClean="0"/>
          </a:p>
          <a:p>
            <a:pPr>
              <a:spcBef>
                <a:spcPts val="0"/>
              </a:spcBef>
              <a:buNone/>
            </a:pPr>
            <a:endParaRPr lang="en" sz="1600" dirty="0"/>
          </a:p>
          <a:p>
            <a:pPr>
              <a:spcBef>
                <a:spcPts val="0"/>
              </a:spcBef>
              <a:buNone/>
            </a:pPr>
            <a:r>
              <a:rPr lang="en" sz="1600" dirty="0" smtClean="0"/>
              <a:t>Lower </a:t>
            </a:r>
            <a:r>
              <a:rPr lang="en" sz="1600" dirty="0"/>
              <a:t>maintenance, less heat production, less vibration, higher uptimes, greater densities: these are just some of the advantages of </a:t>
            </a:r>
            <a:r>
              <a:rPr lang="en" sz="1600" b="1" dirty="0">
                <a:solidFill>
                  <a:srgbClr val="3B9C27"/>
                </a:solidFill>
              </a:rPr>
              <a:t>Lopoco</a:t>
            </a:r>
            <a:r>
              <a:rPr lang="en" sz="1600" dirty="0"/>
              <a:t> products, which are designed for ultimate efficiency and reliability.  </a:t>
            </a:r>
            <a:endParaRPr lang="en" sz="1600" dirty="0" smtClean="0"/>
          </a:p>
          <a:p>
            <a:pPr>
              <a:spcBef>
                <a:spcPts val="0"/>
              </a:spcBef>
              <a:buNone/>
            </a:pPr>
            <a:endParaRPr lang="en" sz="1600" dirty="0"/>
          </a:p>
          <a:p>
            <a:pPr>
              <a:spcBef>
                <a:spcPts val="0"/>
              </a:spcBef>
              <a:buNone/>
            </a:pPr>
            <a:r>
              <a:rPr lang="en" sz="1600" dirty="0" smtClean="0"/>
              <a:t>Less </a:t>
            </a:r>
            <a:r>
              <a:rPr lang="en" sz="1600" dirty="0"/>
              <a:t>heat means lower environmental impact, delivering on the promise of green computing products for both the enterprise and the data center.</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sz="2400" dirty="0"/>
              <a:t>Lopoco´s </a:t>
            </a:r>
            <a:r>
              <a:rPr lang="en" sz="2400" dirty="0" smtClean="0"/>
              <a:t>Contribution </a:t>
            </a:r>
            <a:br>
              <a:rPr lang="en" sz="2400" dirty="0" smtClean="0"/>
            </a:br>
            <a:r>
              <a:rPr lang="en" sz="2400" dirty="0" smtClean="0"/>
              <a:t>for up to 75% energy savings</a:t>
            </a:r>
            <a:endParaRPr lang="en" sz="2400" dirty="0"/>
          </a:p>
        </p:txBody>
      </p:sp>
      <p:sp>
        <p:nvSpPr>
          <p:cNvPr id="62" name="Shape 62"/>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lnSpc>
                <a:spcPct val="138000"/>
              </a:lnSpc>
              <a:spcBef>
                <a:spcPts val="800"/>
              </a:spcBef>
              <a:buClr>
                <a:schemeClr val="dk1"/>
              </a:buClr>
              <a:buSzPct val="91666"/>
              <a:buFont typeface="Arial"/>
              <a:buNone/>
            </a:pPr>
            <a:r>
              <a:rPr lang="en" sz="1200" b="1" dirty="0">
                <a:solidFill>
                  <a:schemeClr val="dk2"/>
                </a:solidFill>
                <a:latin typeface="Trebuchet MS"/>
                <a:ea typeface="Trebuchet MS"/>
                <a:cs typeface="Trebuchet MS"/>
                <a:sym typeface="Trebuchet MS"/>
              </a:rPr>
              <a:t>Painstaking component engineering</a:t>
            </a:r>
          </a:p>
          <a:p>
            <a:pPr lvl="0" rtl="0">
              <a:lnSpc>
                <a:spcPct val="115000"/>
              </a:lnSpc>
              <a:spcBef>
                <a:spcPts val="0"/>
              </a:spcBef>
              <a:buClr>
                <a:schemeClr val="dk1"/>
              </a:buClr>
              <a:buFont typeface="Arial"/>
              <a:buNone/>
            </a:pPr>
            <a:endParaRPr sz="1200" b="1" dirty="0">
              <a:solidFill>
                <a:schemeClr val="dk2"/>
              </a:solidFill>
              <a:latin typeface="Trebuchet MS"/>
              <a:ea typeface="Trebuchet MS"/>
              <a:cs typeface="Trebuchet MS"/>
              <a:sym typeface="Trebuchet MS"/>
            </a:endParaRPr>
          </a:p>
          <a:p>
            <a:pPr lvl="0" rtl="0">
              <a:lnSpc>
                <a:spcPct val="138000"/>
              </a:lnSpc>
              <a:spcBef>
                <a:spcPts val="0"/>
              </a:spcBef>
              <a:buClr>
                <a:schemeClr val="dk1"/>
              </a:buClr>
              <a:buSzPct val="100000"/>
              <a:buFont typeface="Arial"/>
              <a:buNone/>
            </a:pPr>
            <a:r>
              <a:rPr lang="en" sz="1100" dirty="0">
                <a:solidFill>
                  <a:srgbClr val="222222"/>
                </a:solidFill>
              </a:rPr>
              <a:t>Sometimes overlooked or dismissed as tinkering, component engineering is one of the pillars of our efficiency story.  And while it’s a never ending task, to be truly able to make products as efficient as ours, more than 1000 man-hours of component engineering and selection went into our first designs.  Far from tinkering with a few well known parts, we’ve scoured the global component marketplace for the most efficient, reliable and low power consumption components, and we’ve done the R&amp;D to package and utilize them, resulting in ultra-efficient, highly reliable systems.  All while keeping a close eye on providing the requisite performance needed by server applications.</a:t>
            </a:r>
          </a:p>
          <a:p>
            <a:pPr lvl="0" rtl="0">
              <a:lnSpc>
                <a:spcPct val="115000"/>
              </a:lnSpc>
              <a:spcBef>
                <a:spcPts val="0"/>
              </a:spcBef>
              <a:buClr>
                <a:schemeClr val="dk1"/>
              </a:buClr>
              <a:buFont typeface="Arial"/>
              <a:buNone/>
            </a:pPr>
            <a:endParaRPr sz="1100" dirty="0">
              <a:solidFill>
                <a:srgbClr val="222222"/>
              </a:solidFill>
            </a:endParaRPr>
          </a:p>
          <a:p>
            <a:pPr lvl="0" rtl="0">
              <a:lnSpc>
                <a:spcPct val="138000"/>
              </a:lnSpc>
              <a:spcBef>
                <a:spcPts val="0"/>
              </a:spcBef>
              <a:buClr>
                <a:schemeClr val="dk1"/>
              </a:buClr>
              <a:buSzPct val="100000"/>
              <a:buFont typeface="Arial"/>
              <a:buNone/>
            </a:pPr>
            <a:r>
              <a:rPr lang="en" sz="1100" dirty="0">
                <a:solidFill>
                  <a:srgbClr val="222222"/>
                </a:solidFill>
              </a:rPr>
              <a:t>We start by selecting only CPUs and other IC components that are efficient enough to meet our standards, but provide excellent performance.  Then we tightly design a server around them with countless hours of R&amp;D to home in on maximum power consumption reductions.  Shaving ¼ watt off a design or a component is a win for our R&amp;D team.  At the end, all of the little savings in a wide variety of areas interlock and add up to power consumption reductions that make our products stand out from the conventional manufacturers in a big way.</a:t>
            </a:r>
          </a:p>
          <a:p>
            <a:pPr lvl="0" rtl="0">
              <a:lnSpc>
                <a:spcPct val="115000"/>
              </a:lnSpc>
              <a:spcBef>
                <a:spcPts val="0"/>
              </a:spcBef>
              <a:buClr>
                <a:schemeClr val="dk1"/>
              </a:buClr>
              <a:buFont typeface="Arial"/>
              <a:buNone/>
            </a:pPr>
            <a:endParaRPr sz="1100" dirty="0">
              <a:solidFill>
                <a:srgbClr val="222222"/>
              </a:solidFill>
            </a:endParaRPr>
          </a:p>
          <a:p>
            <a:pPr>
              <a:spcBef>
                <a:spcPts val="0"/>
              </a:spcBef>
              <a:buNone/>
            </a:pPr>
            <a:endParaRPr dirty="0"/>
          </a:p>
        </p:txBody>
      </p:sp>
      <p:pic>
        <p:nvPicPr>
          <p:cNvPr id="4" name="Shape 54"/>
          <p:cNvPicPr preferRelativeResize="0"/>
          <p:nvPr/>
        </p:nvPicPr>
        <p:blipFill>
          <a:blip r:embed="rId3">
            <a:alphaModFix/>
          </a:blip>
          <a:stretch>
            <a:fillRect/>
          </a:stretch>
        </p:blipFill>
        <p:spPr>
          <a:xfrm>
            <a:off x="7861832" y="106423"/>
            <a:ext cx="1174824" cy="1174824"/>
          </a:xfrm>
          <a:prstGeom prst="rect">
            <a:avLst/>
          </a:prstGeom>
          <a:noFill/>
          <a:ln>
            <a:noFill/>
          </a:ln>
        </p:spPr>
      </p:pic>
      <p:sp>
        <p:nvSpPr>
          <p:cNvPr id="2" name="Rechteck 1"/>
          <p:cNvSpPr/>
          <p:nvPr/>
        </p:nvSpPr>
        <p:spPr>
          <a:xfrm rot="1320387">
            <a:off x="3562164" y="1667831"/>
            <a:ext cx="4360489" cy="52322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de-DE" sz="2800" b="1" cap="none" spc="0" dirty="0" smtClean="0">
                <a:ln/>
                <a:solidFill>
                  <a:schemeClr val="accent3"/>
                </a:solidFill>
                <a:effectLst/>
              </a:rPr>
              <a:t>Needs </a:t>
            </a:r>
            <a:r>
              <a:rPr lang="de-DE" sz="2800" b="1" cap="none" spc="0" dirty="0" err="1" smtClean="0">
                <a:ln/>
                <a:solidFill>
                  <a:schemeClr val="accent3"/>
                </a:solidFill>
                <a:effectLst/>
              </a:rPr>
              <a:t>bullet</a:t>
            </a:r>
            <a:r>
              <a:rPr lang="de-DE" sz="2800" b="1" cap="none" spc="0" dirty="0" smtClean="0">
                <a:ln/>
                <a:solidFill>
                  <a:schemeClr val="accent3"/>
                </a:solidFill>
                <a:effectLst/>
              </a:rPr>
              <a:t> </a:t>
            </a:r>
            <a:r>
              <a:rPr lang="de-DE" sz="2800" b="1" cap="none" spc="0" dirty="0" err="1" smtClean="0">
                <a:ln/>
                <a:solidFill>
                  <a:schemeClr val="accent3"/>
                </a:solidFill>
                <a:effectLst/>
              </a:rPr>
              <a:t>points</a:t>
            </a:r>
            <a:r>
              <a:rPr lang="de-DE" sz="2800" b="1" cap="none" spc="0" dirty="0" smtClean="0">
                <a:ln/>
                <a:solidFill>
                  <a:schemeClr val="accent3"/>
                </a:solidFill>
                <a:effectLst/>
              </a:rPr>
              <a:t> </a:t>
            </a:r>
            <a:r>
              <a:rPr lang="de-DE" sz="2800" b="1" cap="none" spc="0" dirty="0" err="1" smtClean="0">
                <a:ln/>
                <a:solidFill>
                  <a:schemeClr val="accent3"/>
                </a:solidFill>
                <a:effectLst/>
              </a:rPr>
              <a:t>here</a:t>
            </a:r>
            <a:endParaRPr lang="de-DE" sz="2800" b="1" cap="none" spc="0" dirty="0">
              <a:ln/>
              <a:solidFill>
                <a:schemeClr val="accent3"/>
              </a:solidFill>
              <a:effectLst/>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err="1" smtClean="0"/>
              <a:t>Product</a:t>
            </a:r>
            <a:r>
              <a:rPr lang="de-DE" sz="2400" dirty="0" smtClean="0"/>
              <a:t> </a:t>
            </a:r>
            <a:r>
              <a:rPr lang="de-DE" sz="2400" dirty="0" err="1" smtClean="0"/>
              <a:t>Positioning</a:t>
            </a:r>
            <a:r>
              <a:rPr lang="de-DE" sz="2400" dirty="0" smtClean="0"/>
              <a:t> - </a:t>
            </a:r>
            <a:r>
              <a:rPr lang="de-DE" sz="2400" dirty="0" err="1" smtClean="0"/>
              <a:t>Applications</a:t>
            </a:r>
            <a:endParaRPr lang="en-GB" sz="2400" dirty="0"/>
          </a:p>
        </p:txBody>
      </p:sp>
      <p:pic>
        <p:nvPicPr>
          <p:cNvPr id="4" name="Shape 54"/>
          <p:cNvPicPr preferRelativeResize="0"/>
          <p:nvPr/>
        </p:nvPicPr>
        <p:blipFill>
          <a:blip r:embed="rId2">
            <a:alphaModFix/>
          </a:blip>
          <a:stretch>
            <a:fillRect/>
          </a:stretch>
        </p:blipFill>
        <p:spPr>
          <a:xfrm>
            <a:off x="7861832" y="106423"/>
            <a:ext cx="1174824" cy="1174824"/>
          </a:xfrm>
          <a:prstGeom prst="rect">
            <a:avLst/>
          </a:prstGeom>
          <a:noFill/>
          <a:ln>
            <a:noFill/>
          </a:ln>
        </p:spPr>
      </p:pic>
      <p:grpSp>
        <p:nvGrpSpPr>
          <p:cNvPr id="16" name="Gruppieren 15"/>
          <p:cNvGrpSpPr/>
          <p:nvPr/>
        </p:nvGrpSpPr>
        <p:grpSpPr>
          <a:xfrm>
            <a:off x="588396" y="1281248"/>
            <a:ext cx="6997148" cy="1867469"/>
            <a:chOff x="588396" y="1281248"/>
            <a:chExt cx="6997148" cy="3425926"/>
          </a:xfrm>
        </p:grpSpPr>
        <p:sp>
          <p:nvSpPr>
            <p:cNvPr id="5" name="Rechteck 4"/>
            <p:cNvSpPr/>
            <p:nvPr/>
          </p:nvSpPr>
          <p:spPr>
            <a:xfrm>
              <a:off x="588397" y="1305103"/>
              <a:ext cx="6997147" cy="3402071"/>
            </a:xfrm>
            <a:prstGeom prst="rect">
              <a:avLst/>
            </a:prstGeom>
            <a:solidFill>
              <a:srgbClr val="BAE18F">
                <a:alpha val="8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 name="Gerade Verbindung mit Pfeil 6"/>
            <p:cNvCxnSpPr/>
            <p:nvPr/>
          </p:nvCxnSpPr>
          <p:spPr>
            <a:xfrm flipV="1">
              <a:off x="588396" y="1281248"/>
              <a:ext cx="1" cy="3402070"/>
            </a:xfrm>
            <a:prstGeom prst="straightConnector1">
              <a:avLst/>
            </a:pr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p:cNvCxnSpPr/>
            <p:nvPr/>
          </p:nvCxnSpPr>
          <p:spPr>
            <a:xfrm>
              <a:off x="588396" y="4683318"/>
              <a:ext cx="6997148" cy="1"/>
            </a:xfrm>
            <a:prstGeom prst="straightConnector1">
              <a:avLst/>
            </a:pr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cxnSp>
      </p:grpSp>
      <p:sp>
        <p:nvSpPr>
          <p:cNvPr id="13" name="Shape 101"/>
          <p:cNvSpPr txBox="1">
            <a:spLocks noGrp="1"/>
          </p:cNvSpPr>
          <p:nvPr>
            <p:ph type="body" idx="1"/>
          </p:nvPr>
        </p:nvSpPr>
        <p:spPr>
          <a:xfrm>
            <a:off x="3290839" y="3161720"/>
            <a:ext cx="1661823" cy="1844703"/>
          </a:xfrm>
          <a:prstGeom prst="rect">
            <a:avLst/>
          </a:prstGeom>
          <a:ln w="9525" cap="flat">
            <a:solidFill>
              <a:srgbClr val="555555"/>
            </a:solidFill>
            <a:prstDash val="solid"/>
            <a:round/>
            <a:headEnd type="none" w="med" len="med"/>
            <a:tailEnd type="none" w="med" len="med"/>
          </a:ln>
        </p:spPr>
        <p:txBody>
          <a:bodyPr lIns="91425" tIns="91425" rIns="91425" bIns="91425" anchor="t" anchorCtr="0">
            <a:noAutofit/>
          </a:bodyPr>
          <a:lstStyle/>
          <a:p>
            <a:pPr algn="ctr" rtl="0">
              <a:spcBef>
                <a:spcPts val="0"/>
              </a:spcBef>
              <a:buNone/>
            </a:pPr>
            <a:r>
              <a:rPr lang="en" sz="900" b="1" dirty="0">
                <a:solidFill>
                  <a:srgbClr val="000000"/>
                </a:solidFill>
              </a:rPr>
              <a:t>Enterprise</a:t>
            </a:r>
          </a:p>
          <a:p>
            <a:pPr rtl="0">
              <a:spcBef>
                <a:spcPts val="0"/>
              </a:spcBef>
              <a:buNone/>
            </a:pPr>
            <a:r>
              <a:rPr lang="en" sz="700" dirty="0">
                <a:solidFill>
                  <a:srgbClr val="555555"/>
                </a:solidFill>
              </a:rPr>
              <a:t>Exchange</a:t>
            </a:r>
          </a:p>
          <a:p>
            <a:pPr rtl="0">
              <a:spcBef>
                <a:spcPts val="0"/>
              </a:spcBef>
              <a:buNone/>
            </a:pPr>
            <a:r>
              <a:rPr lang="en" sz="700" dirty="0">
                <a:solidFill>
                  <a:srgbClr val="555555"/>
                </a:solidFill>
              </a:rPr>
              <a:t>Database/Oracle</a:t>
            </a:r>
          </a:p>
          <a:p>
            <a:pPr rtl="0">
              <a:spcBef>
                <a:spcPts val="0"/>
              </a:spcBef>
              <a:buNone/>
            </a:pPr>
            <a:r>
              <a:rPr lang="en" sz="700" dirty="0">
                <a:solidFill>
                  <a:srgbClr val="555555"/>
                </a:solidFill>
              </a:rPr>
              <a:t>Apache/nginx Web Server</a:t>
            </a:r>
          </a:p>
          <a:p>
            <a:pPr rtl="0">
              <a:spcBef>
                <a:spcPts val="0"/>
              </a:spcBef>
              <a:buNone/>
            </a:pPr>
            <a:r>
              <a:rPr lang="en" sz="700" dirty="0">
                <a:solidFill>
                  <a:srgbClr val="555555"/>
                </a:solidFill>
              </a:rPr>
              <a:t>Tomcat/Web Frameworks</a:t>
            </a:r>
          </a:p>
          <a:p>
            <a:pPr rtl="0">
              <a:spcBef>
                <a:spcPts val="0"/>
              </a:spcBef>
              <a:buNone/>
            </a:pPr>
            <a:r>
              <a:rPr lang="en" sz="700" dirty="0">
                <a:solidFill>
                  <a:srgbClr val="555555"/>
                </a:solidFill>
              </a:rPr>
              <a:t>Commodity Storage</a:t>
            </a:r>
          </a:p>
          <a:p>
            <a:pPr rtl="0">
              <a:spcBef>
                <a:spcPts val="0"/>
              </a:spcBef>
              <a:buNone/>
            </a:pPr>
            <a:r>
              <a:rPr lang="en" sz="700" dirty="0">
                <a:solidFill>
                  <a:srgbClr val="555555"/>
                </a:solidFill>
              </a:rPr>
              <a:t>MS Active Directory/LDAP</a:t>
            </a:r>
          </a:p>
          <a:p>
            <a:pPr rtl="0">
              <a:spcBef>
                <a:spcPts val="0"/>
              </a:spcBef>
              <a:buNone/>
            </a:pPr>
            <a:r>
              <a:rPr lang="en" sz="700" dirty="0">
                <a:solidFill>
                  <a:srgbClr val="555555"/>
                </a:solidFill>
              </a:rPr>
              <a:t>DNS, DHCP, Firewall</a:t>
            </a:r>
          </a:p>
          <a:p>
            <a:pPr rtl="0">
              <a:spcBef>
                <a:spcPts val="0"/>
              </a:spcBef>
              <a:buNone/>
            </a:pPr>
            <a:endParaRPr sz="700" dirty="0">
              <a:solidFill>
                <a:srgbClr val="555555"/>
              </a:solidFill>
            </a:endParaRPr>
          </a:p>
          <a:p>
            <a:pPr marL="457200" lvl="0" indent="-317500" rtl="0">
              <a:spcBef>
                <a:spcPts val="0"/>
              </a:spcBef>
              <a:buClr>
                <a:srgbClr val="555555"/>
              </a:buClr>
              <a:buSzPct val="100000"/>
              <a:buFont typeface="Arial"/>
              <a:buChar char="●"/>
            </a:pPr>
            <a:r>
              <a:rPr lang="en" sz="700" dirty="0">
                <a:solidFill>
                  <a:srgbClr val="555555"/>
                </a:solidFill>
              </a:rPr>
              <a:t>Dramatic power reduction in IT &amp; HVAC</a:t>
            </a:r>
          </a:p>
          <a:p>
            <a:pPr marL="457200" lvl="0" indent="-317500" rtl="0">
              <a:spcBef>
                <a:spcPts val="0"/>
              </a:spcBef>
              <a:buClr>
                <a:srgbClr val="555555"/>
              </a:buClr>
              <a:buSzPct val="100000"/>
              <a:buFont typeface="Arial"/>
              <a:buChar char="●"/>
            </a:pPr>
            <a:r>
              <a:rPr lang="en" sz="700" dirty="0">
                <a:solidFill>
                  <a:srgbClr val="555555"/>
                </a:solidFill>
              </a:rPr>
              <a:t>Large decrease in IT maintenance &amp; repairs</a:t>
            </a:r>
          </a:p>
          <a:p>
            <a:pPr marL="457200" lvl="0" indent="-317500" rtl="0">
              <a:spcBef>
                <a:spcPts val="0"/>
              </a:spcBef>
              <a:buClr>
                <a:srgbClr val="555555"/>
              </a:buClr>
              <a:buSzPct val="100000"/>
              <a:buFont typeface="Arial"/>
              <a:buChar char="●"/>
            </a:pPr>
            <a:r>
              <a:rPr lang="en" sz="700" dirty="0">
                <a:solidFill>
                  <a:srgbClr val="555555"/>
                </a:solidFill>
              </a:rPr>
              <a:t>Higher Service availability</a:t>
            </a:r>
          </a:p>
          <a:p>
            <a:pPr marL="457200" lvl="0" indent="-317500" rtl="0">
              <a:spcBef>
                <a:spcPts val="0"/>
              </a:spcBef>
              <a:buClr>
                <a:srgbClr val="555555"/>
              </a:buClr>
              <a:buSzPct val="100000"/>
              <a:buFont typeface="Arial"/>
              <a:buChar char="●"/>
            </a:pPr>
            <a:r>
              <a:rPr lang="en" sz="700" dirty="0">
                <a:solidFill>
                  <a:srgbClr val="555555"/>
                </a:solidFill>
              </a:rPr>
              <a:t>Decreased Service Latencies</a:t>
            </a:r>
          </a:p>
        </p:txBody>
      </p:sp>
      <p:sp>
        <p:nvSpPr>
          <p:cNvPr id="14" name="Shape 103"/>
          <p:cNvSpPr txBox="1"/>
          <p:nvPr/>
        </p:nvSpPr>
        <p:spPr>
          <a:xfrm>
            <a:off x="912406" y="3161720"/>
            <a:ext cx="1661823" cy="1844703"/>
          </a:xfrm>
          <a:prstGeom prst="rect">
            <a:avLst/>
          </a:prstGeom>
          <a:noFill/>
          <a:ln w="9525" cap="flat">
            <a:solidFill>
              <a:srgbClr val="555555"/>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sz="900" b="1" dirty="0"/>
              <a:t>SMB</a:t>
            </a:r>
          </a:p>
          <a:p>
            <a:pPr rtl="0">
              <a:spcBef>
                <a:spcPts val="0"/>
              </a:spcBef>
              <a:buNone/>
            </a:pPr>
            <a:r>
              <a:rPr lang="en" sz="700" dirty="0">
                <a:solidFill>
                  <a:srgbClr val="555555"/>
                </a:solidFill>
              </a:rPr>
              <a:t>Email serving</a:t>
            </a:r>
          </a:p>
          <a:p>
            <a:pPr rtl="0">
              <a:spcBef>
                <a:spcPts val="0"/>
              </a:spcBef>
              <a:buNone/>
            </a:pPr>
            <a:r>
              <a:rPr lang="en" sz="700" dirty="0">
                <a:solidFill>
                  <a:srgbClr val="555555"/>
                </a:solidFill>
              </a:rPr>
              <a:t>Mysql/Postgresql/Database</a:t>
            </a:r>
          </a:p>
          <a:p>
            <a:pPr rtl="0">
              <a:spcBef>
                <a:spcPts val="0"/>
              </a:spcBef>
              <a:buNone/>
            </a:pPr>
            <a:r>
              <a:rPr lang="en" sz="700" dirty="0">
                <a:solidFill>
                  <a:srgbClr val="555555"/>
                </a:solidFill>
              </a:rPr>
              <a:t>Apache/Web server</a:t>
            </a:r>
          </a:p>
          <a:p>
            <a:pPr rtl="0">
              <a:spcBef>
                <a:spcPts val="0"/>
              </a:spcBef>
              <a:buNone/>
            </a:pPr>
            <a:r>
              <a:rPr lang="en" sz="700" dirty="0">
                <a:solidFill>
                  <a:srgbClr val="555555"/>
                </a:solidFill>
              </a:rPr>
              <a:t>Web applications</a:t>
            </a:r>
          </a:p>
          <a:p>
            <a:pPr rtl="0">
              <a:spcBef>
                <a:spcPts val="0"/>
              </a:spcBef>
              <a:buNone/>
            </a:pPr>
            <a:r>
              <a:rPr lang="en" sz="700" dirty="0">
                <a:solidFill>
                  <a:srgbClr val="555555"/>
                </a:solidFill>
              </a:rPr>
              <a:t>File serving/NAS</a:t>
            </a:r>
          </a:p>
          <a:p>
            <a:pPr lvl="0" rtl="0">
              <a:spcBef>
                <a:spcPts val="0"/>
              </a:spcBef>
              <a:buNone/>
            </a:pPr>
            <a:r>
              <a:rPr lang="en" sz="700" dirty="0">
                <a:solidFill>
                  <a:srgbClr val="555555"/>
                </a:solidFill>
              </a:rPr>
              <a:t>DNS, DHCP, Firewall, Routing</a:t>
            </a:r>
          </a:p>
          <a:p>
            <a:pPr lvl="0" rtl="0">
              <a:spcBef>
                <a:spcPts val="0"/>
              </a:spcBef>
              <a:buNone/>
            </a:pPr>
            <a:endParaRPr sz="700" dirty="0">
              <a:solidFill>
                <a:srgbClr val="555555"/>
              </a:solidFill>
            </a:endParaRPr>
          </a:p>
          <a:p>
            <a:pPr marL="457200" lvl="0" indent="-317500" rtl="0">
              <a:spcBef>
                <a:spcPts val="0"/>
              </a:spcBef>
              <a:buClr>
                <a:srgbClr val="555555"/>
              </a:buClr>
              <a:buSzPct val="100000"/>
              <a:buFont typeface="Arial"/>
              <a:buChar char="●"/>
            </a:pPr>
            <a:r>
              <a:rPr lang="en" sz="700" dirty="0">
                <a:solidFill>
                  <a:srgbClr val="555555"/>
                </a:solidFill>
              </a:rPr>
              <a:t>Virtual elimination of special IT HVAC requirements</a:t>
            </a:r>
          </a:p>
          <a:p>
            <a:pPr marL="457200" lvl="0" indent="-317500" rtl="0">
              <a:spcBef>
                <a:spcPts val="0"/>
              </a:spcBef>
              <a:buClr>
                <a:srgbClr val="555555"/>
              </a:buClr>
              <a:buSzPct val="100000"/>
              <a:buFont typeface="Arial"/>
              <a:buChar char="●"/>
            </a:pPr>
            <a:r>
              <a:rPr lang="en" sz="700" dirty="0">
                <a:solidFill>
                  <a:srgbClr val="555555"/>
                </a:solidFill>
              </a:rPr>
              <a:t>Quiet servers deployable in office areas</a:t>
            </a:r>
          </a:p>
          <a:p>
            <a:pPr marL="457200" lvl="0" indent="-317500" rtl="0">
              <a:spcBef>
                <a:spcPts val="0"/>
              </a:spcBef>
              <a:buClr>
                <a:srgbClr val="555555"/>
              </a:buClr>
              <a:buSzPct val="100000"/>
              <a:buFont typeface="Arial"/>
              <a:buChar char="●"/>
            </a:pPr>
            <a:r>
              <a:rPr lang="en" sz="700" dirty="0">
                <a:solidFill>
                  <a:srgbClr val="555555"/>
                </a:solidFill>
              </a:rPr>
              <a:t>Reduction in IT hardare failures</a:t>
            </a:r>
          </a:p>
        </p:txBody>
      </p:sp>
      <p:sp>
        <p:nvSpPr>
          <p:cNvPr id="15" name="Shape 102"/>
          <p:cNvSpPr txBox="1"/>
          <p:nvPr/>
        </p:nvSpPr>
        <p:spPr>
          <a:xfrm>
            <a:off x="5669272" y="3161720"/>
            <a:ext cx="1661823" cy="1844703"/>
          </a:xfrm>
          <a:prstGeom prst="rect">
            <a:avLst/>
          </a:prstGeom>
          <a:noFill/>
          <a:ln w="9525" cap="flat">
            <a:solidFill>
              <a:srgbClr val="555555"/>
            </a:solidFill>
            <a:prstDash val="solid"/>
            <a:round/>
            <a:headEnd type="none" w="med" len="med"/>
            <a:tailEnd type="none" w="med" len="med"/>
          </a:ln>
        </p:spPr>
        <p:txBody>
          <a:bodyPr lIns="91425" tIns="91425" rIns="91425" bIns="91425" anchor="t" anchorCtr="0">
            <a:noAutofit/>
          </a:bodyPr>
          <a:lstStyle/>
          <a:p>
            <a:pPr algn="ctr" rtl="0">
              <a:spcBef>
                <a:spcPts val="0"/>
              </a:spcBef>
              <a:buNone/>
            </a:pPr>
            <a:r>
              <a:rPr lang="en" sz="900" b="1" dirty="0"/>
              <a:t>Hyperscale</a:t>
            </a:r>
          </a:p>
          <a:p>
            <a:pPr rtl="0">
              <a:spcBef>
                <a:spcPts val="0"/>
              </a:spcBef>
              <a:buNone/>
            </a:pPr>
            <a:r>
              <a:rPr lang="en" sz="700" dirty="0">
                <a:solidFill>
                  <a:srgbClr val="555555"/>
                </a:solidFill>
              </a:rPr>
              <a:t>Hadoop/Redis/Mesos</a:t>
            </a:r>
          </a:p>
          <a:p>
            <a:pPr rtl="0">
              <a:spcBef>
                <a:spcPts val="0"/>
              </a:spcBef>
              <a:buNone/>
            </a:pPr>
            <a:r>
              <a:rPr lang="en" sz="700" dirty="0">
                <a:solidFill>
                  <a:srgbClr val="555555"/>
                </a:solidFill>
              </a:rPr>
              <a:t>OpenStack</a:t>
            </a:r>
          </a:p>
          <a:p>
            <a:pPr rtl="0">
              <a:spcBef>
                <a:spcPts val="0"/>
              </a:spcBef>
              <a:buNone/>
            </a:pPr>
            <a:r>
              <a:rPr lang="en" sz="700" dirty="0">
                <a:solidFill>
                  <a:srgbClr val="555555"/>
                </a:solidFill>
              </a:rPr>
              <a:t>NOSQL/Large Scale Database</a:t>
            </a:r>
          </a:p>
          <a:p>
            <a:pPr rtl="0">
              <a:spcBef>
                <a:spcPts val="0"/>
              </a:spcBef>
              <a:buNone/>
            </a:pPr>
            <a:r>
              <a:rPr lang="en" sz="700" dirty="0">
                <a:solidFill>
                  <a:srgbClr val="555555"/>
                </a:solidFill>
              </a:rPr>
              <a:t>Large Scale Distributed Storage</a:t>
            </a:r>
          </a:p>
          <a:p>
            <a:pPr rtl="0">
              <a:spcBef>
                <a:spcPts val="0"/>
              </a:spcBef>
              <a:buNone/>
            </a:pPr>
            <a:r>
              <a:rPr lang="en" sz="700" dirty="0">
                <a:solidFill>
                  <a:srgbClr val="555555"/>
                </a:solidFill>
              </a:rPr>
              <a:t>Zookeeper</a:t>
            </a:r>
          </a:p>
          <a:p>
            <a:pPr rtl="0">
              <a:spcBef>
                <a:spcPts val="0"/>
              </a:spcBef>
              <a:buNone/>
            </a:pPr>
            <a:r>
              <a:rPr lang="en" sz="700" dirty="0">
                <a:solidFill>
                  <a:srgbClr val="555555"/>
                </a:solidFill>
              </a:rPr>
              <a:t>Web serving hierarchy</a:t>
            </a:r>
          </a:p>
          <a:p>
            <a:pPr rtl="0">
              <a:spcBef>
                <a:spcPts val="0"/>
              </a:spcBef>
              <a:buNone/>
            </a:pPr>
            <a:r>
              <a:rPr lang="en" sz="700" dirty="0">
                <a:solidFill>
                  <a:srgbClr val="555555"/>
                </a:solidFill>
              </a:rPr>
              <a:t>Big Data Analytics</a:t>
            </a:r>
          </a:p>
          <a:p>
            <a:pPr rtl="0">
              <a:spcBef>
                <a:spcPts val="0"/>
              </a:spcBef>
              <a:buNone/>
            </a:pPr>
            <a:endParaRPr sz="700" dirty="0">
              <a:solidFill>
                <a:srgbClr val="555555"/>
              </a:solidFill>
            </a:endParaRPr>
          </a:p>
          <a:p>
            <a:pPr marL="457200" lvl="0" indent="-317500" rtl="0">
              <a:spcBef>
                <a:spcPts val="0"/>
              </a:spcBef>
              <a:buClr>
                <a:srgbClr val="555555"/>
              </a:buClr>
              <a:buSzPct val="100000"/>
              <a:buFont typeface="Arial"/>
              <a:buChar char="●"/>
            </a:pPr>
            <a:r>
              <a:rPr lang="en" sz="700" dirty="0">
                <a:solidFill>
                  <a:srgbClr val="555555"/>
                </a:solidFill>
              </a:rPr>
              <a:t>OpEx &amp; CapEx reductions in $10mm increments</a:t>
            </a:r>
          </a:p>
          <a:p>
            <a:pPr marL="457200" lvl="0" indent="-317500" rtl="0">
              <a:spcBef>
                <a:spcPts val="0"/>
              </a:spcBef>
              <a:buClr>
                <a:srgbClr val="555555"/>
              </a:buClr>
              <a:buSzPct val="100000"/>
              <a:buFont typeface="Arial"/>
              <a:buChar char="●"/>
            </a:pPr>
            <a:r>
              <a:rPr lang="en" sz="700" dirty="0">
                <a:solidFill>
                  <a:srgbClr val="555555"/>
                </a:solidFill>
              </a:rPr>
              <a:t>Lower staff requirements</a:t>
            </a:r>
          </a:p>
          <a:p>
            <a:pPr marL="457200" lvl="0" indent="-317500">
              <a:spcBef>
                <a:spcPts val="0"/>
              </a:spcBef>
              <a:buClr>
                <a:srgbClr val="555555"/>
              </a:buClr>
              <a:buSzPct val="100000"/>
              <a:buFont typeface="Arial"/>
              <a:buChar char="●"/>
            </a:pPr>
            <a:r>
              <a:rPr lang="en" sz="700" dirty="0">
                <a:solidFill>
                  <a:srgbClr val="555555"/>
                </a:solidFill>
              </a:rPr>
              <a:t>Greater throughput per sq. ft. </a:t>
            </a:r>
          </a:p>
        </p:txBody>
      </p:sp>
      <p:pic>
        <p:nvPicPr>
          <p:cNvPr id="20" name="Grafik 19"/>
          <p:cNvPicPr>
            <a:picLocks noChangeAspect="1"/>
          </p:cNvPicPr>
          <p:nvPr/>
        </p:nvPicPr>
        <p:blipFill rotWithShape="1">
          <a:blip r:embed="rId3"/>
          <a:srcRect l="1602" t="29952" r="1066" b="29907"/>
          <a:stretch/>
        </p:blipFill>
        <p:spPr>
          <a:xfrm>
            <a:off x="6003235" y="1461647"/>
            <a:ext cx="1184738" cy="488596"/>
          </a:xfrm>
          <a:prstGeom prst="rect">
            <a:avLst/>
          </a:prstGeom>
        </p:spPr>
      </p:pic>
      <p:pic>
        <p:nvPicPr>
          <p:cNvPr id="21" name="Grafik 20"/>
          <p:cNvPicPr>
            <a:picLocks noChangeAspect="1"/>
          </p:cNvPicPr>
          <p:nvPr/>
        </p:nvPicPr>
        <p:blipFill rotWithShape="1">
          <a:blip r:embed="rId3"/>
          <a:srcRect l="1602" t="29952" r="1066" b="29907"/>
          <a:stretch/>
        </p:blipFill>
        <p:spPr>
          <a:xfrm>
            <a:off x="3462792" y="1964182"/>
            <a:ext cx="1184738" cy="488596"/>
          </a:xfrm>
          <a:prstGeom prst="rect">
            <a:avLst/>
          </a:prstGeom>
        </p:spPr>
      </p:pic>
      <p:pic>
        <p:nvPicPr>
          <p:cNvPr id="22" name="Grafik 21"/>
          <p:cNvPicPr>
            <a:picLocks noChangeAspect="1"/>
          </p:cNvPicPr>
          <p:nvPr/>
        </p:nvPicPr>
        <p:blipFill rotWithShape="1">
          <a:blip r:embed="rId3"/>
          <a:srcRect l="1602" t="29952" r="1066" b="29907"/>
          <a:stretch/>
        </p:blipFill>
        <p:spPr>
          <a:xfrm>
            <a:off x="1150948" y="2245852"/>
            <a:ext cx="1184738" cy="488596"/>
          </a:xfrm>
          <a:prstGeom prst="rect">
            <a:avLst/>
          </a:prstGeom>
        </p:spPr>
      </p:pic>
      <p:sp>
        <p:nvSpPr>
          <p:cNvPr id="24" name="Bogen 23"/>
          <p:cNvSpPr/>
          <p:nvPr/>
        </p:nvSpPr>
        <p:spPr>
          <a:xfrm rot="10039472">
            <a:off x="342043" y="520014"/>
            <a:ext cx="6689906" cy="2165126"/>
          </a:xfrm>
          <a:prstGeom prst="arc">
            <a:avLst>
              <a:gd name="adj1" fmla="val 11954362"/>
              <a:gd name="adj2" fmla="val 20254153"/>
            </a:avLst>
          </a:prstGeom>
          <a:ln w="38100" cap="sq">
            <a:solidFill>
              <a:srgbClr val="92D050"/>
            </a:solidFill>
            <a:headEnd type="triangle" w="lg" len="med"/>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219203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smtClean="0"/>
              <a:t>Technology &amp; </a:t>
            </a:r>
            <a:r>
              <a:rPr lang="de-DE" sz="2400" dirty="0" err="1" smtClean="0"/>
              <a:t>Product</a:t>
            </a:r>
            <a:r>
              <a:rPr lang="de-DE" sz="2400" dirty="0" smtClean="0"/>
              <a:t> Roadmap</a:t>
            </a:r>
            <a:endParaRPr lang="en-GB" sz="2400" dirty="0"/>
          </a:p>
        </p:txBody>
      </p:sp>
      <p:sp>
        <p:nvSpPr>
          <p:cNvPr id="3" name="Textplatzhalter 2"/>
          <p:cNvSpPr>
            <a:spLocks noGrp="1"/>
          </p:cNvSpPr>
          <p:nvPr>
            <p:ph type="body" idx="1"/>
          </p:nvPr>
        </p:nvSpPr>
        <p:spPr/>
        <p:txBody>
          <a:bodyPr/>
          <a:lstStyle/>
          <a:p>
            <a:endParaRPr lang="en-GB" dirty="0"/>
          </a:p>
        </p:txBody>
      </p:sp>
      <p:pic>
        <p:nvPicPr>
          <p:cNvPr id="4" name="Shape 54"/>
          <p:cNvPicPr preferRelativeResize="0"/>
          <p:nvPr/>
        </p:nvPicPr>
        <p:blipFill>
          <a:blip r:embed="rId2">
            <a:alphaModFix/>
          </a:blip>
          <a:stretch>
            <a:fillRect/>
          </a:stretch>
        </p:blipFill>
        <p:spPr>
          <a:xfrm>
            <a:off x="7861832" y="106423"/>
            <a:ext cx="1174824" cy="1174824"/>
          </a:xfrm>
          <a:prstGeom prst="rect">
            <a:avLst/>
          </a:prstGeom>
          <a:noFill/>
          <a:ln>
            <a:noFill/>
          </a:ln>
        </p:spPr>
      </p:pic>
    </p:spTree>
    <p:extLst>
      <p:ext uri="{BB962C8B-B14F-4D97-AF65-F5344CB8AC3E}">
        <p14:creationId xmlns:p14="http://schemas.microsoft.com/office/powerpoint/2010/main" val="4001742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smtClean="0"/>
              <a:t>Commercial Roadmap</a:t>
            </a:r>
            <a:endParaRPr lang="en-GB" sz="2400" dirty="0"/>
          </a:p>
        </p:txBody>
      </p:sp>
      <p:sp>
        <p:nvSpPr>
          <p:cNvPr id="3" name="Textplatzhalter 2"/>
          <p:cNvSpPr>
            <a:spLocks noGrp="1"/>
          </p:cNvSpPr>
          <p:nvPr>
            <p:ph type="body" idx="1"/>
          </p:nvPr>
        </p:nvSpPr>
        <p:spPr/>
        <p:txBody>
          <a:bodyPr/>
          <a:lstStyle/>
          <a:p>
            <a:endParaRPr lang="en-GB" dirty="0"/>
          </a:p>
        </p:txBody>
      </p:sp>
      <p:pic>
        <p:nvPicPr>
          <p:cNvPr id="4" name="Shape 54"/>
          <p:cNvPicPr preferRelativeResize="0"/>
          <p:nvPr/>
        </p:nvPicPr>
        <p:blipFill>
          <a:blip r:embed="rId2">
            <a:alphaModFix/>
          </a:blip>
          <a:stretch>
            <a:fillRect/>
          </a:stretch>
        </p:blipFill>
        <p:spPr>
          <a:xfrm>
            <a:off x="7861832" y="106423"/>
            <a:ext cx="1174824" cy="1174824"/>
          </a:xfrm>
          <a:prstGeom prst="rect">
            <a:avLst/>
          </a:prstGeom>
          <a:noFill/>
          <a:ln>
            <a:noFill/>
          </a:ln>
        </p:spPr>
      </p:pic>
    </p:spTree>
    <p:extLst>
      <p:ext uri="{BB962C8B-B14F-4D97-AF65-F5344CB8AC3E}">
        <p14:creationId xmlns:p14="http://schemas.microsoft.com/office/powerpoint/2010/main" val="2011546966"/>
      </p:ext>
    </p:extLst>
  </p:cSld>
  <p:clrMapOvr>
    <a:masterClrMapping/>
  </p:clrMapOvr>
</p:sld>
</file>

<file path=ppt/theme/theme1.xml><?xml version="1.0" encoding="utf-8"?>
<a:theme xmlns:a="http://schemas.openxmlformats.org/drawingml/2006/main" name="simple-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1304</Words>
  <Application>Microsoft Office PowerPoint</Application>
  <PresentationFormat>Bildschirmpräsentation (16:9)</PresentationFormat>
  <Paragraphs>129</Paragraphs>
  <Slides>15</Slides>
  <Notes>12</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15</vt:i4>
      </vt:variant>
    </vt:vector>
  </HeadingPairs>
  <TitlesOfParts>
    <vt:vector size="20" baseType="lpstr">
      <vt:lpstr>Arial</vt:lpstr>
      <vt:lpstr>Times New Roman</vt:lpstr>
      <vt:lpstr>Trebuchet MS</vt:lpstr>
      <vt:lpstr>Wingdings</vt:lpstr>
      <vt:lpstr>simple-light</vt:lpstr>
      <vt:lpstr>PowerPoint-Präsentation</vt:lpstr>
      <vt:lpstr>Our Vision</vt:lpstr>
      <vt:lpstr>About Us</vt:lpstr>
      <vt:lpstr> Current challenges in the industry</vt:lpstr>
      <vt:lpstr>Introducing Lopoco Servers &amp; Storage to the Global Market</vt:lpstr>
      <vt:lpstr>Lopoco´s Contribution  for up to 75% energy savings</vt:lpstr>
      <vt:lpstr>Product Positioning - Applications</vt:lpstr>
      <vt:lpstr>Technology &amp; Product Roadmap</vt:lpstr>
      <vt:lpstr>Commercial Roadmap</vt:lpstr>
      <vt:lpstr>Product/Solution Range</vt:lpstr>
      <vt:lpstr>PowerPoint-Präsentation</vt:lpstr>
      <vt:lpstr>                     Proven Technology</vt:lpstr>
      <vt:lpstr>Product Solution Range</vt:lpstr>
      <vt:lpstr>Ultra-efficient servers</vt:lpstr>
      <vt:lpstr>What customers are saying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karl Pfister-Kraxner</dc:creator>
  <cp:lastModifiedBy>karl Pfister-Kraxner</cp:lastModifiedBy>
  <cp:revision>6</cp:revision>
  <dcterms:modified xsi:type="dcterms:W3CDTF">2015-04-15T15:56:15Z</dcterms:modified>
</cp:coreProperties>
</file>