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10"/>
  </p:notesMasterIdLst>
  <p:handoutMasterIdLst>
    <p:handoutMasterId r:id="rId11"/>
  </p:handoutMasterIdLst>
  <p:sldIdLst>
    <p:sldId id="257" r:id="rId3"/>
    <p:sldId id="258" r:id="rId4"/>
    <p:sldId id="260" r:id="rId5"/>
    <p:sldId id="274" r:id="rId6"/>
    <p:sldId id="272" r:id="rId7"/>
    <p:sldId id="273" r:id="rId8"/>
    <p:sldId id="271" r:id="rId9"/>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orient="horz" pos="1008">
          <p15:clr>
            <a:srgbClr val="A4A3A4"/>
          </p15:clr>
        </p15:guide>
        <p15:guide id="3" orient="horz" pos="3792">
          <p15:clr>
            <a:srgbClr val="A4A3A4"/>
          </p15:clr>
        </p15:guide>
        <p15:guide id="4" orient="horz" pos="336">
          <p15:clr>
            <a:srgbClr val="A4A3A4"/>
          </p15:clr>
        </p15:guide>
        <p15:guide id="5" orient="horz" pos="1920">
          <p15:clr>
            <a:srgbClr val="A4A3A4"/>
          </p15:clr>
        </p15:guide>
        <p15:guide id="6" orient="horz" pos="3984">
          <p15:clr>
            <a:srgbClr val="A4A3A4"/>
          </p15:clr>
        </p15:guide>
        <p15:guide id="7" orient="horz" pos="1152">
          <p15:clr>
            <a:srgbClr val="A4A3A4"/>
          </p15:clr>
        </p15:guide>
        <p15:guide id="8" pos="3839">
          <p15:clr>
            <a:srgbClr val="A4A3A4"/>
          </p15:clr>
        </p15:guide>
        <p15:guide id="9" pos="671">
          <p15:clr>
            <a:srgbClr val="A4A3A4"/>
          </p15:clr>
        </p15:guide>
        <p15:guide id="10" pos="7007">
          <p15:clr>
            <a:srgbClr val="A4A3A4"/>
          </p15:clr>
        </p15:guide>
        <p15:guide id="11" pos="6143">
          <p15:clr>
            <a:srgbClr val="A4A3A4"/>
          </p15:clr>
        </p15:guide>
        <p15:guide id="12" pos="3263">
          <p15:clr>
            <a:srgbClr val="A4A3A4"/>
          </p15:clr>
        </p15:guide>
        <p15:guide id="13" pos="7391">
          <p15:clr>
            <a:srgbClr val="A4A3A4"/>
          </p15:clr>
        </p15:guide>
        <p15:guide id="14" pos="369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25" autoAdjust="0"/>
    <p:restoredTop sz="86470" autoAdjust="0"/>
  </p:normalViewPr>
  <p:slideViewPr>
    <p:cSldViewPr showGuides="1">
      <p:cViewPr varScale="1">
        <p:scale>
          <a:sx n="63" d="100"/>
          <a:sy n="63" d="100"/>
        </p:scale>
        <p:origin x="-624" y="-108"/>
      </p:cViewPr>
      <p:guideLst>
        <p:guide orient="horz" pos="2160"/>
        <p:guide orient="horz" pos="1008"/>
        <p:guide orient="horz" pos="3792"/>
        <p:guide orient="horz" pos="336"/>
        <p:guide orient="horz" pos="1920"/>
        <p:guide orient="horz" pos="3984"/>
        <p:guide orient="horz" pos="1152"/>
        <p:guide pos="3839"/>
        <p:guide pos="671"/>
        <p:guide pos="7007"/>
        <p:guide pos="6143"/>
        <p:guide pos="3263"/>
        <p:guide pos="7391"/>
        <p:guide pos="3695"/>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6" d="100"/>
          <a:sy n="76" d="100"/>
        </p:scale>
        <p:origin x="168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CE221E-83ED-4F6C-BA5F-3F9E6FDB6953}" type="datetimeFigureOut">
              <a:rPr lang="en-US"/>
              <a:t>10/7/2013</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4CBEF8-5CDE-472B-839B-B8BB0C881006}" type="slidenum">
              <a:rPr/>
              <a:t>‹#›</a:t>
            </a:fld>
            <a:endParaRPr dirty="0"/>
          </a:p>
        </p:txBody>
      </p:sp>
    </p:spTree>
    <p:extLst>
      <p:ext uri="{BB962C8B-B14F-4D97-AF65-F5344CB8AC3E}">
        <p14:creationId xmlns:p14="http://schemas.microsoft.com/office/powerpoint/2010/main" val="426328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853E5F-CE67-483C-A264-F17AC70E9CA2}" type="datetimeFigureOut">
              <a:rPr lang="en-US"/>
              <a:t>10/7/2013</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B98AFB-CB0D-4DFE-87B9-B4B0D0DE73CD}" type="slidenum">
              <a:rPr/>
              <a:t>‹#›</a:t>
            </a:fld>
            <a:endParaRPr dirty="0"/>
          </a:p>
        </p:txBody>
      </p:sp>
    </p:spTree>
    <p:extLst>
      <p:ext uri="{BB962C8B-B14F-4D97-AF65-F5344CB8AC3E}">
        <p14:creationId xmlns:p14="http://schemas.microsoft.com/office/powerpoint/2010/main" val="251280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1</a:t>
            </a:fld>
            <a:endParaRPr lang="en-US" dirty="0"/>
          </a:p>
        </p:txBody>
      </p:sp>
    </p:spTree>
    <p:extLst>
      <p:ext uri="{BB962C8B-B14F-4D97-AF65-F5344CB8AC3E}">
        <p14:creationId xmlns:p14="http://schemas.microsoft.com/office/powerpoint/2010/main" val="2864014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B98AFB-CB0D-4DFE-87B9-B4B0D0DE73CD}" type="slidenum">
              <a:rPr lang="en-US" smtClean="0"/>
              <a:t>6</a:t>
            </a:fld>
            <a:endParaRPr lang="en-US" dirty="0"/>
          </a:p>
        </p:txBody>
      </p:sp>
    </p:spTree>
    <p:extLst>
      <p:ext uri="{BB962C8B-B14F-4D97-AF65-F5344CB8AC3E}">
        <p14:creationId xmlns:p14="http://schemas.microsoft.com/office/powerpoint/2010/main" val="3822839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7</a:t>
            </a:fld>
            <a:endParaRPr lang="en-US" dirty="0"/>
          </a:p>
        </p:txBody>
      </p:sp>
    </p:spTree>
    <p:extLst>
      <p:ext uri="{BB962C8B-B14F-4D97-AF65-F5344CB8AC3E}">
        <p14:creationId xmlns:p14="http://schemas.microsoft.com/office/powerpoint/2010/main" val="28640147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32612" y="6432551"/>
            <a:ext cx="1371600" cy="273049"/>
          </a:xfrm>
        </p:spPr>
        <p:txBody>
          <a:bodyPr/>
          <a:lstStyle/>
          <a:p>
            <a:fld id="{3E0FA9E5-6744-4841-888F-9E7CC0C2B7EC}" type="datetimeFigureOut">
              <a:rPr lang="en-US" smtClean="0"/>
              <a:t>10/7/2013</a:t>
            </a:fld>
            <a:endParaRPr lang="en-US" dirty="0"/>
          </a:p>
        </p:txBody>
      </p:sp>
      <p:sp>
        <p:nvSpPr>
          <p:cNvPr id="5" name="Footer Placeholder 4"/>
          <p:cNvSpPr>
            <a:spLocks noGrp="1"/>
          </p:cNvSpPr>
          <p:nvPr>
            <p:ph type="ftr" sz="quarter" idx="11"/>
          </p:nvPr>
        </p:nvSpPr>
        <p:spPr>
          <a:xfrm>
            <a:off x="1065213" y="6432551"/>
            <a:ext cx="5653087" cy="273049"/>
          </a:xfrm>
        </p:spPr>
        <p:txBody>
          <a:bodyPr/>
          <a:lstStyle/>
          <a:p>
            <a:endParaRPr lang="en-US" dirty="0"/>
          </a:p>
        </p:txBody>
      </p:sp>
      <p:sp>
        <p:nvSpPr>
          <p:cNvPr id="6" name="Slide Number Placeholder 5"/>
          <p:cNvSpPr>
            <a:spLocks noGrp="1"/>
          </p:cNvSpPr>
          <p:nvPr>
            <p:ph type="sldNum" sz="quarter" idx="12"/>
          </p:nvPr>
        </p:nvSpPr>
        <p:spPr>
          <a:xfrm>
            <a:off x="8532812" y="6432551"/>
            <a:ext cx="1219201" cy="273049"/>
          </a:xfrm>
        </p:spPr>
        <p:txBody>
          <a:bodyPr/>
          <a:lstStyle/>
          <a:p>
            <a:fld id="{AAEAE4A8-A6E5-453E-B946-FB774B73F48C}" type="slidenum">
              <a:rPr lang="en-US" smtClean="0"/>
              <a:t>‹#›</a:t>
            </a:fld>
            <a:endParaRPr lang="en-US" dirty="0"/>
          </a:p>
        </p:txBody>
      </p:sp>
      <p:sp>
        <p:nvSpPr>
          <p:cNvPr id="3" name="Subtitle 2"/>
          <p:cNvSpPr>
            <a:spLocks noGrp="1"/>
          </p:cNvSpPr>
          <p:nvPr>
            <p:ph type="subTitle" idx="1"/>
          </p:nvPr>
        </p:nvSpPr>
        <p:spPr>
          <a:xfrm>
            <a:off x="1065212" y="3403600"/>
            <a:ext cx="5029201" cy="1397000"/>
          </a:xfrm>
        </p:spPr>
        <p:txBody>
          <a:bodyPr>
            <a:normAutofit/>
          </a:bodyPr>
          <a:lstStyle>
            <a:lvl1pPr marL="0" indent="0" algn="l">
              <a:spcBef>
                <a:spcPts val="60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2" name="Title 1"/>
          <p:cNvSpPr>
            <a:spLocks noGrp="1"/>
          </p:cNvSpPr>
          <p:nvPr>
            <p:ph type="ctrTitle"/>
          </p:nvPr>
        </p:nvSpPr>
        <p:spPr>
          <a:xfrm>
            <a:off x="1065214" y="533400"/>
            <a:ext cx="5029200" cy="2514601"/>
          </a:xfrm>
        </p:spPr>
        <p:txBody>
          <a:bodyPr>
            <a:normAutofit/>
          </a:bodyPr>
          <a:lstStyle>
            <a:lvl1pPr>
              <a:defRPr sz="4000">
                <a:solidFill>
                  <a:schemeClr val="accent1"/>
                </a:solidFill>
              </a:defRPr>
            </a:lvl1pPr>
          </a:lstStyle>
          <a:p>
            <a:r>
              <a:rPr lang="en-US" smtClean="0"/>
              <a:t>Click to edit Master title style</a:t>
            </a:r>
            <a:endParaRPr/>
          </a:p>
        </p:txBody>
      </p:sp>
    </p:spTree>
    <p:extLst>
      <p:ext uri="{BB962C8B-B14F-4D97-AF65-F5344CB8AC3E}">
        <p14:creationId xmlns:p14="http://schemas.microsoft.com/office/powerpoint/2010/main" val="290237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E0FA9E5-6744-4841-888F-9E7CC0C2B7EC}" type="datetimeFigureOut">
              <a:rPr lang="en-US" smtClean="0"/>
              <a:t>10/7/2013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2841477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E0FA9E5-6744-4841-888F-9E7CC0C2B7EC}" type="datetimeFigureOut">
              <a:rPr lang="en-US" smtClean="0"/>
              <a:t>10/7/2013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
        <p:nvSpPr>
          <p:cNvPr id="3" name="Vertical Text Placeholder 2"/>
          <p:cNvSpPr>
            <a:spLocks noGrp="1"/>
          </p:cNvSpPr>
          <p:nvPr>
            <p:ph type="body" orient="vert" idx="1"/>
          </p:nvPr>
        </p:nvSpPr>
        <p:spPr>
          <a:xfrm>
            <a:off x="1065213" y="533400"/>
            <a:ext cx="7467599"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Vertical Title 1"/>
          <p:cNvSpPr>
            <a:spLocks noGrp="1"/>
          </p:cNvSpPr>
          <p:nvPr>
            <p:ph type="title" orient="vert"/>
          </p:nvPr>
        </p:nvSpPr>
        <p:spPr>
          <a:xfrm>
            <a:off x="8761412" y="533400"/>
            <a:ext cx="2362201" cy="5486400"/>
          </a:xfrm>
        </p:spPr>
        <p:txBody>
          <a:bodyPr vert="eaVert"/>
          <a:lstStyle/>
          <a:p>
            <a:r>
              <a:rPr lang="en-US" smtClean="0"/>
              <a:t>Click to edit Master title style</a:t>
            </a:r>
            <a:endParaRPr/>
          </a:p>
        </p:txBody>
      </p:sp>
    </p:spTree>
    <p:extLst>
      <p:ext uri="{BB962C8B-B14F-4D97-AF65-F5344CB8AC3E}">
        <p14:creationId xmlns:p14="http://schemas.microsoft.com/office/powerpoint/2010/main" val="2135436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E0FA9E5-6744-4841-888F-9E7CC0C2B7EC}" type="datetimeFigureOut">
              <a:rPr lang="en-US" smtClean="0"/>
              <a:t>10/7/2013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2" name="Title 1"/>
          <p:cNvSpPr>
            <a:spLocks noGrp="1"/>
          </p:cNvSpPr>
          <p:nvPr>
            <p:ph type="title"/>
          </p:nvPr>
        </p:nvSpPr>
        <p:spPr/>
        <p:txBody>
          <a:bodyPr/>
          <a:lstStyle/>
          <a:p>
            <a:r>
              <a:rPr lang="en-US" smtClean="0"/>
              <a:t>Click to edit Master title style</a:t>
            </a:r>
            <a:endParaRPr dirty="0"/>
          </a:p>
        </p:txBody>
      </p:sp>
    </p:spTree>
    <p:extLst>
      <p:ext uri="{BB962C8B-B14F-4D97-AF65-F5344CB8AC3E}">
        <p14:creationId xmlns:p14="http://schemas.microsoft.com/office/powerpoint/2010/main" val="35067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E0FA9E5-6744-4841-888F-9E7CC0C2B7EC}" type="datetimeFigureOut">
              <a:rPr lang="en-US" smtClean="0"/>
              <a:t>10/7/2013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
        <p:nvSpPr>
          <p:cNvPr id="3" name="Text Placeholder 2"/>
          <p:cNvSpPr>
            <a:spLocks noGrp="1"/>
          </p:cNvSpPr>
          <p:nvPr>
            <p:ph type="body" idx="1"/>
          </p:nvPr>
        </p:nvSpPr>
        <p:spPr>
          <a:xfrm>
            <a:off x="1065214" y="3124200"/>
            <a:ext cx="8686800" cy="1371600"/>
          </a:xfrm>
        </p:spPr>
        <p:txBody>
          <a:bodyPr anchor="t">
            <a:normAutofit/>
          </a:bodyPr>
          <a:lstStyle>
            <a:lvl1pPr marL="0" indent="0">
              <a:spcBef>
                <a:spcPts val="600"/>
              </a:spcBef>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065214" y="533400"/>
            <a:ext cx="8686800" cy="2286000"/>
          </a:xfrm>
        </p:spPr>
        <p:txBody>
          <a:bodyPr anchor="b">
            <a:normAutofit/>
          </a:bodyPr>
          <a:lstStyle>
            <a:lvl1pPr algn="l">
              <a:defRPr sz="5400" b="1" cap="none" baseline="0"/>
            </a:lvl1pPr>
          </a:lstStyle>
          <a:p>
            <a:r>
              <a:rPr lang="en-US" smtClean="0"/>
              <a:t>Click to edit Master title style</a:t>
            </a:r>
            <a:endParaRPr/>
          </a:p>
        </p:txBody>
      </p:sp>
    </p:spTree>
    <p:extLst>
      <p:ext uri="{BB962C8B-B14F-4D97-AF65-F5344CB8AC3E}">
        <p14:creationId xmlns:p14="http://schemas.microsoft.com/office/powerpoint/2010/main" val="2925637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E0FA9E5-6744-4841-888F-9E7CC0C2B7EC}" type="datetimeFigureOut">
              <a:rPr lang="en-US" smtClean="0"/>
              <a:t>10/7/2013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t>‹#›</a:t>
            </a:fld>
            <a:endParaRPr lang="en-US" dirty="0"/>
          </a:p>
        </p:txBody>
      </p:sp>
      <p:sp>
        <p:nvSpPr>
          <p:cNvPr id="4" name="Content Placeholder 3"/>
          <p:cNvSpPr>
            <a:spLocks noGrp="1"/>
          </p:cNvSpPr>
          <p:nvPr>
            <p:ph sz="half" idx="2"/>
          </p:nvPr>
        </p:nvSpPr>
        <p:spPr>
          <a:xfrm>
            <a:off x="5464598"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Content Placeholder 2"/>
          <p:cNvSpPr>
            <a:spLocks noGrp="1"/>
          </p:cNvSpPr>
          <p:nvPr>
            <p:ph sz="half" idx="1"/>
          </p:nvPr>
        </p:nvSpPr>
        <p:spPr>
          <a:xfrm>
            <a:off x="1065212"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1240504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3E0FA9E5-6744-4841-888F-9E7CC0C2B7EC}" type="datetimeFigureOut">
              <a:rPr lang="en-US" smtClean="0"/>
              <a:t>10/7/2013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EAE4A8-A6E5-453E-B946-FB774B73F48C}" type="slidenum">
              <a:rPr lang="en-US" smtClean="0"/>
              <a:t>‹#›</a:t>
            </a:fld>
            <a:endParaRPr lang="en-US" dirty="0"/>
          </a:p>
        </p:txBody>
      </p:sp>
      <p:sp>
        <p:nvSpPr>
          <p:cNvPr id="6" name="Content Placeholder 5"/>
          <p:cNvSpPr>
            <a:spLocks noGrp="1"/>
          </p:cNvSpPr>
          <p:nvPr>
            <p:ph sz="quarter" idx="4"/>
          </p:nvPr>
        </p:nvSpPr>
        <p:spPr>
          <a:xfrm>
            <a:off x="550005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50005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521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106521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1065211" y="533400"/>
            <a:ext cx="8686802" cy="1066800"/>
          </a:xfrm>
        </p:spPr>
        <p:txBody>
          <a:bodyPr/>
          <a:lstStyle>
            <a:lvl1pPr>
              <a:defRPr/>
            </a:lvl1pPr>
          </a:lstStyle>
          <a:p>
            <a:r>
              <a:rPr lang="en-US" smtClean="0"/>
              <a:t>Click to edit Master title style</a:t>
            </a:r>
            <a:endParaRPr/>
          </a:p>
        </p:txBody>
      </p:sp>
    </p:spTree>
    <p:extLst>
      <p:ext uri="{BB962C8B-B14F-4D97-AF65-F5344CB8AC3E}">
        <p14:creationId xmlns:p14="http://schemas.microsoft.com/office/powerpoint/2010/main" val="3301549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E0FA9E5-6744-4841-888F-9E7CC0C2B7EC}" type="datetimeFigureOut">
              <a:rPr lang="en-US" smtClean="0"/>
              <a:t>10/7/2013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EAE4A8-A6E5-453E-B946-FB774B73F48C}" type="slidenum">
              <a:rPr lang="en-US" smtClean="0"/>
              <a:t>‹#›</a:t>
            </a:fld>
            <a:endParaRPr lang="en-US" dirty="0"/>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1370301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FA9E5-6744-4841-888F-9E7CC0C2B7EC}" type="datetimeFigureOut">
              <a:rPr lang="en-US" smtClean="0"/>
              <a:t>10/7/2013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3088263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E0FA9E5-6744-4841-888F-9E7CC0C2B7EC}" type="datetimeFigureOut">
              <a:rPr lang="en-US" smtClean="0"/>
              <a:t>10/7/2013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t>‹#›</a:t>
            </a:fld>
            <a:endParaRPr lang="en-US" dirty="0"/>
          </a:p>
        </p:txBody>
      </p:sp>
      <p:sp>
        <p:nvSpPr>
          <p:cNvPr id="3" name="Content Placeholder 2"/>
          <p:cNvSpPr>
            <a:spLocks noGrp="1"/>
          </p:cNvSpPr>
          <p:nvPr>
            <p:ph idx="1"/>
          </p:nvPr>
        </p:nvSpPr>
        <p:spPr>
          <a:xfrm>
            <a:off x="5865813" y="533400"/>
            <a:ext cx="586740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1065213" y="533400"/>
            <a:ext cx="4114800" cy="1524000"/>
          </a:xfrm>
        </p:spPr>
        <p:txBody>
          <a:bodyPr anchor="b">
            <a:normAutofit/>
          </a:bodyPr>
          <a:lstStyle>
            <a:lvl1pPr algn="l">
              <a:defRPr sz="3600" b="1"/>
            </a:lvl1pPr>
          </a:lstStyle>
          <a:p>
            <a:r>
              <a:rPr lang="en-US" smtClean="0"/>
              <a:t>Click to edit Master title style</a:t>
            </a:r>
            <a:endParaRPr/>
          </a:p>
        </p:txBody>
      </p:sp>
    </p:spTree>
    <p:extLst>
      <p:ext uri="{BB962C8B-B14F-4D97-AF65-F5344CB8AC3E}">
        <p14:creationId xmlns:p14="http://schemas.microsoft.com/office/powerpoint/2010/main" val="10008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865812" y="533400"/>
            <a:ext cx="5780173" cy="5791200"/>
          </a:xfrm>
          <a:ln w="50800">
            <a:solidFill>
              <a:schemeClr val="tx1">
                <a:lumMod val="65000"/>
                <a:lumOff val="35000"/>
              </a:schemeClr>
            </a:solidFill>
            <a:miter lim="800000"/>
          </a:ln>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1065213" y="533400"/>
            <a:ext cx="4114800" cy="1524000"/>
          </a:xfrm>
        </p:spPr>
        <p:txBody>
          <a:bodyPr anchor="b">
            <a:noAutofit/>
          </a:bodyPr>
          <a:lstStyle>
            <a:lvl1pPr algn="l">
              <a:defRPr sz="3600" b="1"/>
            </a:lvl1pPr>
          </a:lstStyle>
          <a:p>
            <a:r>
              <a:rPr lang="en-US" smtClean="0"/>
              <a:t>Click to edit Master title style</a:t>
            </a:r>
            <a:endParaRPr/>
          </a:p>
        </p:txBody>
      </p:sp>
    </p:spTree>
    <p:extLst>
      <p:ext uri="{BB962C8B-B14F-4D97-AF65-F5344CB8AC3E}">
        <p14:creationId xmlns:p14="http://schemas.microsoft.com/office/powerpoint/2010/main" val="572858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932612" y="6155267"/>
            <a:ext cx="1371600" cy="273049"/>
          </a:xfrm>
          <a:prstGeom prst="rect">
            <a:avLst/>
          </a:prstGeom>
        </p:spPr>
        <p:txBody>
          <a:bodyPr vert="horz" lIns="91440" tIns="45720" rIns="91440" bIns="45720" rtlCol="0" anchor="ctr"/>
          <a:lstStyle>
            <a:lvl1pPr algn="r">
              <a:defRPr sz="1000">
                <a:solidFill>
                  <a:schemeClr val="tx1"/>
                </a:solidFill>
              </a:defRPr>
            </a:lvl1pPr>
          </a:lstStyle>
          <a:p>
            <a:fld id="{3E0FA9E5-6744-4841-888F-9E7CC0C2B7EC}" type="datetimeFigureOut">
              <a:rPr lang="en-US" smtClean="0"/>
              <a:pPr/>
              <a:t>10/7/2013</a:t>
            </a:fld>
            <a:endParaRPr lang="en-US" dirty="0"/>
          </a:p>
        </p:txBody>
      </p:sp>
      <p:sp>
        <p:nvSpPr>
          <p:cNvPr id="5" name="Footer Placeholder 4"/>
          <p:cNvSpPr>
            <a:spLocks noGrp="1"/>
          </p:cNvSpPr>
          <p:nvPr>
            <p:ph type="ftr" sz="quarter" idx="3"/>
          </p:nvPr>
        </p:nvSpPr>
        <p:spPr>
          <a:xfrm>
            <a:off x="1065213" y="6155267"/>
            <a:ext cx="5653087" cy="273049"/>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8532812" y="6155267"/>
            <a:ext cx="1219201" cy="273049"/>
          </a:xfrm>
          <a:prstGeom prst="rect">
            <a:avLst/>
          </a:prstGeom>
        </p:spPr>
        <p:txBody>
          <a:bodyPr vert="horz" lIns="91440" tIns="45720" rIns="91440" bIns="45720" rtlCol="0" anchor="ctr"/>
          <a:lstStyle>
            <a:lvl1pPr algn="r">
              <a:defRPr sz="1000">
                <a:solidFill>
                  <a:schemeClr val="tx1"/>
                </a:solidFill>
              </a:defRPr>
            </a:lvl1pPr>
          </a:lstStyle>
          <a:p>
            <a:fld id="{AAEAE4A8-A6E5-453E-B946-FB774B73F48C}" type="slidenum">
              <a:rPr lang="en-US" smtClean="0"/>
              <a:pPr/>
              <a:t>‹#›</a:t>
            </a:fld>
            <a:endParaRPr lang="en-US" dirty="0"/>
          </a:p>
        </p:txBody>
      </p:sp>
      <p:sp>
        <p:nvSpPr>
          <p:cNvPr id="3" name="Text Placeholder 2"/>
          <p:cNvSpPr>
            <a:spLocks noGrp="1"/>
          </p:cNvSpPr>
          <p:nvPr>
            <p:ph type="body" idx="1"/>
          </p:nvPr>
        </p:nvSpPr>
        <p:spPr>
          <a:xfrm>
            <a:off x="1065212" y="1828800"/>
            <a:ext cx="8686801" cy="4191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2" name="Title Placeholder 1"/>
          <p:cNvSpPr>
            <a:spLocks noGrp="1"/>
          </p:cNvSpPr>
          <p:nvPr>
            <p:ph type="title"/>
          </p:nvPr>
        </p:nvSpPr>
        <p:spPr bwMode="auto">
          <a:xfrm>
            <a:off x="1065212" y="533400"/>
            <a:ext cx="8686801" cy="1066800"/>
          </a:xfrm>
          <a:prstGeom prst="rect">
            <a:avLst/>
          </a:prstGeom>
        </p:spPr>
        <p:txBody>
          <a:bodyPr vert="horz" lIns="91440" tIns="45720" rIns="91440" bIns="45720" rtlCol="0" anchor="b">
            <a:normAutofit/>
          </a:bodyPr>
          <a:lstStyle/>
          <a:p>
            <a:r>
              <a:rPr lang="en-US" smtClean="0"/>
              <a:t>Click to edit Master title style</a:t>
            </a:r>
            <a:endParaRPr dirty="0"/>
          </a:p>
        </p:txBody>
      </p:sp>
    </p:spTree>
    <p:extLst>
      <p:ext uri="{BB962C8B-B14F-4D97-AF65-F5344CB8AC3E}">
        <p14:creationId xmlns:p14="http://schemas.microsoft.com/office/powerpoint/2010/main" val="1327670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0000"/>
        </a:lnSpc>
        <a:spcBef>
          <a:spcPct val="0"/>
        </a:spcBef>
        <a:buNone/>
        <a:defRPr sz="3600" b="1" kern="1200">
          <a:solidFill>
            <a:schemeClr val="accent1"/>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solidFill>
          <a:latin typeface="+mn-lt"/>
          <a:ea typeface="+mn-ea"/>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solidFill>
          <a:latin typeface="+mn-lt"/>
          <a:ea typeface="+mn-ea"/>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solidFill>
          <a:latin typeface="+mn-lt"/>
          <a:ea typeface="+mn-ea"/>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solidFill>
          <a:latin typeface="+mn-lt"/>
          <a:ea typeface="+mn-ea"/>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jpe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notesSlide" Target="../notesSlides/notesSlide2.xml"/><Relationship Id="rId16"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jpeg"/><Relationship Id="rId9" Type="http://schemas.openxmlformats.org/officeDocument/2006/relationships/image" Target="../media/image11.png"/><Relationship Id="rId14" Type="http://schemas.openxmlformats.org/officeDocument/2006/relationships/image" Target="../media/image1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p:txBody>
          <a:bodyPr/>
          <a:lstStyle/>
          <a:p>
            <a:r>
              <a:rPr lang="en-US" dirty="0" smtClean="0"/>
              <a:t>For Andre Liem</a:t>
            </a:r>
          </a:p>
          <a:p>
            <a:endParaRPr lang="en-US" dirty="0"/>
          </a:p>
        </p:txBody>
      </p:sp>
      <p:sp>
        <p:nvSpPr>
          <p:cNvPr id="4" name="Title 3"/>
          <p:cNvSpPr>
            <a:spLocks noGrp="1"/>
          </p:cNvSpPr>
          <p:nvPr>
            <p:ph type="ctrTitle"/>
          </p:nvPr>
        </p:nvSpPr>
        <p:spPr>
          <a:xfrm>
            <a:off x="1065214" y="533400"/>
            <a:ext cx="5943598" cy="2514601"/>
          </a:xfrm>
        </p:spPr>
        <p:txBody>
          <a:bodyPr/>
          <a:lstStyle/>
          <a:p>
            <a:r>
              <a:rPr lang="en-US" dirty="0" smtClean="0"/>
              <a:t>Pitch Book </a:t>
            </a:r>
            <a:endParaRPr lang="en-US" dirty="0"/>
          </a:p>
        </p:txBody>
      </p:sp>
    </p:spTree>
    <p:extLst>
      <p:ext uri="{BB962C8B-B14F-4D97-AF65-F5344CB8AC3E}">
        <p14:creationId xmlns:p14="http://schemas.microsoft.com/office/powerpoint/2010/main" val="365812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5212" y="1828800"/>
            <a:ext cx="8686801" cy="4648200"/>
          </a:xfrm>
        </p:spPr>
        <p:txBody>
          <a:bodyPr>
            <a:normAutofit/>
          </a:bodyPr>
          <a:lstStyle/>
          <a:p>
            <a:r>
              <a:rPr lang="en-US" dirty="0" smtClean="0"/>
              <a:t>This document is a summary of Andre </a:t>
            </a:r>
            <a:r>
              <a:rPr lang="en-US" dirty="0" err="1" smtClean="0"/>
              <a:t>Liem’s</a:t>
            </a:r>
            <a:r>
              <a:rPr lang="en-US" dirty="0" smtClean="0"/>
              <a:t> resume along with the resources that he has available to develop business well in Asia</a:t>
            </a:r>
          </a:p>
          <a:p>
            <a:r>
              <a:rPr lang="en-US" dirty="0" smtClean="0"/>
              <a:t>This document is to </a:t>
            </a:r>
            <a:r>
              <a:rPr lang="en-US" dirty="0" smtClean="0"/>
              <a:t>provide high </a:t>
            </a:r>
            <a:r>
              <a:rPr lang="en-US" dirty="0" smtClean="0"/>
              <a:t>level </a:t>
            </a:r>
            <a:r>
              <a:rPr lang="en-US" dirty="0" smtClean="0"/>
              <a:t>details </a:t>
            </a:r>
            <a:r>
              <a:rPr lang="en-US" dirty="0" smtClean="0"/>
              <a:t>to support Andre’s ability to quickly </a:t>
            </a:r>
            <a:r>
              <a:rPr lang="en-US" dirty="0" smtClean="0"/>
              <a:t>develop </a:t>
            </a:r>
            <a:r>
              <a:rPr lang="en-US" dirty="0" smtClean="0"/>
              <a:t>business in </a:t>
            </a:r>
            <a:r>
              <a:rPr lang="en-US" dirty="0" smtClean="0"/>
              <a:t>Asia with low risks and high returns</a:t>
            </a:r>
            <a:endParaRPr lang="en-US" dirty="0" smtClean="0"/>
          </a:p>
          <a:p>
            <a:r>
              <a:rPr lang="en-US" dirty="0" smtClean="0"/>
              <a:t>This document </a:t>
            </a:r>
            <a:r>
              <a:rPr lang="en-US" dirty="0" smtClean="0"/>
              <a:t>provides proof-points on Andre’s ability to </a:t>
            </a:r>
            <a:r>
              <a:rPr lang="en-US" dirty="0" smtClean="0"/>
              <a:t>quicken a firm’s go-to-market strategy in </a:t>
            </a:r>
            <a:r>
              <a:rPr lang="en-US" dirty="0" smtClean="0"/>
              <a:t>North America and/or Asia</a:t>
            </a:r>
            <a:r>
              <a:rPr lang="en-US" dirty="0" smtClean="0"/>
              <a:t> </a:t>
            </a:r>
            <a:r>
              <a:rPr lang="en-US" dirty="0" smtClean="0"/>
              <a:t>so that </a:t>
            </a:r>
            <a:r>
              <a:rPr lang="en-US" dirty="0" smtClean="0"/>
              <a:t>an organization </a:t>
            </a:r>
            <a:r>
              <a:rPr lang="en-US" dirty="0" smtClean="0"/>
              <a:t>can capitalize on the current growth trend</a:t>
            </a:r>
          </a:p>
          <a:p>
            <a:r>
              <a:rPr lang="en-US" dirty="0" smtClean="0"/>
              <a:t>Details for resources (contacts and leads) and letters of recommendation are available upon request</a:t>
            </a:r>
          </a:p>
          <a:p>
            <a:endParaRPr lang="en-US" dirty="0" smtClean="0"/>
          </a:p>
          <a:p>
            <a:endParaRPr lang="en-US" dirty="0" smtClean="0"/>
          </a:p>
          <a:p>
            <a:endParaRPr lang="en-US" dirty="0"/>
          </a:p>
        </p:txBody>
      </p:sp>
      <p:sp>
        <p:nvSpPr>
          <p:cNvPr id="2" name="Title 1"/>
          <p:cNvSpPr>
            <a:spLocks noGrp="1"/>
          </p:cNvSpPr>
          <p:nvPr>
            <p:ph type="title"/>
          </p:nvPr>
        </p:nvSpPr>
        <p:spPr/>
        <p:txBody>
          <a:bodyPr/>
          <a:lstStyle/>
          <a:p>
            <a:r>
              <a:rPr lang="en-US" dirty="0" smtClean="0"/>
              <a:t>Contents</a:t>
            </a:r>
            <a:endParaRPr lang="en-US" dirty="0"/>
          </a:p>
        </p:txBody>
      </p:sp>
    </p:spTree>
    <p:extLst>
      <p:ext uri="{BB962C8B-B14F-4D97-AF65-F5344CB8AC3E}">
        <p14:creationId xmlns:p14="http://schemas.microsoft.com/office/powerpoint/2010/main" val="1637310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466012" y="381000"/>
            <a:ext cx="3429000" cy="5867400"/>
          </a:xfrm>
        </p:spPr>
        <p:txBody>
          <a:bodyPr>
            <a:normAutofit/>
          </a:bodyPr>
          <a:lstStyle/>
          <a:p>
            <a:r>
              <a:rPr lang="en-US" dirty="0" smtClean="0"/>
              <a:t>6 years of business development experience mainly in Asia </a:t>
            </a:r>
          </a:p>
          <a:p>
            <a:r>
              <a:rPr lang="en-US" dirty="0" smtClean="0"/>
              <a:t>6 years of technical IT experience primarily on Business Intelligence / Big Data</a:t>
            </a:r>
          </a:p>
          <a:p>
            <a:r>
              <a:rPr lang="en-US" dirty="0" smtClean="0"/>
              <a:t>5 years of financial analysis / process experience primarily in healthcare </a:t>
            </a:r>
          </a:p>
          <a:p>
            <a:r>
              <a:rPr lang="en-US" dirty="0" smtClean="0"/>
              <a:t>Born in Indonesia, naturalized American, lived in Hong Kong for 8.5 years</a:t>
            </a:r>
          </a:p>
          <a:p>
            <a:r>
              <a:rPr lang="en-US" dirty="0" smtClean="0"/>
              <a:t>Make an excellent bridge builder in so many ways</a:t>
            </a:r>
          </a:p>
        </p:txBody>
      </p:sp>
      <p:grpSp>
        <p:nvGrpSpPr>
          <p:cNvPr id="3" name="Group 2"/>
          <p:cNvGrpSpPr/>
          <p:nvPr/>
        </p:nvGrpSpPr>
        <p:grpSpPr>
          <a:xfrm>
            <a:off x="133984" y="152400"/>
            <a:ext cx="7103428" cy="6248400"/>
            <a:chOff x="133984" y="152400"/>
            <a:chExt cx="6741478" cy="718947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12" y="152400"/>
              <a:ext cx="6724650" cy="2314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984" y="2436495"/>
              <a:ext cx="6741478" cy="4905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942740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9412" y="1447800"/>
            <a:ext cx="10972800" cy="5410200"/>
          </a:xfrm>
        </p:spPr>
        <p:txBody>
          <a:bodyPr>
            <a:normAutofit fontScale="92500" lnSpcReduction="20000"/>
          </a:bodyPr>
          <a:lstStyle/>
          <a:p>
            <a:r>
              <a:rPr lang="en-US" b="1" dirty="0">
                <a:solidFill>
                  <a:srgbClr val="FF0000"/>
                </a:solidFill>
              </a:rPr>
              <a:t>Sale Manager </a:t>
            </a:r>
            <a:r>
              <a:rPr lang="en-US" dirty="0"/>
              <a:t>– Managed sales teams. Not shy in doing cold-calling. Worked closely with Marketing teams to plan and setup marketing events that help drive leads. </a:t>
            </a:r>
            <a:r>
              <a:rPr lang="en-US" dirty="0" smtClean="0"/>
              <a:t>Provided </a:t>
            </a:r>
            <a:r>
              <a:rPr lang="en-US" dirty="0"/>
              <a:t>the account planning and execution. Have a strong database of senior and executive level contacts. Have closed deals that are worth millions of dollars. </a:t>
            </a:r>
          </a:p>
          <a:p>
            <a:r>
              <a:rPr lang="en-US" b="1" dirty="0" smtClean="0">
                <a:solidFill>
                  <a:srgbClr val="FF0000"/>
                </a:solidFill>
              </a:rPr>
              <a:t>Bid </a:t>
            </a:r>
            <a:r>
              <a:rPr lang="en-US" b="1" dirty="0">
                <a:solidFill>
                  <a:srgbClr val="FF0000"/>
                </a:solidFill>
              </a:rPr>
              <a:t>Manager </a:t>
            </a:r>
            <a:r>
              <a:rPr lang="en-US" dirty="0"/>
              <a:t>– An SOA-QPS2 Deputy Program Manager (www.ogcio.gov.hk/en/business/business_window/soa_qps.htm). Managed the entire bidding process for these tenders which consist of: understanding the true purpose of the tender, source the right solution based on capability and price, write technical proposal which can be over 150 pages, negotiate pricing and managed all stakeholders expectations. </a:t>
            </a:r>
          </a:p>
          <a:p>
            <a:r>
              <a:rPr lang="en-US" b="1" dirty="0" smtClean="0">
                <a:solidFill>
                  <a:srgbClr val="FF0000"/>
                </a:solidFill>
              </a:rPr>
              <a:t>Solution Developer </a:t>
            </a:r>
            <a:r>
              <a:rPr lang="en-US" dirty="0"/>
              <a:t>– Able to quickly understand the technical specifications and business value for a variety of solutions. Have sold </a:t>
            </a:r>
            <a:r>
              <a:rPr lang="en-US" dirty="0" smtClean="0"/>
              <a:t>Knowledge Management, Workflow Management, Business Intelligence, Data Visualization, SWIFT, Compliance, Cash Management </a:t>
            </a:r>
            <a:r>
              <a:rPr lang="en-US" dirty="0"/>
              <a:t>and bespoke development. Acted as a technical pre-sales consultant providing the demos and discussing the technical aspects of the solution offered. </a:t>
            </a:r>
          </a:p>
          <a:p>
            <a:r>
              <a:rPr lang="en-US" b="1" dirty="0" smtClean="0">
                <a:solidFill>
                  <a:srgbClr val="FF0000"/>
                </a:solidFill>
              </a:rPr>
              <a:t>P&amp;L </a:t>
            </a:r>
            <a:r>
              <a:rPr lang="en-US" b="1" dirty="0">
                <a:solidFill>
                  <a:srgbClr val="FF0000"/>
                </a:solidFill>
              </a:rPr>
              <a:t>Manager </a:t>
            </a:r>
            <a:r>
              <a:rPr lang="en-US" dirty="0"/>
              <a:t>– Provided the business strategy and leadership to move the organization forward.  Managed the team’s budget projects’ P&amp;L. The budgeted numbers are in the millions of dollars. </a:t>
            </a:r>
          </a:p>
          <a:p>
            <a:r>
              <a:rPr lang="en-US" b="1" dirty="0" smtClean="0">
                <a:solidFill>
                  <a:srgbClr val="FF0000"/>
                </a:solidFill>
              </a:rPr>
              <a:t>Partner </a:t>
            </a:r>
            <a:r>
              <a:rPr lang="en-US" b="1" dirty="0">
                <a:solidFill>
                  <a:srgbClr val="FF0000"/>
                </a:solidFill>
              </a:rPr>
              <a:t>Manager </a:t>
            </a:r>
            <a:r>
              <a:rPr lang="en-US" dirty="0"/>
              <a:t>– Worked for a few System Integrators where we acted as a “grocery store” for IT solutions. This is enabled through the development of a partner network. Worked with large multinational </a:t>
            </a:r>
            <a:r>
              <a:rPr lang="en-US" dirty="0" smtClean="0"/>
              <a:t>org </a:t>
            </a:r>
            <a:r>
              <a:rPr lang="en-US" dirty="0"/>
              <a:t>to large regional organizations </a:t>
            </a:r>
            <a:r>
              <a:rPr lang="en-US" dirty="0" smtClean="0"/>
              <a:t>to </a:t>
            </a:r>
            <a:r>
              <a:rPr lang="en-US" dirty="0"/>
              <a:t>small niche companies </a:t>
            </a:r>
            <a:r>
              <a:rPr lang="en-US" dirty="0" smtClean="0"/>
              <a:t>to </a:t>
            </a:r>
            <a:r>
              <a:rPr lang="en-US" dirty="0"/>
              <a:t>Indian companies </a:t>
            </a:r>
            <a:r>
              <a:rPr lang="en-US" dirty="0" smtClean="0"/>
              <a:t>and </a:t>
            </a:r>
            <a:r>
              <a:rPr lang="en-US" dirty="0"/>
              <a:t>to Mainland Chinese </a:t>
            </a:r>
            <a:r>
              <a:rPr lang="en-US" dirty="0" smtClean="0"/>
              <a:t>companies.</a:t>
            </a:r>
            <a:endParaRPr lang="en-US" dirty="0"/>
          </a:p>
        </p:txBody>
      </p:sp>
      <p:sp>
        <p:nvSpPr>
          <p:cNvPr id="3" name="Title 2"/>
          <p:cNvSpPr>
            <a:spLocks noGrp="1"/>
          </p:cNvSpPr>
          <p:nvPr>
            <p:ph type="title"/>
          </p:nvPr>
        </p:nvSpPr>
        <p:spPr>
          <a:xfrm>
            <a:off x="379412" y="152400"/>
            <a:ext cx="9372601" cy="1066800"/>
          </a:xfrm>
        </p:spPr>
        <p:txBody>
          <a:bodyPr/>
          <a:lstStyle/>
          <a:p>
            <a:r>
              <a:rPr lang="en-US" dirty="0" smtClean="0"/>
              <a:t>Business Development Responsibilities</a:t>
            </a:r>
            <a:endParaRPr lang="en-US" dirty="0"/>
          </a:p>
        </p:txBody>
      </p:sp>
    </p:spTree>
    <p:extLst>
      <p:ext uri="{BB962C8B-B14F-4D97-AF65-F5344CB8AC3E}">
        <p14:creationId xmlns:p14="http://schemas.microsoft.com/office/powerpoint/2010/main" val="3800216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Contacts</a:t>
            </a:r>
          </a:p>
          <a:p>
            <a:pPr lvl="1"/>
            <a:r>
              <a:rPr lang="en-US" dirty="0" smtClean="0"/>
              <a:t>100,000+ contacts in North America to complement business initiatives at home</a:t>
            </a:r>
          </a:p>
          <a:p>
            <a:pPr lvl="1"/>
            <a:r>
              <a:rPr lang="en-US" dirty="0" smtClean="0"/>
              <a:t>40,000+ contacts in Asia </a:t>
            </a:r>
            <a:r>
              <a:rPr lang="en-US" dirty="0" smtClean="0">
                <a:sym typeface="Wingdings" pitchFamily="2" charset="2"/>
              </a:rPr>
              <a:t> Almost unlimited number of ways to segment </a:t>
            </a:r>
            <a:endParaRPr lang="en-US" dirty="0" smtClean="0"/>
          </a:p>
          <a:p>
            <a:pPr lvl="1"/>
            <a:r>
              <a:rPr lang="en-US" dirty="0" smtClean="0"/>
              <a:t>6,000+ contacts in Hong Kong </a:t>
            </a:r>
            <a:r>
              <a:rPr lang="en-US" dirty="0" smtClean="0">
                <a:sym typeface="Wingdings" pitchFamily="2" charset="2"/>
              </a:rPr>
              <a:t> A major market to quick test strategies in cost effective manner</a:t>
            </a:r>
            <a:endParaRPr lang="en-US" dirty="0" smtClean="0"/>
          </a:p>
          <a:p>
            <a:pPr lvl="1"/>
            <a:r>
              <a:rPr lang="en-US" dirty="0" smtClean="0"/>
              <a:t>3,800+ contacts on social media</a:t>
            </a:r>
            <a:r>
              <a:rPr lang="en-US" dirty="0" smtClean="0">
                <a:sym typeface="Wingdings" pitchFamily="2" charset="2"/>
              </a:rPr>
              <a:t> Several years of experience in aggressively networking.  Over 2,500 contacts on LinkedIn alone</a:t>
            </a:r>
          </a:p>
          <a:p>
            <a:pPr lvl="1"/>
            <a:r>
              <a:rPr lang="en-US" dirty="0" smtClean="0">
                <a:sym typeface="Wingdings" pitchFamily="2" charset="2"/>
              </a:rPr>
              <a:t>1,000s of executives, senior managers and front line workers in both business &amp; IT</a:t>
            </a:r>
          </a:p>
          <a:p>
            <a:r>
              <a:rPr lang="en-US" dirty="0" smtClean="0">
                <a:sym typeface="Wingdings" pitchFamily="2" charset="2"/>
              </a:rPr>
              <a:t>Leads</a:t>
            </a:r>
          </a:p>
          <a:p>
            <a:pPr lvl="1"/>
            <a:r>
              <a:rPr lang="en-US" dirty="0" smtClean="0"/>
              <a:t>Currently, 25 leads with many potential Asia wide</a:t>
            </a:r>
          </a:p>
          <a:p>
            <a:pPr lvl="1"/>
            <a:r>
              <a:rPr lang="en-US" dirty="0" smtClean="0"/>
              <a:t>Leads range from large local Hong Kong business to large multinational companies</a:t>
            </a:r>
          </a:p>
          <a:p>
            <a:pPr lvl="1"/>
            <a:r>
              <a:rPr lang="en-US" dirty="0" smtClean="0"/>
              <a:t>Many contacts within each lead to do account planning well</a:t>
            </a:r>
          </a:p>
          <a:p>
            <a:pPr lvl="1"/>
            <a:r>
              <a:rPr lang="en-US" dirty="0" smtClean="0"/>
              <a:t>Over 75 </a:t>
            </a:r>
            <a:r>
              <a:rPr lang="en-US" dirty="0" err="1" smtClean="0"/>
              <a:t>InMails</a:t>
            </a:r>
            <a:r>
              <a:rPr lang="en-US" dirty="0" smtClean="0"/>
              <a:t> on LinkedIn for better way </a:t>
            </a:r>
            <a:r>
              <a:rPr lang="en-US" smtClean="0"/>
              <a:t>to qualify leads</a:t>
            </a:r>
            <a:endParaRPr lang="en-US" dirty="0"/>
          </a:p>
        </p:txBody>
      </p:sp>
      <p:sp>
        <p:nvSpPr>
          <p:cNvPr id="3" name="Title 2"/>
          <p:cNvSpPr>
            <a:spLocks noGrp="1"/>
          </p:cNvSpPr>
          <p:nvPr>
            <p:ph type="title"/>
          </p:nvPr>
        </p:nvSpPr>
        <p:spPr/>
        <p:txBody>
          <a:bodyPr/>
          <a:lstStyle/>
          <a:p>
            <a:r>
              <a:rPr lang="en-US" dirty="0" smtClean="0"/>
              <a:t>Resources</a:t>
            </a:r>
            <a:endParaRPr lang="en-US" dirty="0"/>
          </a:p>
        </p:txBody>
      </p:sp>
    </p:spTree>
    <p:extLst>
      <p:ext uri="{BB962C8B-B14F-4D97-AF65-F5344CB8AC3E}">
        <p14:creationId xmlns:p14="http://schemas.microsoft.com/office/powerpoint/2010/main" val="3258666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65212" y="1828800"/>
            <a:ext cx="8686801" cy="1828800"/>
          </a:xfrm>
        </p:spPr>
        <p:txBody>
          <a:bodyPr/>
          <a:lstStyle/>
          <a:p>
            <a:r>
              <a:rPr lang="en-US" dirty="0" smtClean="0"/>
              <a:t>Over 20 letters and endorsements </a:t>
            </a:r>
          </a:p>
          <a:p>
            <a:pPr lvl="1"/>
            <a:r>
              <a:rPr lang="en-US" dirty="0" smtClean="0"/>
              <a:t>From America and Hong Kong</a:t>
            </a:r>
          </a:p>
          <a:p>
            <a:pPr lvl="1"/>
            <a:r>
              <a:rPr lang="en-US" dirty="0" smtClean="0"/>
              <a:t>From academia to multinational companies to local businesses</a:t>
            </a:r>
          </a:p>
          <a:p>
            <a:pPr lvl="1"/>
            <a:r>
              <a:rPr lang="en-US" dirty="0" smtClean="0"/>
              <a:t>From executives to professors to line managers</a:t>
            </a:r>
          </a:p>
          <a:p>
            <a:endParaRPr lang="en-US" dirty="0" smtClean="0"/>
          </a:p>
          <a:p>
            <a:endParaRPr lang="en-US" dirty="0"/>
          </a:p>
        </p:txBody>
      </p:sp>
      <p:sp>
        <p:nvSpPr>
          <p:cNvPr id="3" name="Title 2"/>
          <p:cNvSpPr>
            <a:spLocks noGrp="1"/>
          </p:cNvSpPr>
          <p:nvPr>
            <p:ph type="title"/>
          </p:nvPr>
        </p:nvSpPr>
        <p:spPr/>
        <p:txBody>
          <a:bodyPr/>
          <a:lstStyle/>
          <a:p>
            <a:r>
              <a:rPr lang="en-US" dirty="0" smtClean="0"/>
              <a:t>Letters of Recommendation and Endorsements</a:t>
            </a:r>
            <a:endParaRPr lang="en-US" dirty="0"/>
          </a:p>
        </p:txBody>
      </p:sp>
      <p:sp>
        <p:nvSpPr>
          <p:cNvPr id="6" name="Title 2"/>
          <p:cNvSpPr txBox="1">
            <a:spLocks/>
          </p:cNvSpPr>
          <p:nvPr/>
        </p:nvSpPr>
        <p:spPr bwMode="auto">
          <a:xfrm>
            <a:off x="379413" y="3733800"/>
            <a:ext cx="3733800" cy="533400"/>
          </a:xfrm>
          <a:prstGeom prst="rect">
            <a:avLst/>
          </a:prstGeom>
        </p:spPr>
        <p:txBody>
          <a:bodyPr vert="horz" lIns="91440" tIns="45720" rIns="91440" bIns="45720" rtlCol="0" anchor="b">
            <a:normAutofit/>
          </a:bodyPr>
          <a:lstStyle>
            <a:lvl1pPr algn="l" defTabSz="914400" rtl="0" eaLnBrk="1" latinLnBrk="0" hangingPunct="1">
              <a:lnSpc>
                <a:spcPct val="80000"/>
              </a:lnSpc>
              <a:spcBef>
                <a:spcPct val="0"/>
              </a:spcBef>
              <a:buNone/>
              <a:defRPr sz="3600" b="1" kern="1200">
                <a:solidFill>
                  <a:schemeClr val="accent1"/>
                </a:solidFill>
                <a:latin typeface="+mj-lt"/>
                <a:ea typeface="+mj-ea"/>
                <a:cs typeface="+mj-cs"/>
              </a:defRPr>
            </a:lvl1pPr>
          </a:lstStyle>
          <a:p>
            <a:r>
              <a:rPr lang="en-US" sz="2000" dirty="0" smtClean="0"/>
              <a:t>Companies Providing Letters</a:t>
            </a:r>
            <a:endParaRPr lang="en-US" sz="2000" dirty="0"/>
          </a:p>
        </p:txBody>
      </p:sp>
      <p:pic>
        <p:nvPicPr>
          <p:cNvPr id="2050" name="ipf3fDUhwyHTtxKLM:" descr="http://t0.gstatic.com/images?q=tbn:3fDUhwyHTtxKLM:http://brotherpeacemaker.files.wordpress.com/2009/02/gm_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2" y="4495800"/>
            <a:ext cx="84163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ipfQ9ARIgRpmeLOeM:" descr="http://t1.gstatic.com/images?q=tbn:Q9ARIgRpmeLOeM:http://www2.med.umich.edu/prmc/media/newsroom/assets/images/UMHSLogoC.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17082" y="4495800"/>
            <a:ext cx="1229330" cy="90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5012" y="4412678"/>
            <a:ext cx="999149"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0647" y="5638800"/>
            <a:ext cx="2362200" cy="6071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5"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4212" y="5638800"/>
            <a:ext cx="2380274" cy="7452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6"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65174" y="4351718"/>
            <a:ext cx="2038350" cy="857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7"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85012" y="4698428"/>
            <a:ext cx="2152650" cy="1562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8" name="Picture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237412" y="3648075"/>
            <a:ext cx="2771775" cy="61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9" name="Picture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636951" y="4469828"/>
            <a:ext cx="1743075" cy="723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83061" y="2905125"/>
            <a:ext cx="2457450"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285412" y="3553777"/>
            <a:ext cx="1023938" cy="1042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878218" y="2270366"/>
            <a:ext cx="1838325" cy="5071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711563" y="1600200"/>
            <a:ext cx="1952625" cy="466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665174" y="3459672"/>
            <a:ext cx="2343150" cy="792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41254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p:txBody>
          <a:bodyPr/>
          <a:lstStyle/>
          <a:p>
            <a:r>
              <a:rPr lang="en-US" dirty="0" smtClean="0"/>
              <a:t>THANK YOU!</a:t>
            </a:r>
          </a:p>
          <a:p>
            <a:endParaRPr lang="en-US" dirty="0"/>
          </a:p>
        </p:txBody>
      </p:sp>
      <p:sp>
        <p:nvSpPr>
          <p:cNvPr id="4" name="Title 3"/>
          <p:cNvSpPr>
            <a:spLocks noGrp="1"/>
          </p:cNvSpPr>
          <p:nvPr>
            <p:ph type="ctrTitle"/>
          </p:nvPr>
        </p:nvSpPr>
        <p:spPr>
          <a:xfrm>
            <a:off x="1065214" y="533400"/>
            <a:ext cx="5943598" cy="2514601"/>
          </a:xfrm>
        </p:spPr>
        <p:txBody>
          <a:bodyPr/>
          <a:lstStyle/>
          <a:p>
            <a:r>
              <a:rPr lang="en-US" dirty="0" smtClean="0"/>
              <a:t>Please Let Me Know If You Would Like More Details</a:t>
            </a:r>
            <a:endParaRPr lang="en-US" dirty="0"/>
          </a:p>
        </p:txBody>
      </p:sp>
    </p:spTree>
    <p:extLst>
      <p:ext uri="{BB962C8B-B14F-4D97-AF65-F5344CB8AC3E}">
        <p14:creationId xmlns:p14="http://schemas.microsoft.com/office/powerpoint/2010/main" val="3400590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usiness strategy presentation">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xmlns="" name="Business strategy presentation" id="{8652783A-F43B-4C47-8F3C-48F967BE0382}" vid="{232EED29-0899-40B2-8969-E379F11A5395}"/>
    </a:ext>
  </a:extLst>
</a:theme>
</file>

<file path=ppt/theme/theme2.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0E1DFAE-A563-49ED-B827-D954CB21C6A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strategy presentation</Template>
  <TotalTime>0</TotalTime>
  <Words>596</Words>
  <Application>Microsoft Office PowerPoint</Application>
  <PresentationFormat>Custom</PresentationFormat>
  <Paragraphs>42</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Business strategy presentation</vt:lpstr>
      <vt:lpstr>Pitch Book </vt:lpstr>
      <vt:lpstr>Contents</vt:lpstr>
      <vt:lpstr>PowerPoint Presentation</vt:lpstr>
      <vt:lpstr>Business Development Responsibilities</vt:lpstr>
      <vt:lpstr>Resources</vt:lpstr>
      <vt:lpstr>Letters of Recommendation and Endorsements</vt:lpstr>
      <vt:lpstr>Please Let Me Know If You Would Like More Details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2013-04-22T00:16:41Z</dcterms:created>
  <dcterms:modified xsi:type="dcterms:W3CDTF">2013-10-07T17:58:27Z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TC034606639991</vt:lpwstr>
  </property>
</Properties>
</file>