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77F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59E"/>
    <a:srgbClr val="7A4FC6"/>
    <a:srgbClr val="D2152C"/>
    <a:srgbClr val="FFCB13"/>
    <a:srgbClr val="827F77"/>
    <a:srgbClr val="57C226"/>
    <a:srgbClr val="00AFC6"/>
    <a:srgbClr val="FC7D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1" autoAdjust="0"/>
    <p:restoredTop sz="94737" autoAdjust="0"/>
  </p:normalViewPr>
  <p:slideViewPr>
    <p:cSldViewPr snapToGrid="0">
      <p:cViewPr varScale="1">
        <p:scale>
          <a:sx n="77" d="100"/>
          <a:sy n="77" d="100"/>
        </p:scale>
        <p:origin x="-3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870E08-C8EC-4F3A-8787-31879101C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B663BE-2E2B-4BE6-99A0-D4CF65F54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20FA1E-95A7-47A3-B65C-A95D2AB9393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1E10E1-C906-4754-B0B7-52C594599CF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BEED6A-D4F7-4B3B-AFB9-BC0FE7E4748C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13103D-40D7-4712-87F6-8D43EE09D813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4B305-A4BA-472F-8AFE-754D672DBB4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8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2450" y="5899150"/>
            <a:ext cx="181927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3"/>
          <p:cNvPicPr>
            <a:picLocks noChangeAspect="1" noChangeArrowheads="1"/>
          </p:cNvPicPr>
          <p:nvPr/>
        </p:nvPicPr>
        <p:blipFill>
          <a:blip r:embed="rId3"/>
          <a:srcRect b="702"/>
          <a:stretch>
            <a:fillRect/>
          </a:stretch>
        </p:blipFill>
        <p:spPr bwMode="auto">
          <a:xfrm>
            <a:off x="0" y="0"/>
            <a:ext cx="9145588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6613" y="3017838"/>
            <a:ext cx="5816600" cy="7239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6613" y="4381500"/>
            <a:ext cx="5473700" cy="635000"/>
          </a:xfrm>
        </p:spPr>
        <p:txBody>
          <a:bodyPr/>
          <a:lstStyle>
            <a:lvl1pPr marL="0" indent="0">
              <a:buFontTx/>
              <a:buNone/>
              <a:defRPr sz="1600"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323850"/>
            <a:ext cx="2084387" cy="5768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425" y="323850"/>
            <a:ext cx="6100763" cy="5768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425" y="1265238"/>
            <a:ext cx="40925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1265238"/>
            <a:ext cx="40925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4013" y="323850"/>
            <a:ext cx="8335962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265238"/>
            <a:ext cx="8337550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/>
        </p:nvSpPr>
        <p:spPr bwMode="auto">
          <a:xfrm>
            <a:off x="6416675" y="6508750"/>
            <a:ext cx="7985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fld id="{5CF76485-E975-47D9-9183-075B538AC883}" type="slidenum">
              <a:rPr lang="en-US" sz="900" b="0">
                <a:solidFill>
                  <a:srgbClr val="8C8E8E"/>
                </a:solidFill>
              </a:rPr>
              <a:pPr algn="r" eaLnBrk="0" hangingPunct="0">
                <a:defRPr/>
              </a:pPr>
              <a:t>‹#›</a:t>
            </a:fld>
            <a:endParaRPr lang="en-US" sz="900" b="0">
              <a:solidFill>
                <a:srgbClr val="8C8E8E"/>
              </a:solidFill>
            </a:endParaRPr>
          </a:p>
        </p:txBody>
      </p:sp>
      <p:pic>
        <p:nvPicPr>
          <p:cNvPr id="1029" name="Picture 6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188325" y="6478588"/>
            <a:ext cx="798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6200775"/>
            <a:ext cx="18923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3" name="Rectangle 4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7625" y="6500813"/>
            <a:ext cx="1901825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 b="0">
                <a:solidFill>
                  <a:srgbClr val="8C8E8E"/>
                </a:solidFill>
              </a:defRPr>
            </a:lvl1pPr>
          </a:lstStyle>
          <a:p>
            <a:pPr>
              <a:defRPr/>
            </a:pPr>
            <a:r>
              <a:rPr lang="en-US"/>
              <a:t>LSI Proprietary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77F00"/>
          </a:solidFill>
          <a:latin typeface="Arial" charset="0"/>
          <a:cs typeface="Arial" charset="0"/>
        </a:defRPr>
      </a:lvl9pPr>
    </p:titleStyle>
    <p:bodyStyle>
      <a:lvl1pPr marL="168275" indent="-168275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98463" indent="-22066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587375" indent="-1778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828675" indent="-2301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1049338" indent="-2095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200">
          <a:solidFill>
            <a:schemeClr val="tx1"/>
          </a:solidFill>
          <a:latin typeface="+mn-lt"/>
          <a:cs typeface="+mn-cs"/>
        </a:defRPr>
      </a:lvl5pPr>
      <a:lvl6pPr marL="1506538" indent="-2095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defRPr sz="1200">
          <a:solidFill>
            <a:schemeClr val="tx1"/>
          </a:solidFill>
          <a:latin typeface="+mn-lt"/>
          <a:cs typeface="+mn-cs"/>
        </a:defRPr>
      </a:lvl6pPr>
      <a:lvl7pPr marL="1963738" indent="-2095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defRPr sz="1200">
          <a:solidFill>
            <a:schemeClr val="tx1"/>
          </a:solidFill>
          <a:latin typeface="+mn-lt"/>
          <a:cs typeface="+mn-cs"/>
        </a:defRPr>
      </a:lvl7pPr>
      <a:lvl8pPr marL="2420938" indent="-2095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defRPr sz="1200">
          <a:solidFill>
            <a:schemeClr val="tx1"/>
          </a:solidFill>
          <a:latin typeface="+mn-lt"/>
          <a:cs typeface="+mn-cs"/>
        </a:defRPr>
      </a:lvl8pPr>
      <a:lvl9pPr marL="2878138" indent="-2095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ESG Freeware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of ESG Freeware Tools to LSI Web Site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10/15/09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39738" y="887413"/>
            <a:ext cx="8337550" cy="4827587"/>
          </a:xfrm>
        </p:spPr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  <a:p>
            <a:pPr lvl="1" eaLnBrk="1" hangingPunct="1"/>
            <a:r>
              <a:rPr lang="en-US" sz="1800" smtClean="0"/>
              <a:t>Provide end users with tool sets to support ESG Products.  </a:t>
            </a:r>
            <a:endParaRPr lang="en-US" sz="1800" smtClean="0">
              <a:solidFill>
                <a:srgbClr val="FF0000"/>
              </a:solidFill>
            </a:endParaRPr>
          </a:p>
          <a:p>
            <a:pPr lvl="1" eaLnBrk="1" hangingPunct="1">
              <a:buFontTx/>
              <a:buNone/>
            </a:pPr>
            <a:r>
              <a:rPr lang="en-US" sz="1800" smtClean="0">
                <a:solidFill>
                  <a:srgbClr val="FF0000"/>
                </a:solidFill>
              </a:rPr>
              <a:t>    </a:t>
            </a:r>
            <a:r>
              <a:rPr lang="en-US" sz="1800" smtClean="0"/>
              <a:t>For example:</a:t>
            </a:r>
          </a:p>
          <a:p>
            <a:pPr lvl="2" eaLnBrk="1" hangingPunct="1"/>
            <a:r>
              <a:rPr lang="en-US" smtClean="0"/>
              <a:t>Sample Command Line Interface (CLI) scripts</a:t>
            </a:r>
          </a:p>
          <a:p>
            <a:pPr lvl="2" eaLnBrk="1" hangingPunct="1"/>
            <a:r>
              <a:rPr lang="en-US" smtClean="0"/>
              <a:t>Freestanding utilities</a:t>
            </a:r>
          </a:p>
          <a:p>
            <a:pPr lvl="1" eaLnBrk="1" hangingPunct="1"/>
            <a:r>
              <a:rPr lang="en-US" sz="1800" smtClean="0"/>
              <a:t>Leverage and encourage the ad-hoc development of Scripts and Utilities</a:t>
            </a:r>
          </a:p>
          <a:p>
            <a:pPr lvl="2" eaLnBrk="1" hangingPunct="1"/>
            <a:r>
              <a:rPr lang="en-US" smtClean="0"/>
              <a:t>Created to address specific issue</a:t>
            </a:r>
          </a:p>
          <a:p>
            <a:pPr lvl="2" eaLnBrk="1" hangingPunct="1"/>
            <a:r>
              <a:rPr lang="en-US" smtClean="0"/>
              <a:t>May be done by SE, Support Team, Development,  others</a:t>
            </a:r>
          </a:p>
          <a:p>
            <a:pPr lvl="2" eaLnBrk="1" hangingPunct="1"/>
            <a:r>
              <a:rPr lang="en-US" smtClean="0"/>
              <a:t>Provide recognition for the developers</a:t>
            </a:r>
          </a:p>
          <a:p>
            <a:pPr lvl="2" eaLnBrk="1" hangingPunct="1"/>
            <a:endParaRPr lang="en-US" smtClean="0"/>
          </a:p>
          <a:p>
            <a:pPr eaLnBrk="1" hangingPunct="1"/>
            <a:r>
              <a:rPr lang="en-US" smtClean="0"/>
              <a:t>Boundaries</a:t>
            </a:r>
          </a:p>
          <a:p>
            <a:pPr lvl="1" eaLnBrk="1" hangingPunct="1"/>
            <a:r>
              <a:rPr lang="en-US" sz="1800" smtClean="0"/>
              <a:t>Distributed as Freeware</a:t>
            </a:r>
          </a:p>
          <a:p>
            <a:pPr lvl="2" eaLnBrk="1" hangingPunct="1"/>
            <a:r>
              <a:rPr lang="en-US" smtClean="0"/>
              <a:t>Released “AS IS” with no guarantee of function or support</a:t>
            </a:r>
          </a:p>
          <a:p>
            <a:pPr lvl="2" eaLnBrk="1" hangingPunct="1"/>
            <a:r>
              <a:rPr lang="en-US" smtClean="0"/>
              <a:t>LSI Legal has provided EULA with these limitations</a:t>
            </a:r>
          </a:p>
          <a:p>
            <a:pPr lvl="2" eaLnBrk="1" hangingPunct="1"/>
            <a:r>
              <a:rPr lang="en-US" smtClean="0"/>
              <a:t>Not tested through the ESG Product Test group</a:t>
            </a:r>
          </a:p>
          <a:p>
            <a:pPr lvl="2" eaLnBrk="1" hangingPunct="1"/>
            <a:r>
              <a:rPr lang="en-US" smtClean="0"/>
              <a:t>Not required to meet ESG “Look and Feel” or Usability standards</a:t>
            </a:r>
          </a:p>
          <a:p>
            <a:pPr lvl="1" eaLnBrk="1" hangingPunct="1"/>
            <a:r>
              <a:rPr lang="en-US" sz="1800" smtClean="0"/>
              <a:t>Limited OS support</a:t>
            </a:r>
          </a:p>
          <a:p>
            <a:pPr lvl="1" eaLnBrk="1" hangingPunct="1"/>
            <a:r>
              <a:rPr lang="en-US" sz="1800" smtClean="0"/>
              <a:t>Users must register at LSI download site for access</a:t>
            </a:r>
          </a:p>
          <a:p>
            <a:pPr lvl="2" eaLnBrk="1" hangingPunct="1"/>
            <a:r>
              <a:rPr lang="en-US" smtClean="0"/>
              <a:t>App-Aware and Tools team reviews user registration</a:t>
            </a:r>
          </a:p>
          <a:p>
            <a:pPr lvl="1" eaLnBrk="1" hangingPunct="1"/>
            <a:endParaRPr lang="en-US" sz="1800" smtClean="0"/>
          </a:p>
          <a:p>
            <a:pPr lvl="3" eaLnBrk="1" hangingPunct="1">
              <a:buFontTx/>
              <a:buNone/>
            </a:pPr>
            <a:endParaRPr lang="en-US" smtClean="0"/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LSI Proprietary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– User Download</a:t>
            </a:r>
          </a:p>
        </p:txBody>
      </p:sp>
      <p:sp>
        <p:nvSpPr>
          <p:cNvPr id="19458" name="Content Placeholder 5"/>
          <p:cNvSpPr>
            <a:spLocks noGrp="1"/>
          </p:cNvSpPr>
          <p:nvPr>
            <p:ph sz="half" idx="2"/>
          </p:nvPr>
        </p:nvSpPr>
        <p:spPr>
          <a:xfrm>
            <a:off x="736600" y="1163638"/>
            <a:ext cx="3341688" cy="4827587"/>
          </a:xfrm>
        </p:spPr>
        <p:txBody>
          <a:bodyPr/>
          <a:lstStyle/>
          <a:p>
            <a:pPr eaLnBrk="1" hangingPunct="1"/>
            <a:r>
              <a:rPr lang="en-US" sz="2000" smtClean="0"/>
              <a:t>User registers at LSI Download site</a:t>
            </a:r>
          </a:p>
          <a:p>
            <a:pPr lvl="1" eaLnBrk="1" hangingPunct="1"/>
            <a:r>
              <a:rPr lang="en-US" sz="1800" smtClean="0"/>
              <a:t>Basic demographic information  captured</a:t>
            </a:r>
          </a:p>
          <a:p>
            <a:pPr lvl="1" eaLnBrk="1" hangingPunct="1"/>
            <a:endParaRPr lang="en-US" sz="1800" smtClean="0"/>
          </a:p>
          <a:p>
            <a:pPr eaLnBrk="1" hangingPunct="1"/>
            <a:r>
              <a:rPr lang="en-US" sz="2000" smtClean="0"/>
              <a:t>App-Aware and Tools approves user</a:t>
            </a:r>
          </a:p>
          <a:p>
            <a:pPr lvl="1" eaLnBrk="1" hangingPunct="1"/>
            <a:endParaRPr lang="en-US" sz="1600" smtClean="0"/>
          </a:p>
          <a:p>
            <a:pPr eaLnBrk="1" hangingPunct="1"/>
            <a:r>
              <a:rPr lang="en-US" sz="2000" smtClean="0"/>
              <a:t>Verification sent to user</a:t>
            </a:r>
          </a:p>
          <a:p>
            <a:pPr lvl="1" eaLnBrk="1" hangingPunct="1"/>
            <a:endParaRPr lang="en-US" sz="1600" smtClean="0"/>
          </a:p>
          <a:p>
            <a:pPr eaLnBrk="1" hangingPunct="1"/>
            <a:r>
              <a:rPr lang="en-US" sz="2000" smtClean="0"/>
              <a:t>User can log in to ESG Tool Sets</a:t>
            </a:r>
          </a:p>
          <a:p>
            <a:pPr lvl="1" eaLnBrk="1" hangingPunct="1"/>
            <a:r>
              <a:rPr lang="en-US" sz="1800" smtClean="0"/>
              <a:t>Storage Explorer is the first offering</a:t>
            </a:r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LSI Proprietary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0738" y="1263650"/>
            <a:ext cx="4149725" cy="405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5"/>
          <p:cNvSpPr>
            <a:spLocks noGrp="1"/>
          </p:cNvSpPr>
          <p:nvPr>
            <p:ph type="title"/>
          </p:nvPr>
        </p:nvSpPr>
        <p:spPr>
          <a:xfrm>
            <a:off x="354013" y="323850"/>
            <a:ext cx="8335962" cy="531813"/>
          </a:xfrm>
        </p:spPr>
        <p:txBody>
          <a:bodyPr/>
          <a:lstStyle/>
          <a:p>
            <a:pPr eaLnBrk="1" hangingPunct="1"/>
            <a:r>
              <a:rPr lang="en-US" smtClean="0"/>
              <a:t>Implementation – Submissions  </a:t>
            </a:r>
          </a:p>
        </p:txBody>
      </p:sp>
      <p:sp>
        <p:nvSpPr>
          <p:cNvPr id="21506" name="Content Placeholder 6"/>
          <p:cNvSpPr>
            <a:spLocks noGrp="1"/>
          </p:cNvSpPr>
          <p:nvPr>
            <p:ph idx="1"/>
          </p:nvPr>
        </p:nvSpPr>
        <p:spPr>
          <a:xfrm>
            <a:off x="352425" y="973138"/>
            <a:ext cx="8337550" cy="5119687"/>
          </a:xfrm>
        </p:spPr>
        <p:txBody>
          <a:bodyPr/>
          <a:lstStyle/>
          <a:p>
            <a:pPr eaLnBrk="1" hangingPunct="1"/>
            <a:r>
              <a:rPr lang="en-US" smtClean="0"/>
              <a:t>Recognition Program created for potential additions to Tool Sets</a:t>
            </a:r>
          </a:p>
          <a:p>
            <a:pPr lvl="1" eaLnBrk="1" hangingPunct="1"/>
            <a:r>
              <a:rPr lang="en-US" sz="1800" smtClean="0"/>
              <a:t>Utilize existing recognition program for financial incentive</a:t>
            </a:r>
          </a:p>
          <a:p>
            <a:pPr lvl="1" eaLnBrk="1" hangingPunct="1"/>
            <a:r>
              <a:rPr lang="en-US" sz="1800" smtClean="0"/>
              <a:t> Expedited Management Review</a:t>
            </a:r>
          </a:p>
          <a:p>
            <a:pPr lvl="2" eaLnBrk="1" hangingPunct="1"/>
            <a:r>
              <a:rPr lang="en-US" smtClean="0"/>
              <a:t> Ensure consistency with ESG direction </a:t>
            </a:r>
          </a:p>
          <a:p>
            <a:pPr lvl="2" eaLnBrk="1" hangingPunct="1"/>
            <a:r>
              <a:rPr lang="en-US" smtClean="0"/>
              <a:t> Avoid duplication of existing capability</a:t>
            </a:r>
          </a:p>
          <a:p>
            <a:pPr lvl="2" eaLnBrk="1" hangingPunct="1"/>
            <a:r>
              <a:rPr lang="en-US" smtClean="0"/>
              <a:t>Set financial incentive level </a:t>
            </a:r>
          </a:p>
          <a:p>
            <a:pPr lvl="2" eaLnBrk="1" hangingPunct="1"/>
            <a:r>
              <a:rPr lang="en-US" smtClean="0"/>
              <a:t>Notify submitter of acceptance and financial incentive level</a:t>
            </a:r>
          </a:p>
          <a:p>
            <a:pPr lvl="2" eaLnBrk="1" hangingPunct="1"/>
            <a:endParaRPr lang="en-US" smtClean="0"/>
          </a:p>
          <a:p>
            <a:pPr eaLnBrk="1" hangingPunct="1"/>
            <a:r>
              <a:rPr lang="en-US" smtClean="0"/>
              <a:t>Creator needs to submit the following items for release</a:t>
            </a:r>
          </a:p>
          <a:p>
            <a:pPr lvl="1" eaLnBrk="1" hangingPunct="1"/>
            <a:r>
              <a:rPr lang="en-US" sz="1800" smtClean="0"/>
              <a:t>Outline of test methodology</a:t>
            </a:r>
          </a:p>
          <a:p>
            <a:pPr lvl="2" eaLnBrk="1" hangingPunct="1"/>
            <a:r>
              <a:rPr lang="en-US" smtClean="0"/>
              <a:t>Peer review (e.g., at Experience Centers)</a:t>
            </a:r>
          </a:p>
          <a:p>
            <a:pPr lvl="1" eaLnBrk="1" hangingPunct="1"/>
            <a:r>
              <a:rPr lang="en-US" sz="1800" smtClean="0"/>
              <a:t>Open Source components used</a:t>
            </a:r>
          </a:p>
          <a:p>
            <a:pPr lvl="1" eaLnBrk="1" hangingPunct="1"/>
            <a:r>
              <a:rPr lang="en-US" sz="1800" smtClean="0"/>
              <a:t>“Read Me” file describing operation</a:t>
            </a:r>
          </a:p>
          <a:p>
            <a:pPr lvl="1" eaLnBrk="1" hangingPunct="1"/>
            <a:endParaRPr lang="en-US" sz="1800" smtClean="0"/>
          </a:p>
          <a:p>
            <a:pPr eaLnBrk="1" hangingPunct="1"/>
            <a:r>
              <a:rPr lang="en-US" smtClean="0"/>
              <a:t>Release steps</a:t>
            </a:r>
          </a:p>
          <a:p>
            <a:pPr lvl="1" eaLnBrk="1" hangingPunct="1"/>
            <a:r>
              <a:rPr lang="en-US" sz="1800" smtClean="0"/>
              <a:t>App-Aware &amp; Tools makes available on ESG Freeware site</a:t>
            </a:r>
          </a:p>
          <a:p>
            <a:pPr lvl="1" eaLnBrk="1" hangingPunct="1"/>
            <a:r>
              <a:rPr lang="en-US" sz="1800" smtClean="0"/>
              <a:t>Creator receives financial recognition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lvl="2" eaLnBrk="1" hangingPunct="1"/>
            <a:endParaRPr lang="en-US" smtClean="0"/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LSI Proprietary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LSI Confidential</a:t>
            </a:r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5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6550" y="2886075"/>
            <a:ext cx="334645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">
  <a:themeElements>
    <a:clrScheme name="">
      <a:dk1>
        <a:srgbClr val="292929"/>
      </a:dk1>
      <a:lt1>
        <a:srgbClr val="FFFFFF"/>
      </a:lt1>
      <a:dk2>
        <a:srgbClr val="F77F00"/>
      </a:dk2>
      <a:lt2>
        <a:srgbClr val="000000"/>
      </a:lt2>
      <a:accent1>
        <a:srgbClr val="CCCCCC"/>
      </a:accent1>
      <a:accent2>
        <a:srgbClr val="FECB00"/>
      </a:accent2>
      <a:accent3>
        <a:srgbClr val="FFFFFF"/>
      </a:accent3>
      <a:accent4>
        <a:srgbClr val="212121"/>
      </a:accent4>
      <a:accent5>
        <a:srgbClr val="E2E2E2"/>
      </a:accent5>
      <a:accent6>
        <a:srgbClr val="E6B800"/>
      </a:accent6>
      <a:hlink>
        <a:srgbClr val="00ADD0"/>
      </a:hlink>
      <a:folHlink>
        <a:srgbClr val="69BE28"/>
      </a:folHlink>
    </a:clrScheme>
    <a:fontScheme name="LSI_2.0 Template_PP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>
            <a:alpha val="80000"/>
          </a:scheme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77F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>
            <a:alpha val="80000"/>
          </a:scheme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77F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SI_2.0 Template_PPT 1">
        <a:dk1>
          <a:srgbClr val="4C4C4C"/>
        </a:dk1>
        <a:lt1>
          <a:srgbClr val="FFFFFF"/>
        </a:lt1>
        <a:dk2>
          <a:srgbClr val="F77F00"/>
        </a:dk2>
        <a:lt2>
          <a:srgbClr val="000000"/>
        </a:lt2>
        <a:accent1>
          <a:srgbClr val="CCCCCC"/>
        </a:accent1>
        <a:accent2>
          <a:srgbClr val="FECB00"/>
        </a:accent2>
        <a:accent3>
          <a:srgbClr val="FFFFFF"/>
        </a:accent3>
        <a:accent4>
          <a:srgbClr val="404040"/>
        </a:accent4>
        <a:accent5>
          <a:srgbClr val="E2E2E2"/>
        </a:accent5>
        <a:accent6>
          <a:srgbClr val="E6B800"/>
        </a:accent6>
        <a:hlink>
          <a:srgbClr val="00ADD0"/>
        </a:hlink>
        <a:folHlink>
          <a:srgbClr val="69BE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80</TotalTime>
  <Words>257</Words>
  <Application>Microsoft Office PowerPoint</Application>
  <PresentationFormat>On-screen Show (4:3)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Blank</vt:lpstr>
      <vt:lpstr>Blank</vt:lpstr>
      <vt:lpstr>ESG Freeware</vt:lpstr>
      <vt:lpstr>Background</vt:lpstr>
      <vt:lpstr>Implementation – User Download</vt:lpstr>
      <vt:lpstr>Implementation – Submissions  </vt:lpstr>
      <vt:lpstr>Slide 5</vt:lpstr>
    </vt:vector>
  </TitlesOfParts>
  <Company>LSI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 Freeware</dc:title>
  <dc:creator>Ray Miller</dc:creator>
  <cp:lastModifiedBy>nnahum</cp:lastModifiedBy>
  <cp:revision>10</cp:revision>
  <dcterms:created xsi:type="dcterms:W3CDTF">2009-09-24T13:37:59Z</dcterms:created>
  <dcterms:modified xsi:type="dcterms:W3CDTF">2010-03-03T01:26:56Z</dcterms:modified>
</cp:coreProperties>
</file>